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5"/>
  </p:notesMasterIdLst>
  <p:sldIdLst>
    <p:sldId id="256" r:id="rId2"/>
    <p:sldId id="257" r:id="rId3"/>
    <p:sldId id="258" r:id="rId4"/>
    <p:sldId id="315" r:id="rId5"/>
    <p:sldId id="316" r:id="rId6"/>
    <p:sldId id="262" r:id="rId7"/>
    <p:sldId id="265" r:id="rId8"/>
    <p:sldId id="264" r:id="rId9"/>
    <p:sldId id="318" r:id="rId10"/>
    <p:sldId id="319" r:id="rId11"/>
    <p:sldId id="320" r:id="rId12"/>
    <p:sldId id="321" r:id="rId13"/>
    <p:sldId id="325" r:id="rId14"/>
    <p:sldId id="322" r:id="rId15"/>
    <p:sldId id="323" r:id="rId16"/>
    <p:sldId id="324" r:id="rId17"/>
    <p:sldId id="266" r:id="rId18"/>
    <p:sldId id="326" r:id="rId19"/>
    <p:sldId id="327" r:id="rId20"/>
    <p:sldId id="328" r:id="rId21"/>
    <p:sldId id="329" r:id="rId22"/>
    <p:sldId id="267" r:id="rId23"/>
    <p:sldId id="330" r:id="rId24"/>
    <p:sldId id="332" r:id="rId25"/>
    <p:sldId id="331" r:id="rId26"/>
    <p:sldId id="333" r:id="rId27"/>
    <p:sldId id="269" r:id="rId28"/>
    <p:sldId id="270" r:id="rId29"/>
    <p:sldId id="271" r:id="rId30"/>
    <p:sldId id="272" r:id="rId31"/>
    <p:sldId id="335" r:id="rId32"/>
    <p:sldId id="336" r:id="rId33"/>
    <p:sldId id="337" r:id="rId34"/>
    <p:sldId id="334" r:id="rId35"/>
    <p:sldId id="338" r:id="rId36"/>
    <p:sldId id="273" r:id="rId37"/>
    <p:sldId id="275" r:id="rId38"/>
    <p:sldId id="276" r:id="rId39"/>
    <p:sldId id="339" r:id="rId40"/>
    <p:sldId id="340" r:id="rId41"/>
    <p:sldId id="341" r:id="rId42"/>
    <p:sldId id="283" r:id="rId43"/>
    <p:sldId id="278" r:id="rId44"/>
    <p:sldId id="279" r:id="rId45"/>
    <p:sldId id="282" r:id="rId46"/>
    <p:sldId id="277" r:id="rId47"/>
    <p:sldId id="281" r:id="rId48"/>
    <p:sldId id="345" r:id="rId49"/>
    <p:sldId id="346" r:id="rId50"/>
    <p:sldId id="349" r:id="rId51"/>
    <p:sldId id="285" r:id="rId52"/>
    <p:sldId id="286" r:id="rId53"/>
    <p:sldId id="288" r:id="rId54"/>
    <p:sldId id="290" r:id="rId55"/>
    <p:sldId id="291" r:id="rId56"/>
    <p:sldId id="295" r:id="rId57"/>
    <p:sldId id="292" r:id="rId58"/>
    <p:sldId id="294" r:id="rId59"/>
    <p:sldId id="296" r:id="rId60"/>
    <p:sldId id="297" r:id="rId61"/>
    <p:sldId id="298" r:id="rId62"/>
    <p:sldId id="299" r:id="rId63"/>
    <p:sldId id="350" r:id="rId64"/>
    <p:sldId id="351" r:id="rId65"/>
    <p:sldId id="343" r:id="rId66"/>
    <p:sldId id="352" r:id="rId67"/>
    <p:sldId id="353" r:id="rId68"/>
    <p:sldId id="354" r:id="rId69"/>
    <p:sldId id="355" r:id="rId70"/>
    <p:sldId id="356" r:id="rId71"/>
    <p:sldId id="344" r:id="rId72"/>
    <p:sldId id="300" r:id="rId73"/>
    <p:sldId id="301" r:id="rId74"/>
    <p:sldId id="302" r:id="rId75"/>
    <p:sldId id="303" r:id="rId76"/>
    <p:sldId id="304" r:id="rId77"/>
    <p:sldId id="307" r:id="rId78"/>
    <p:sldId id="309" r:id="rId79"/>
    <p:sldId id="310" r:id="rId80"/>
    <p:sldId id="313" r:id="rId81"/>
    <p:sldId id="314" r:id="rId82"/>
    <p:sldId id="308" r:id="rId83"/>
    <p:sldId id="311"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autoAdjust="0"/>
  </p:normalViewPr>
  <p:slideViewPr>
    <p:cSldViewPr snapToGrid="0">
      <p:cViewPr varScale="1">
        <p:scale>
          <a:sx n="89" d="100"/>
          <a:sy n="89" d="100"/>
        </p:scale>
        <p:origin x="466" y="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134" y="6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___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___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___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___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___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___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___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___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___23.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原始图像的直方图</a:t>
            </a:r>
            <a:endParaRPr lang="zh-CN" sz="1200" dirty="0"/>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Sheet1!$A$2:$A$9</c:f>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0.19</c:v>
                </c:pt>
                <c:pt idx="1">
                  <c:v>0.25</c:v>
                </c:pt>
                <c:pt idx="2">
                  <c:v>0.21</c:v>
                </c:pt>
                <c:pt idx="3">
                  <c:v>0.16</c:v>
                </c:pt>
                <c:pt idx="4">
                  <c:v>0.08</c:v>
                </c:pt>
                <c:pt idx="5">
                  <c:v>0.06</c:v>
                </c:pt>
                <c:pt idx="6">
                  <c:v>0.03</c:v>
                </c:pt>
                <c:pt idx="7">
                  <c:v>0.02</c:v>
                </c:pt>
              </c:numCache>
            </c:numRef>
          </c:val>
          <c:extLst>
            <c:ext xmlns:c16="http://schemas.microsoft.com/office/drawing/2014/chart" uri="{C3380CC4-5D6E-409C-BE32-E72D297353CC}">
              <c16:uniqueId val="{00000000-1D0D-40DE-B5BC-4CF1450C8CA8}"/>
            </c:ext>
          </c:extLst>
        </c:ser>
        <c:dLbls>
          <c:dLblPos val="outEnd"/>
          <c:showLegendKey val="0"/>
          <c:showVal val="1"/>
          <c:showCatName val="0"/>
          <c:showSerName val="0"/>
          <c:showPercent val="0"/>
          <c:showBubbleSize val="0"/>
        </c:dLbls>
        <c:gapWidth val="315"/>
        <c:overlap val="-40"/>
        <c:axId val="1578872912"/>
        <c:axId val="1578870000"/>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1D0D-40DE-B5BC-4CF1450C8CA8}"/>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1D0D-40DE-B5BC-4CF1450C8CA8}"/>
                  </c:ext>
                </c:extLst>
              </c15:ser>
            </c15:filteredBarSeries>
          </c:ext>
        </c:extLst>
      </c:barChart>
      <c:catAx>
        <c:axId val="1578872912"/>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0"/>
              <a:lstStyle/>
              <a:p>
                <a:pPr>
                  <a:defRPr sz="1197" b="1" i="0" u="none" strike="noStrike" kern="1200" baseline="0">
                    <a:solidFill>
                      <a:schemeClr val="lt1">
                        <a:lumMod val="75000"/>
                      </a:schemeClr>
                    </a:solidFill>
                    <a:latin typeface="+mn-lt"/>
                    <a:ea typeface="+mn-ea"/>
                    <a:cs typeface="+mn-cs"/>
                  </a:defRPr>
                </a:pPr>
                <a:r>
                  <a:rPr lang="en-US" altLang="zh-CN" sz="1800" dirty="0" err="1" smtClean="0">
                    <a:effectLst/>
                    <a:latin typeface="+mn-lt"/>
                    <a:ea typeface="楷体" panose="02010609060101010101" pitchFamily="49" charset="-122"/>
                  </a:rPr>
                  <a:t>r</a:t>
                </a:r>
                <a:r>
                  <a:rPr lang="en-US" altLang="zh-CN" sz="1800" baseline="-25000" dirty="0" err="1" smtClean="0">
                    <a:effectLst/>
                    <a:latin typeface="+mn-lt"/>
                    <a:ea typeface="楷体" panose="02010609060101010101" pitchFamily="49" charset="-122"/>
                  </a:rPr>
                  <a:t>k</a:t>
                </a:r>
                <a:endParaRPr lang="zh-CN" altLang="zh-CN" dirty="0">
                  <a:effectLst/>
                  <a:latin typeface="+mn-lt"/>
                  <a:ea typeface="楷体" panose="02010609060101010101" pitchFamily="49" charset="-122"/>
                </a:endParaRPr>
              </a:p>
            </c:rich>
          </c:tx>
          <c:layout>
            <c:manualLayout>
              <c:xMode val="edge"/>
              <c:yMode val="edge"/>
              <c:x val="0.95518160083584869"/>
              <c:y val="0.68773310005059574"/>
            </c:manualLayout>
          </c:layout>
          <c:overlay val="0"/>
          <c:spPr>
            <a:noFill/>
            <a:ln>
              <a:noFill/>
            </a:ln>
            <a:effectLst/>
          </c:spPr>
          <c:txPr>
            <a:bodyPr rot="0" spcFirstLastPara="1" vertOverflow="ellipsis" vert="horz" wrap="square" anchor="ctr" anchorCtr="0"/>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578870000"/>
        <c:crosses val="autoZero"/>
        <c:auto val="1"/>
        <c:lblAlgn val="ctr"/>
        <c:lblOffset val="100"/>
        <c:noMultiLvlLbl val="0"/>
      </c:catAx>
      <c:valAx>
        <c:axId val="157887000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altLang="zh-CN" sz="1200" dirty="0" err="1" smtClean="0">
                    <a:effectLst/>
                  </a:rPr>
                  <a:t>P</a:t>
                </a:r>
                <a:r>
                  <a:rPr lang="en-US" altLang="zh-CN" sz="1200" baseline="-25000" dirty="0" err="1" smtClean="0">
                    <a:effectLst/>
                  </a:rPr>
                  <a:t>r</a:t>
                </a:r>
                <a:r>
                  <a:rPr lang="en-US" altLang="zh-CN" sz="1200" dirty="0" smtClean="0">
                    <a:effectLst/>
                  </a:rPr>
                  <a:t>(</a:t>
                </a:r>
                <a:r>
                  <a:rPr lang="en-US" altLang="zh-CN" sz="1200" dirty="0" err="1" smtClean="0">
                    <a:effectLst/>
                  </a:rPr>
                  <a:t>r</a:t>
                </a:r>
                <a:r>
                  <a:rPr lang="en-US" altLang="zh-CN" sz="1200" baseline="-25000" dirty="0" err="1" smtClean="0">
                    <a:effectLst/>
                  </a:rPr>
                  <a:t>k</a:t>
                </a:r>
                <a:r>
                  <a:rPr lang="en-US" altLang="zh-CN" sz="1200" dirty="0" smtClean="0">
                    <a:effectLst/>
                  </a:rPr>
                  <a:t>)</a:t>
                </a:r>
                <a:endParaRPr lang="zh-CN" altLang="zh-CN" sz="1000" dirty="0">
                  <a:effectLst/>
                </a:endParaRPr>
              </a:p>
            </c:rich>
          </c:tx>
          <c:layout>
            <c:manualLayout>
              <c:xMode val="edge"/>
              <c:yMode val="edge"/>
              <c:x val="9.1835054757134868E-2"/>
              <c:y val="1.5369727389077608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578872912"/>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原始图像的直方图</a:t>
            </a:r>
            <a:endParaRPr lang="zh-CN" sz="1200" dirty="0"/>
          </a:p>
        </c:rich>
      </c:tx>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0.28999999999999998</c:v>
                </c:pt>
                <c:pt idx="1">
                  <c:v>0.24</c:v>
                </c:pt>
                <c:pt idx="2">
                  <c:v>0.17</c:v>
                </c:pt>
                <c:pt idx="3">
                  <c:v>0.12</c:v>
                </c:pt>
                <c:pt idx="4">
                  <c:v>0.09</c:v>
                </c:pt>
                <c:pt idx="5">
                  <c:v>0.06</c:v>
                </c:pt>
                <c:pt idx="6">
                  <c:v>0.02</c:v>
                </c:pt>
                <c:pt idx="7">
                  <c:v>0.01</c:v>
                </c:pt>
              </c:numCache>
            </c:numRef>
          </c:val>
          <c:extLst>
            <c:ext xmlns:c16="http://schemas.microsoft.com/office/drawing/2014/chart" uri="{C3380CC4-5D6E-409C-BE32-E72D297353CC}">
              <c16:uniqueId val="{00000000-78BD-4AE1-9DBB-639BECDBAEB7}"/>
            </c:ext>
          </c:extLst>
        </c:ser>
        <c:dLbls>
          <c:dLblPos val="outEnd"/>
          <c:showLegendKey val="0"/>
          <c:showVal val="1"/>
          <c:showCatName val="0"/>
          <c:showSerName val="0"/>
          <c:showPercent val="0"/>
          <c:showBubbleSize val="0"/>
        </c:dLbls>
        <c:gapWidth val="315"/>
        <c:overlap val="-40"/>
        <c:axId val="1578872912"/>
        <c:axId val="1578870000"/>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78BD-4AE1-9DBB-639BECDBAEB7}"/>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78BD-4AE1-9DBB-639BECDBAEB7}"/>
                  </c:ext>
                </c:extLst>
              </c15:ser>
            </c15:filteredBarSeries>
          </c:ext>
        </c:extLst>
      </c:barChart>
      <c:catAx>
        <c:axId val="1578872912"/>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0"/>
              <a:lstStyle/>
              <a:p>
                <a:pPr>
                  <a:defRPr sz="1197" b="1" i="0" u="none" strike="noStrike" kern="1200" baseline="0">
                    <a:solidFill>
                      <a:schemeClr val="lt1">
                        <a:lumMod val="75000"/>
                      </a:schemeClr>
                    </a:solidFill>
                    <a:latin typeface="+mn-lt"/>
                    <a:ea typeface="+mn-ea"/>
                    <a:cs typeface="+mn-cs"/>
                  </a:defRPr>
                </a:pPr>
                <a:r>
                  <a:rPr lang="en-US" altLang="zh-CN" sz="1800" dirty="0" err="1" smtClean="0">
                    <a:effectLst/>
                    <a:latin typeface="+mn-lt"/>
                    <a:ea typeface="楷体" panose="02010609060101010101" pitchFamily="49" charset="-122"/>
                  </a:rPr>
                  <a:t>r</a:t>
                </a:r>
                <a:r>
                  <a:rPr lang="en-US" altLang="zh-CN" sz="1800" baseline="-25000" dirty="0" err="1" smtClean="0">
                    <a:effectLst/>
                    <a:latin typeface="+mn-lt"/>
                    <a:ea typeface="楷体" panose="02010609060101010101" pitchFamily="49" charset="-122"/>
                  </a:rPr>
                  <a:t>k</a:t>
                </a:r>
                <a:endParaRPr lang="zh-CN" altLang="zh-CN" dirty="0">
                  <a:effectLst/>
                  <a:latin typeface="+mn-lt"/>
                  <a:ea typeface="楷体" panose="02010609060101010101" pitchFamily="49" charset="-122"/>
                </a:endParaRPr>
              </a:p>
            </c:rich>
          </c:tx>
          <c:layout>
            <c:manualLayout>
              <c:xMode val="edge"/>
              <c:yMode val="edge"/>
              <c:x val="0.95518160083584869"/>
              <c:y val="0.68773310005059574"/>
            </c:manualLayout>
          </c:layout>
          <c:overlay val="0"/>
          <c:spPr>
            <a:noFill/>
            <a:ln>
              <a:noFill/>
            </a:ln>
            <a:effectLst/>
          </c:spPr>
          <c:txPr>
            <a:bodyPr rot="0" spcFirstLastPara="1" vertOverflow="ellipsis" vert="horz" wrap="square" anchor="ctr" anchorCtr="0"/>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578870000"/>
        <c:crosses val="autoZero"/>
        <c:auto val="1"/>
        <c:lblAlgn val="ctr"/>
        <c:lblOffset val="100"/>
        <c:noMultiLvlLbl val="0"/>
      </c:catAx>
      <c:valAx>
        <c:axId val="157887000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altLang="zh-CN" sz="1200" dirty="0" err="1" smtClean="0">
                    <a:effectLst/>
                  </a:rPr>
                  <a:t>P</a:t>
                </a:r>
                <a:r>
                  <a:rPr lang="en-US" altLang="zh-CN" sz="1200" baseline="-25000" dirty="0" err="1" smtClean="0">
                    <a:effectLst/>
                  </a:rPr>
                  <a:t>r</a:t>
                </a:r>
                <a:r>
                  <a:rPr lang="en-US" altLang="zh-CN" sz="1200" dirty="0" smtClean="0">
                    <a:effectLst/>
                  </a:rPr>
                  <a:t>(</a:t>
                </a:r>
                <a:r>
                  <a:rPr lang="en-US" altLang="zh-CN" sz="1200" dirty="0" err="1" smtClean="0">
                    <a:effectLst/>
                  </a:rPr>
                  <a:t>r</a:t>
                </a:r>
                <a:r>
                  <a:rPr lang="en-US" altLang="zh-CN" sz="1200" baseline="-25000" dirty="0" err="1" smtClean="0">
                    <a:effectLst/>
                  </a:rPr>
                  <a:t>k</a:t>
                </a:r>
                <a:r>
                  <a:rPr lang="en-US" altLang="zh-CN" sz="1200" dirty="0" smtClean="0">
                    <a:effectLst/>
                  </a:rPr>
                  <a:t>)</a:t>
                </a:r>
                <a:endParaRPr lang="zh-CN" altLang="zh-CN" sz="1000" dirty="0">
                  <a:effectLst/>
                </a:endParaRPr>
              </a:p>
            </c:rich>
          </c:tx>
          <c:layout>
            <c:manualLayout>
              <c:xMode val="edge"/>
              <c:yMode val="edge"/>
              <c:x val="9.1835054757134868E-2"/>
              <c:y val="1.5369727389077608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578872912"/>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目标图像的直方图</a:t>
            </a:r>
            <a:endParaRPr lang="zh-CN" sz="2000" dirty="0"/>
          </a:p>
        </c:rich>
      </c:tx>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c:v>
                </c:pt>
                <c:pt idx="1">
                  <c:v>0</c:v>
                </c:pt>
                <c:pt idx="2">
                  <c:v>0</c:v>
                </c:pt>
                <c:pt idx="3">
                  <c:v>0</c:v>
                </c:pt>
                <c:pt idx="4">
                  <c:v>0.27</c:v>
                </c:pt>
                <c:pt idx="5">
                  <c:v>0.43</c:v>
                </c:pt>
                <c:pt idx="6">
                  <c:v>0.19</c:v>
                </c:pt>
                <c:pt idx="7">
                  <c:v>0.11</c:v>
                </c:pt>
              </c:numCache>
            </c:numRef>
          </c:val>
          <c:extLst>
            <c:ext xmlns:c16="http://schemas.microsoft.com/office/drawing/2014/chart" uri="{C3380CC4-5D6E-409C-BE32-E72D297353CC}">
              <c16:uniqueId val="{00000000-4AE5-41E9-A16E-C1717DD0FDE2}"/>
            </c:ext>
          </c:extLst>
        </c:ser>
        <c:dLbls>
          <c:dLblPos val="outEnd"/>
          <c:showLegendKey val="0"/>
          <c:showVal val="1"/>
          <c:showCatName val="0"/>
          <c:showSerName val="0"/>
          <c:showPercent val="0"/>
          <c:showBubbleSize val="0"/>
        </c:dLbls>
        <c:gapWidth val="315"/>
        <c:overlap val="-40"/>
        <c:axId val="1929779888"/>
        <c:axId val="192977572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4AE5-41E9-A16E-C1717DD0FDE2}"/>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4AE5-41E9-A16E-C1717DD0FDE2}"/>
                  </c:ext>
                </c:extLst>
              </c15:ser>
            </c15:filteredBarSeries>
          </c:ext>
        </c:extLst>
      </c:barChart>
      <c:catAx>
        <c:axId val="192977988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ltLang="zh-CN" sz="1400" dirty="0" err="1" smtClean="0">
                    <a:effectLst/>
                  </a:rPr>
                  <a:t>z</a:t>
                </a:r>
                <a:r>
                  <a:rPr lang="en-US" altLang="zh-CN" sz="1400" baseline="-25000" dirty="0" err="1" smtClean="0">
                    <a:effectLst/>
                  </a:rPr>
                  <a:t>k</a:t>
                </a:r>
                <a:endParaRPr lang="zh-CN" altLang="zh-CN" sz="1050" dirty="0">
                  <a:effectLst/>
                </a:endParaRPr>
              </a:p>
            </c:rich>
          </c:tx>
          <c:layout>
            <c:manualLayout>
              <c:xMode val="edge"/>
              <c:yMode val="edge"/>
              <c:x val="0.95711158807185226"/>
              <c:y val="0.73698589237954659"/>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929775728"/>
        <c:crosses val="autoZero"/>
        <c:auto val="1"/>
        <c:lblAlgn val="ctr"/>
        <c:lblOffset val="100"/>
        <c:noMultiLvlLbl val="0"/>
      </c:catAx>
      <c:valAx>
        <c:axId val="1929775728"/>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altLang="zh-CN" sz="1200" dirty="0" err="1" smtClean="0">
                    <a:effectLst/>
                  </a:rPr>
                  <a:t>P</a:t>
                </a:r>
                <a:r>
                  <a:rPr lang="en-US" altLang="zh-CN" sz="1200" baseline="-25000" dirty="0" err="1" smtClean="0">
                    <a:effectLst/>
                  </a:rPr>
                  <a:t>z</a:t>
                </a:r>
                <a:r>
                  <a:rPr lang="en-US" altLang="zh-CN" sz="1200" dirty="0" smtClean="0">
                    <a:effectLst/>
                  </a:rPr>
                  <a:t>(</a:t>
                </a:r>
                <a:r>
                  <a:rPr lang="en-US" altLang="zh-CN" sz="1200" dirty="0" err="1" smtClean="0">
                    <a:effectLst/>
                  </a:rPr>
                  <a:t>z</a:t>
                </a:r>
                <a:r>
                  <a:rPr lang="en-US" altLang="zh-CN" sz="1200" baseline="-25000" dirty="0" err="1" smtClean="0">
                    <a:effectLst/>
                  </a:rPr>
                  <a:t>k</a:t>
                </a:r>
                <a:r>
                  <a:rPr lang="en-US" altLang="zh-CN" sz="1200" dirty="0" smtClean="0">
                    <a:effectLst/>
                  </a:rPr>
                  <a:t>)</a:t>
                </a:r>
                <a:endParaRPr lang="zh-CN" altLang="zh-CN" sz="1000" dirty="0">
                  <a:effectLst/>
                </a:endParaRPr>
              </a:p>
            </c:rich>
          </c:tx>
          <c:layout>
            <c:manualLayout>
              <c:xMode val="edge"/>
              <c:yMode val="edge"/>
              <c:x val="9.7965321133408195E-2"/>
              <c:y val="3.1643842957290162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929779888"/>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原始图像均衡化结果</a:t>
            </a:r>
            <a:endParaRPr lang="en-US" altLang="zh-CN" dirty="0"/>
          </a:p>
        </c:rich>
      </c:tx>
      <c:layout>
        <c:manualLayout>
          <c:xMode val="edge"/>
          <c:yMode val="edge"/>
          <c:x val="0.4041933832345031"/>
          <c:y val="2.5431425976385105E-2"/>
        </c:manualLayout>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c:v>
                </c:pt>
                <c:pt idx="1">
                  <c:v>0</c:v>
                </c:pt>
                <c:pt idx="2">
                  <c:v>0.28999999999999998</c:v>
                </c:pt>
                <c:pt idx="3">
                  <c:v>0</c:v>
                </c:pt>
                <c:pt idx="4">
                  <c:v>0.24</c:v>
                </c:pt>
                <c:pt idx="5">
                  <c:v>0.17</c:v>
                </c:pt>
                <c:pt idx="6">
                  <c:v>0.21</c:v>
                </c:pt>
                <c:pt idx="7">
                  <c:v>0.09</c:v>
                </c:pt>
              </c:numCache>
            </c:numRef>
          </c:val>
          <c:extLst>
            <c:ext xmlns:c16="http://schemas.microsoft.com/office/drawing/2014/chart" uri="{C3380CC4-5D6E-409C-BE32-E72D297353CC}">
              <c16:uniqueId val="{00000000-31E0-4956-B433-5A64F8890532}"/>
            </c:ext>
          </c:extLst>
        </c:ser>
        <c:dLbls>
          <c:dLblPos val="outEnd"/>
          <c:showLegendKey val="0"/>
          <c:showVal val="1"/>
          <c:showCatName val="0"/>
          <c:showSerName val="0"/>
          <c:showPercent val="0"/>
          <c:showBubbleSize val="0"/>
        </c:dLbls>
        <c:gapWidth val="315"/>
        <c:overlap val="-40"/>
        <c:axId val="1643192495"/>
        <c:axId val="1643183759"/>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31E0-4956-B433-5A64F8890532}"/>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31E0-4956-B433-5A64F8890532}"/>
                  </c:ext>
                </c:extLst>
              </c15:ser>
            </c15:filteredBarSeries>
          </c:ext>
        </c:extLst>
      </c:barChart>
      <c:catAx>
        <c:axId val="1643192495"/>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sz="1400" dirty="0" err="1"/>
                  <a:t>s</a:t>
                </a:r>
                <a:r>
                  <a:rPr lang="en-US" sz="1400" baseline="-25000" dirty="0" err="1"/>
                  <a:t>k</a:t>
                </a:r>
                <a:endParaRPr lang="zh-CN" sz="1400" baseline="-25000" dirty="0"/>
              </a:p>
            </c:rich>
          </c:tx>
          <c:layout>
            <c:manualLayout>
              <c:xMode val="edge"/>
              <c:yMode val="edge"/>
              <c:x val="0.96603298661741355"/>
              <c:y val="0.7837782402540282"/>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83759"/>
        <c:crosses val="autoZero"/>
        <c:auto val="1"/>
        <c:lblAlgn val="ctr"/>
        <c:lblOffset val="100"/>
        <c:noMultiLvlLbl val="0"/>
      </c:catAx>
      <c:valAx>
        <c:axId val="164318375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sz="1400" dirty="0"/>
                  <a:t>P</a:t>
                </a:r>
                <a:r>
                  <a:rPr lang="en-US" sz="1400" baseline="-25000" dirty="0"/>
                  <a:t>s</a:t>
                </a:r>
                <a:r>
                  <a:rPr lang="en-US" sz="1400" dirty="0"/>
                  <a:t>(</a:t>
                </a:r>
                <a:r>
                  <a:rPr lang="en-US" sz="1400" dirty="0" err="1"/>
                  <a:t>s</a:t>
                </a:r>
                <a:r>
                  <a:rPr lang="en-US" sz="1400" baseline="-25000" dirty="0" err="1"/>
                  <a:t>k</a:t>
                </a:r>
                <a:r>
                  <a:rPr lang="en-US" sz="1400" dirty="0"/>
                  <a:t>)</a:t>
                </a:r>
                <a:endParaRPr lang="zh-CN" sz="1400" dirty="0"/>
              </a:p>
            </c:rich>
          </c:tx>
          <c:layout>
            <c:manualLayout>
              <c:xMode val="edge"/>
              <c:yMode val="edge"/>
              <c:x val="8.5596707818930043E-2"/>
              <c:y val="5.2016277256896025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92495"/>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目标图像均衡化结果</a:t>
            </a:r>
            <a:endParaRPr lang="en-US" altLang="zh-CN" dirty="0"/>
          </a:p>
        </c:rich>
      </c:tx>
      <c:layout>
        <c:manualLayout>
          <c:xMode val="edge"/>
          <c:yMode val="edge"/>
          <c:x val="0.4041933832345031"/>
          <c:y val="2.5431425976385105E-2"/>
        </c:manualLayout>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c:v>
                </c:pt>
                <c:pt idx="1">
                  <c:v>0</c:v>
                </c:pt>
                <c:pt idx="2">
                  <c:v>0.27</c:v>
                </c:pt>
                <c:pt idx="3">
                  <c:v>0</c:v>
                </c:pt>
                <c:pt idx="4">
                  <c:v>0</c:v>
                </c:pt>
                <c:pt idx="5">
                  <c:v>0.43</c:v>
                </c:pt>
                <c:pt idx="6">
                  <c:v>0.19</c:v>
                </c:pt>
                <c:pt idx="7">
                  <c:v>0.11</c:v>
                </c:pt>
              </c:numCache>
            </c:numRef>
          </c:val>
          <c:extLst>
            <c:ext xmlns:c16="http://schemas.microsoft.com/office/drawing/2014/chart" uri="{C3380CC4-5D6E-409C-BE32-E72D297353CC}">
              <c16:uniqueId val="{00000000-2C83-4B02-9CC4-6F9380D8C02E}"/>
            </c:ext>
          </c:extLst>
        </c:ser>
        <c:dLbls>
          <c:dLblPos val="outEnd"/>
          <c:showLegendKey val="0"/>
          <c:showVal val="1"/>
          <c:showCatName val="0"/>
          <c:showSerName val="0"/>
          <c:showPercent val="0"/>
          <c:showBubbleSize val="0"/>
        </c:dLbls>
        <c:gapWidth val="315"/>
        <c:overlap val="-40"/>
        <c:axId val="1643192495"/>
        <c:axId val="1643183759"/>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2C83-4B02-9CC4-6F9380D8C02E}"/>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2C83-4B02-9CC4-6F9380D8C02E}"/>
                  </c:ext>
                </c:extLst>
              </c15:ser>
            </c15:filteredBarSeries>
          </c:ext>
        </c:extLst>
      </c:barChart>
      <c:catAx>
        <c:axId val="1643192495"/>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sz="1400" baseline="0" dirty="0" err="1"/>
                  <a:t>v</a:t>
                </a:r>
                <a:r>
                  <a:rPr lang="en-US" sz="1400" baseline="-25000" dirty="0" err="1" smtClean="0"/>
                  <a:t>k</a:t>
                </a:r>
                <a:endParaRPr lang="zh-CN" sz="1400" baseline="-25000" dirty="0"/>
              </a:p>
            </c:rich>
          </c:tx>
          <c:layout>
            <c:manualLayout>
              <c:xMode val="edge"/>
              <c:yMode val="edge"/>
              <c:x val="0.96603298661741355"/>
              <c:y val="0.7837782402540282"/>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83759"/>
        <c:crosses val="autoZero"/>
        <c:auto val="1"/>
        <c:lblAlgn val="ctr"/>
        <c:lblOffset val="100"/>
        <c:noMultiLvlLbl val="0"/>
      </c:catAx>
      <c:valAx>
        <c:axId val="164318375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sz="1400" dirty="0" err="1" smtClean="0"/>
                  <a:t>P</a:t>
                </a:r>
                <a:r>
                  <a:rPr lang="en-US" sz="1400" baseline="-25000" dirty="0" err="1" smtClean="0"/>
                  <a:t>v</a:t>
                </a:r>
                <a:r>
                  <a:rPr lang="en-US" sz="1400" dirty="0" smtClean="0"/>
                  <a:t>(</a:t>
                </a:r>
                <a:r>
                  <a:rPr lang="en-US" sz="1400" dirty="0" err="1" smtClean="0"/>
                  <a:t>v</a:t>
                </a:r>
                <a:r>
                  <a:rPr lang="en-US" sz="1400" baseline="-25000" dirty="0" err="1" smtClean="0"/>
                  <a:t>k</a:t>
                </a:r>
                <a:r>
                  <a:rPr lang="en-US" sz="1400" dirty="0"/>
                  <a:t>)</a:t>
                </a:r>
                <a:endParaRPr lang="zh-CN" sz="1400" dirty="0"/>
              </a:p>
            </c:rich>
          </c:tx>
          <c:layout>
            <c:manualLayout>
              <c:xMode val="edge"/>
              <c:yMode val="edge"/>
              <c:x val="8.2304526748971193E-2"/>
              <c:y val="3.0217912134280218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92495"/>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原始图像的直方图</a:t>
            </a:r>
            <a:endParaRPr lang="zh-CN" sz="1200" dirty="0"/>
          </a:p>
        </c:rich>
      </c:tx>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0.28999999999999998</c:v>
                </c:pt>
                <c:pt idx="1">
                  <c:v>0.24</c:v>
                </c:pt>
                <c:pt idx="2">
                  <c:v>0.17</c:v>
                </c:pt>
                <c:pt idx="3">
                  <c:v>0.12</c:v>
                </c:pt>
                <c:pt idx="4">
                  <c:v>0.09</c:v>
                </c:pt>
                <c:pt idx="5">
                  <c:v>0.06</c:v>
                </c:pt>
                <c:pt idx="6">
                  <c:v>0.02</c:v>
                </c:pt>
                <c:pt idx="7">
                  <c:v>0.01</c:v>
                </c:pt>
              </c:numCache>
            </c:numRef>
          </c:val>
          <c:extLst>
            <c:ext xmlns:c16="http://schemas.microsoft.com/office/drawing/2014/chart" uri="{C3380CC4-5D6E-409C-BE32-E72D297353CC}">
              <c16:uniqueId val="{00000000-B78C-4216-916A-A5BDBA1C5B38}"/>
            </c:ext>
          </c:extLst>
        </c:ser>
        <c:dLbls>
          <c:dLblPos val="outEnd"/>
          <c:showLegendKey val="0"/>
          <c:showVal val="1"/>
          <c:showCatName val="0"/>
          <c:showSerName val="0"/>
          <c:showPercent val="0"/>
          <c:showBubbleSize val="0"/>
        </c:dLbls>
        <c:gapWidth val="315"/>
        <c:overlap val="-40"/>
        <c:axId val="1578872912"/>
        <c:axId val="1578870000"/>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B78C-4216-916A-A5BDBA1C5B38}"/>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B78C-4216-916A-A5BDBA1C5B38}"/>
                  </c:ext>
                </c:extLst>
              </c15:ser>
            </c15:filteredBarSeries>
          </c:ext>
        </c:extLst>
      </c:barChart>
      <c:catAx>
        <c:axId val="1578872912"/>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0"/>
              <a:lstStyle/>
              <a:p>
                <a:pPr>
                  <a:defRPr sz="1197" b="1" i="0" u="none" strike="noStrike" kern="1200" baseline="0">
                    <a:solidFill>
                      <a:schemeClr val="lt1">
                        <a:lumMod val="75000"/>
                      </a:schemeClr>
                    </a:solidFill>
                    <a:latin typeface="+mn-lt"/>
                    <a:ea typeface="+mn-ea"/>
                    <a:cs typeface="+mn-cs"/>
                  </a:defRPr>
                </a:pPr>
                <a:r>
                  <a:rPr lang="en-US" altLang="zh-CN" sz="1800" dirty="0" err="1" smtClean="0">
                    <a:effectLst/>
                    <a:latin typeface="+mn-lt"/>
                    <a:ea typeface="楷体" panose="02010609060101010101" pitchFamily="49" charset="-122"/>
                  </a:rPr>
                  <a:t>r</a:t>
                </a:r>
                <a:r>
                  <a:rPr lang="en-US" altLang="zh-CN" sz="1800" baseline="-25000" dirty="0" err="1" smtClean="0">
                    <a:effectLst/>
                    <a:latin typeface="+mn-lt"/>
                    <a:ea typeface="楷体" panose="02010609060101010101" pitchFamily="49" charset="-122"/>
                  </a:rPr>
                  <a:t>k</a:t>
                </a:r>
                <a:endParaRPr lang="zh-CN" altLang="zh-CN" dirty="0">
                  <a:effectLst/>
                  <a:latin typeface="+mn-lt"/>
                  <a:ea typeface="楷体" panose="02010609060101010101" pitchFamily="49" charset="-122"/>
                </a:endParaRPr>
              </a:p>
            </c:rich>
          </c:tx>
          <c:layout>
            <c:manualLayout>
              <c:xMode val="edge"/>
              <c:yMode val="edge"/>
              <c:x val="0.95518160083584869"/>
              <c:y val="0.68773310005059574"/>
            </c:manualLayout>
          </c:layout>
          <c:overlay val="0"/>
          <c:spPr>
            <a:noFill/>
            <a:ln>
              <a:noFill/>
            </a:ln>
            <a:effectLst/>
          </c:spPr>
          <c:txPr>
            <a:bodyPr rot="0" spcFirstLastPara="1" vertOverflow="ellipsis" vert="horz" wrap="square" anchor="ctr" anchorCtr="0"/>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578870000"/>
        <c:crosses val="autoZero"/>
        <c:auto val="1"/>
        <c:lblAlgn val="ctr"/>
        <c:lblOffset val="100"/>
        <c:noMultiLvlLbl val="0"/>
      </c:catAx>
      <c:valAx>
        <c:axId val="157887000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altLang="zh-CN" sz="1200" dirty="0" err="1" smtClean="0">
                    <a:effectLst/>
                  </a:rPr>
                  <a:t>P</a:t>
                </a:r>
                <a:r>
                  <a:rPr lang="en-US" altLang="zh-CN" sz="1200" baseline="-25000" dirty="0" err="1" smtClean="0">
                    <a:effectLst/>
                  </a:rPr>
                  <a:t>r</a:t>
                </a:r>
                <a:r>
                  <a:rPr lang="en-US" altLang="zh-CN" sz="1200" dirty="0" smtClean="0">
                    <a:effectLst/>
                  </a:rPr>
                  <a:t>(</a:t>
                </a:r>
                <a:r>
                  <a:rPr lang="en-US" altLang="zh-CN" sz="1200" dirty="0" err="1" smtClean="0">
                    <a:effectLst/>
                  </a:rPr>
                  <a:t>r</a:t>
                </a:r>
                <a:r>
                  <a:rPr lang="en-US" altLang="zh-CN" sz="1200" baseline="-25000" dirty="0" err="1" smtClean="0">
                    <a:effectLst/>
                  </a:rPr>
                  <a:t>k</a:t>
                </a:r>
                <a:r>
                  <a:rPr lang="en-US" altLang="zh-CN" sz="1200" dirty="0" smtClean="0">
                    <a:effectLst/>
                  </a:rPr>
                  <a:t>)</a:t>
                </a:r>
                <a:endParaRPr lang="zh-CN" altLang="zh-CN" sz="1000" dirty="0">
                  <a:effectLst/>
                </a:endParaRPr>
              </a:p>
            </c:rich>
          </c:tx>
          <c:layout>
            <c:manualLayout>
              <c:xMode val="edge"/>
              <c:yMode val="edge"/>
              <c:x val="9.1835054757134868E-2"/>
              <c:y val="1.5369727389077608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578872912"/>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目标图像的直方图</a:t>
            </a:r>
            <a:endParaRPr lang="zh-CN" sz="2000" dirty="0"/>
          </a:p>
        </c:rich>
      </c:tx>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c:v>
                </c:pt>
                <c:pt idx="1">
                  <c:v>0</c:v>
                </c:pt>
                <c:pt idx="2">
                  <c:v>0</c:v>
                </c:pt>
                <c:pt idx="3">
                  <c:v>0</c:v>
                </c:pt>
                <c:pt idx="4">
                  <c:v>0.27</c:v>
                </c:pt>
                <c:pt idx="5">
                  <c:v>0.43</c:v>
                </c:pt>
                <c:pt idx="6">
                  <c:v>0.19</c:v>
                </c:pt>
                <c:pt idx="7">
                  <c:v>0.11</c:v>
                </c:pt>
              </c:numCache>
            </c:numRef>
          </c:val>
          <c:extLst>
            <c:ext xmlns:c16="http://schemas.microsoft.com/office/drawing/2014/chart" uri="{C3380CC4-5D6E-409C-BE32-E72D297353CC}">
              <c16:uniqueId val="{00000000-B3DB-4552-8525-FBCFD7E91736}"/>
            </c:ext>
          </c:extLst>
        </c:ser>
        <c:dLbls>
          <c:dLblPos val="outEnd"/>
          <c:showLegendKey val="0"/>
          <c:showVal val="1"/>
          <c:showCatName val="0"/>
          <c:showSerName val="0"/>
          <c:showPercent val="0"/>
          <c:showBubbleSize val="0"/>
        </c:dLbls>
        <c:gapWidth val="315"/>
        <c:overlap val="-40"/>
        <c:axId val="1929779888"/>
        <c:axId val="192977572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B3DB-4552-8525-FBCFD7E91736}"/>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B3DB-4552-8525-FBCFD7E91736}"/>
                  </c:ext>
                </c:extLst>
              </c15:ser>
            </c15:filteredBarSeries>
          </c:ext>
        </c:extLst>
      </c:barChart>
      <c:catAx>
        <c:axId val="192977988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ltLang="zh-CN" sz="1400" dirty="0" err="1" smtClean="0">
                    <a:effectLst/>
                  </a:rPr>
                  <a:t>z</a:t>
                </a:r>
                <a:r>
                  <a:rPr lang="en-US" altLang="zh-CN" sz="1400" baseline="-25000" dirty="0" err="1" smtClean="0">
                    <a:effectLst/>
                  </a:rPr>
                  <a:t>k</a:t>
                </a:r>
                <a:endParaRPr lang="zh-CN" altLang="zh-CN" sz="1050" dirty="0">
                  <a:effectLst/>
                </a:endParaRPr>
              </a:p>
            </c:rich>
          </c:tx>
          <c:layout>
            <c:manualLayout>
              <c:xMode val="edge"/>
              <c:yMode val="edge"/>
              <c:x val="0.95711158807185226"/>
              <c:y val="0.73698589237954659"/>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929775728"/>
        <c:crosses val="autoZero"/>
        <c:auto val="1"/>
        <c:lblAlgn val="ctr"/>
        <c:lblOffset val="100"/>
        <c:noMultiLvlLbl val="0"/>
      </c:catAx>
      <c:valAx>
        <c:axId val="1929775728"/>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altLang="zh-CN" sz="1200" dirty="0" err="1" smtClean="0">
                    <a:effectLst/>
                  </a:rPr>
                  <a:t>P</a:t>
                </a:r>
                <a:r>
                  <a:rPr lang="en-US" altLang="zh-CN" sz="1200" baseline="-25000" dirty="0" err="1" smtClean="0">
                    <a:effectLst/>
                  </a:rPr>
                  <a:t>z</a:t>
                </a:r>
                <a:r>
                  <a:rPr lang="en-US" altLang="zh-CN" sz="1200" dirty="0" smtClean="0">
                    <a:effectLst/>
                  </a:rPr>
                  <a:t>(</a:t>
                </a:r>
                <a:r>
                  <a:rPr lang="en-US" altLang="zh-CN" sz="1200" dirty="0" err="1" smtClean="0">
                    <a:effectLst/>
                  </a:rPr>
                  <a:t>z</a:t>
                </a:r>
                <a:r>
                  <a:rPr lang="en-US" altLang="zh-CN" sz="1200" baseline="-25000" dirty="0" err="1" smtClean="0">
                    <a:effectLst/>
                  </a:rPr>
                  <a:t>k</a:t>
                </a:r>
                <a:r>
                  <a:rPr lang="en-US" altLang="zh-CN" sz="1200" dirty="0" smtClean="0">
                    <a:effectLst/>
                  </a:rPr>
                  <a:t>)</a:t>
                </a:r>
                <a:endParaRPr lang="zh-CN" altLang="zh-CN" sz="1000" dirty="0">
                  <a:effectLst/>
                </a:endParaRPr>
              </a:p>
            </c:rich>
          </c:tx>
          <c:layout>
            <c:manualLayout>
              <c:xMode val="edge"/>
              <c:yMode val="edge"/>
              <c:x val="9.7965321133408195E-2"/>
              <c:y val="3.1643842957290162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929779888"/>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原始图像均衡化结果</a:t>
            </a:r>
            <a:endParaRPr lang="en-US" altLang="zh-CN" dirty="0"/>
          </a:p>
        </c:rich>
      </c:tx>
      <c:layout>
        <c:manualLayout>
          <c:xMode val="edge"/>
          <c:yMode val="edge"/>
          <c:x val="0.4041933832345031"/>
          <c:y val="2.5431425976385105E-2"/>
        </c:manualLayout>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c:v>
                </c:pt>
                <c:pt idx="1">
                  <c:v>0</c:v>
                </c:pt>
                <c:pt idx="2">
                  <c:v>0.28999999999999998</c:v>
                </c:pt>
                <c:pt idx="3">
                  <c:v>0</c:v>
                </c:pt>
                <c:pt idx="4">
                  <c:v>0.24</c:v>
                </c:pt>
                <c:pt idx="5">
                  <c:v>0.17</c:v>
                </c:pt>
                <c:pt idx="6">
                  <c:v>0.21</c:v>
                </c:pt>
                <c:pt idx="7">
                  <c:v>0.09</c:v>
                </c:pt>
              </c:numCache>
            </c:numRef>
          </c:val>
          <c:extLst>
            <c:ext xmlns:c16="http://schemas.microsoft.com/office/drawing/2014/chart" uri="{C3380CC4-5D6E-409C-BE32-E72D297353CC}">
              <c16:uniqueId val="{00000000-527E-4A25-BC7D-75EC043FA679}"/>
            </c:ext>
          </c:extLst>
        </c:ser>
        <c:dLbls>
          <c:dLblPos val="outEnd"/>
          <c:showLegendKey val="0"/>
          <c:showVal val="1"/>
          <c:showCatName val="0"/>
          <c:showSerName val="0"/>
          <c:showPercent val="0"/>
          <c:showBubbleSize val="0"/>
        </c:dLbls>
        <c:gapWidth val="315"/>
        <c:overlap val="-40"/>
        <c:axId val="1643192495"/>
        <c:axId val="1643183759"/>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527E-4A25-BC7D-75EC043FA679}"/>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527E-4A25-BC7D-75EC043FA679}"/>
                  </c:ext>
                </c:extLst>
              </c15:ser>
            </c15:filteredBarSeries>
          </c:ext>
        </c:extLst>
      </c:barChart>
      <c:catAx>
        <c:axId val="1643192495"/>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sz="1400" dirty="0" err="1"/>
                  <a:t>s</a:t>
                </a:r>
                <a:r>
                  <a:rPr lang="en-US" sz="1400" baseline="-25000" dirty="0" err="1"/>
                  <a:t>k</a:t>
                </a:r>
                <a:endParaRPr lang="zh-CN" sz="1400" baseline="-25000" dirty="0"/>
              </a:p>
            </c:rich>
          </c:tx>
          <c:layout>
            <c:manualLayout>
              <c:xMode val="edge"/>
              <c:yMode val="edge"/>
              <c:x val="0.96603298661741355"/>
              <c:y val="0.7837782402540282"/>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83759"/>
        <c:crosses val="autoZero"/>
        <c:auto val="1"/>
        <c:lblAlgn val="ctr"/>
        <c:lblOffset val="100"/>
        <c:noMultiLvlLbl val="0"/>
      </c:catAx>
      <c:valAx>
        <c:axId val="164318375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sz="1400" dirty="0"/>
                  <a:t>P</a:t>
                </a:r>
                <a:r>
                  <a:rPr lang="en-US" sz="1400" baseline="-25000" dirty="0"/>
                  <a:t>s</a:t>
                </a:r>
                <a:r>
                  <a:rPr lang="en-US" sz="1400" dirty="0"/>
                  <a:t>(</a:t>
                </a:r>
                <a:r>
                  <a:rPr lang="en-US" sz="1400" dirty="0" err="1"/>
                  <a:t>s</a:t>
                </a:r>
                <a:r>
                  <a:rPr lang="en-US" sz="1400" baseline="-25000" dirty="0" err="1"/>
                  <a:t>k</a:t>
                </a:r>
                <a:r>
                  <a:rPr lang="en-US" sz="1400" dirty="0"/>
                  <a:t>)</a:t>
                </a:r>
                <a:endParaRPr lang="zh-CN" sz="1400" dirty="0"/>
              </a:p>
            </c:rich>
          </c:tx>
          <c:layout>
            <c:manualLayout>
              <c:xMode val="edge"/>
              <c:yMode val="edge"/>
              <c:x val="8.5596707818930043E-2"/>
              <c:y val="5.2016277256896025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92495"/>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目标图像均衡化结果</a:t>
            </a:r>
            <a:endParaRPr lang="en-US" altLang="zh-CN" dirty="0"/>
          </a:p>
        </c:rich>
      </c:tx>
      <c:layout>
        <c:manualLayout>
          <c:xMode val="edge"/>
          <c:yMode val="edge"/>
          <c:x val="0.4041933832345031"/>
          <c:y val="2.5431425976385105E-2"/>
        </c:manualLayout>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c:v>
                </c:pt>
                <c:pt idx="1">
                  <c:v>0</c:v>
                </c:pt>
                <c:pt idx="2">
                  <c:v>0.27</c:v>
                </c:pt>
                <c:pt idx="3">
                  <c:v>0</c:v>
                </c:pt>
                <c:pt idx="4">
                  <c:v>0</c:v>
                </c:pt>
                <c:pt idx="5">
                  <c:v>0.43</c:v>
                </c:pt>
                <c:pt idx="6">
                  <c:v>0.19</c:v>
                </c:pt>
                <c:pt idx="7">
                  <c:v>0.11</c:v>
                </c:pt>
              </c:numCache>
            </c:numRef>
          </c:val>
          <c:extLst>
            <c:ext xmlns:c16="http://schemas.microsoft.com/office/drawing/2014/chart" uri="{C3380CC4-5D6E-409C-BE32-E72D297353CC}">
              <c16:uniqueId val="{00000000-3862-46CB-8481-BFB385BA8C0D}"/>
            </c:ext>
          </c:extLst>
        </c:ser>
        <c:dLbls>
          <c:dLblPos val="outEnd"/>
          <c:showLegendKey val="0"/>
          <c:showVal val="1"/>
          <c:showCatName val="0"/>
          <c:showSerName val="0"/>
          <c:showPercent val="0"/>
          <c:showBubbleSize val="0"/>
        </c:dLbls>
        <c:gapWidth val="315"/>
        <c:overlap val="-40"/>
        <c:axId val="1643192495"/>
        <c:axId val="1643183759"/>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3862-46CB-8481-BFB385BA8C0D}"/>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3862-46CB-8481-BFB385BA8C0D}"/>
                  </c:ext>
                </c:extLst>
              </c15:ser>
            </c15:filteredBarSeries>
          </c:ext>
        </c:extLst>
      </c:barChart>
      <c:catAx>
        <c:axId val="1643192495"/>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sz="1400" baseline="0" dirty="0" err="1"/>
                  <a:t>v</a:t>
                </a:r>
                <a:r>
                  <a:rPr lang="en-US" sz="1400" baseline="-25000" dirty="0" err="1" smtClean="0"/>
                  <a:t>k</a:t>
                </a:r>
                <a:endParaRPr lang="zh-CN" sz="1400" baseline="-25000" dirty="0"/>
              </a:p>
            </c:rich>
          </c:tx>
          <c:layout>
            <c:manualLayout>
              <c:xMode val="edge"/>
              <c:yMode val="edge"/>
              <c:x val="0.96603298661741355"/>
              <c:y val="0.7837782402540282"/>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83759"/>
        <c:crosses val="autoZero"/>
        <c:auto val="1"/>
        <c:lblAlgn val="ctr"/>
        <c:lblOffset val="100"/>
        <c:noMultiLvlLbl val="0"/>
      </c:catAx>
      <c:valAx>
        <c:axId val="164318375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sz="1400" dirty="0" err="1" smtClean="0"/>
                  <a:t>P</a:t>
                </a:r>
                <a:r>
                  <a:rPr lang="en-US" sz="1400" baseline="-25000" dirty="0" err="1" smtClean="0"/>
                  <a:t>v</a:t>
                </a:r>
                <a:r>
                  <a:rPr lang="en-US" sz="1400" dirty="0" smtClean="0"/>
                  <a:t>(</a:t>
                </a:r>
                <a:r>
                  <a:rPr lang="en-US" sz="1400" dirty="0" err="1" smtClean="0"/>
                  <a:t>v</a:t>
                </a:r>
                <a:r>
                  <a:rPr lang="en-US" sz="1400" baseline="-25000" dirty="0" err="1" smtClean="0"/>
                  <a:t>k</a:t>
                </a:r>
                <a:r>
                  <a:rPr lang="en-US" sz="1400" dirty="0"/>
                  <a:t>)</a:t>
                </a:r>
                <a:endParaRPr lang="zh-CN" sz="1400" dirty="0"/>
              </a:p>
            </c:rich>
          </c:tx>
          <c:layout>
            <c:manualLayout>
              <c:xMode val="edge"/>
              <c:yMode val="edge"/>
              <c:x val="8.2304526748971193E-2"/>
              <c:y val="3.0217912134280218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92495"/>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sz="1800" dirty="0">
                <a:latin typeface="楷体" panose="02010609060101010101" pitchFamily="49" charset="-122"/>
                <a:ea typeface="楷体" panose="02010609060101010101" pitchFamily="49" charset="-122"/>
              </a:rPr>
              <a:t>直方图规定化结果</a:t>
            </a:r>
          </a:p>
        </c:rich>
      </c:tx>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c:v>
                </c:pt>
                <c:pt idx="1">
                  <c:v>0</c:v>
                </c:pt>
                <c:pt idx="2">
                  <c:v>0</c:v>
                </c:pt>
                <c:pt idx="3">
                  <c:v>0</c:v>
                </c:pt>
                <c:pt idx="4">
                  <c:v>0.28999999999999998</c:v>
                </c:pt>
                <c:pt idx="5">
                  <c:v>0.41</c:v>
                </c:pt>
                <c:pt idx="6">
                  <c:v>0.21</c:v>
                </c:pt>
                <c:pt idx="7">
                  <c:v>0.09</c:v>
                </c:pt>
              </c:numCache>
            </c:numRef>
          </c:val>
          <c:extLst>
            <c:ext xmlns:c16="http://schemas.microsoft.com/office/drawing/2014/chart" uri="{C3380CC4-5D6E-409C-BE32-E72D297353CC}">
              <c16:uniqueId val="{00000000-8D03-4023-8445-3DDDD87D5403}"/>
            </c:ext>
          </c:extLst>
        </c:ser>
        <c:dLbls>
          <c:dLblPos val="outEnd"/>
          <c:showLegendKey val="0"/>
          <c:showVal val="1"/>
          <c:showCatName val="0"/>
          <c:showSerName val="0"/>
          <c:showPercent val="0"/>
          <c:showBubbleSize val="0"/>
        </c:dLbls>
        <c:gapWidth val="315"/>
        <c:overlap val="-40"/>
        <c:axId val="1929779888"/>
        <c:axId val="192977572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8D03-4023-8445-3DDDD87D5403}"/>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8D03-4023-8445-3DDDD87D5403}"/>
                  </c:ext>
                </c:extLst>
              </c15:ser>
            </c15:filteredBarSeries>
          </c:ext>
        </c:extLst>
      </c:barChart>
      <c:catAx>
        <c:axId val="192977988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zk</a:t>
                </a:r>
                <a:endParaRPr lang="zh-CN"/>
              </a:p>
            </c:rich>
          </c:tx>
          <c:layout>
            <c:manualLayout>
              <c:xMode val="edge"/>
              <c:yMode val="edge"/>
              <c:x val="0.95674286078671222"/>
              <c:y val="0.76350162121759391"/>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929775728"/>
        <c:crosses val="autoZero"/>
        <c:auto val="1"/>
        <c:lblAlgn val="ctr"/>
        <c:lblOffset val="100"/>
        <c:noMultiLvlLbl val="0"/>
      </c:catAx>
      <c:valAx>
        <c:axId val="1929775728"/>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a:t>Pz(zk)</a:t>
                </a:r>
                <a:endParaRPr lang="zh-CN"/>
              </a:p>
            </c:rich>
          </c:tx>
          <c:layout>
            <c:manualLayout>
              <c:xMode val="edge"/>
              <c:yMode val="edge"/>
              <c:x val="9.7965321133408195E-2"/>
              <c:y val="3.1643842957290162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929779888"/>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原始图像均衡化结果</a:t>
            </a:r>
            <a:endParaRPr lang="en-US" altLang="zh-CN" dirty="0"/>
          </a:p>
        </c:rich>
      </c:tx>
      <c:layout>
        <c:manualLayout>
          <c:xMode val="edge"/>
          <c:yMode val="edge"/>
          <c:x val="0.4041933832345031"/>
          <c:y val="2.5431425976385105E-2"/>
        </c:manualLayout>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c:v>
                </c:pt>
                <c:pt idx="1">
                  <c:v>0.17399999999999999</c:v>
                </c:pt>
                <c:pt idx="2">
                  <c:v>0.17399999999999999</c:v>
                </c:pt>
                <c:pt idx="3">
                  <c:v>0.14799999999999999</c:v>
                </c:pt>
                <c:pt idx="4">
                  <c:v>0.12</c:v>
                </c:pt>
                <c:pt idx="5">
                  <c:v>0</c:v>
                </c:pt>
                <c:pt idx="6">
                  <c:v>0</c:v>
                </c:pt>
                <c:pt idx="7">
                  <c:v>0.38400000000000001</c:v>
                </c:pt>
              </c:numCache>
            </c:numRef>
          </c:val>
          <c:extLst>
            <c:ext xmlns:c16="http://schemas.microsoft.com/office/drawing/2014/chart" uri="{C3380CC4-5D6E-409C-BE32-E72D297353CC}">
              <c16:uniqueId val="{00000000-516F-4452-9427-69A0ADD3764B}"/>
            </c:ext>
          </c:extLst>
        </c:ser>
        <c:dLbls>
          <c:dLblPos val="outEnd"/>
          <c:showLegendKey val="0"/>
          <c:showVal val="1"/>
          <c:showCatName val="0"/>
          <c:showSerName val="0"/>
          <c:showPercent val="0"/>
          <c:showBubbleSize val="0"/>
        </c:dLbls>
        <c:gapWidth val="315"/>
        <c:overlap val="-40"/>
        <c:axId val="1643192495"/>
        <c:axId val="1643183759"/>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516F-4452-9427-69A0ADD3764B}"/>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516F-4452-9427-69A0ADD3764B}"/>
                  </c:ext>
                </c:extLst>
              </c15:ser>
            </c15:filteredBarSeries>
          </c:ext>
        </c:extLst>
      </c:barChart>
      <c:catAx>
        <c:axId val="1643192495"/>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sz="1400" dirty="0" err="1"/>
                  <a:t>s</a:t>
                </a:r>
                <a:r>
                  <a:rPr lang="en-US" sz="1400" baseline="-25000" dirty="0" err="1"/>
                  <a:t>k</a:t>
                </a:r>
                <a:endParaRPr lang="zh-CN" sz="1400" baseline="-25000" dirty="0"/>
              </a:p>
            </c:rich>
          </c:tx>
          <c:layout>
            <c:manualLayout>
              <c:xMode val="edge"/>
              <c:yMode val="edge"/>
              <c:x val="0.96603298661741355"/>
              <c:y val="0.7837782402540282"/>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83759"/>
        <c:crosses val="autoZero"/>
        <c:auto val="1"/>
        <c:lblAlgn val="ctr"/>
        <c:lblOffset val="100"/>
        <c:noMultiLvlLbl val="0"/>
      </c:catAx>
      <c:valAx>
        <c:axId val="164318375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sz="1400" dirty="0"/>
                  <a:t>P</a:t>
                </a:r>
                <a:r>
                  <a:rPr lang="en-US" sz="1400" baseline="-25000" dirty="0"/>
                  <a:t>s</a:t>
                </a:r>
                <a:r>
                  <a:rPr lang="en-US" sz="1400" dirty="0"/>
                  <a:t>(</a:t>
                </a:r>
                <a:r>
                  <a:rPr lang="en-US" sz="1400" dirty="0" err="1"/>
                  <a:t>s</a:t>
                </a:r>
                <a:r>
                  <a:rPr lang="en-US" sz="1400" baseline="-25000" dirty="0" err="1"/>
                  <a:t>k</a:t>
                </a:r>
                <a:r>
                  <a:rPr lang="en-US" sz="1400" dirty="0"/>
                  <a:t>)</a:t>
                </a:r>
                <a:endParaRPr lang="zh-CN" sz="1400" dirty="0"/>
              </a:p>
            </c:rich>
          </c:tx>
          <c:layout>
            <c:manualLayout>
              <c:xMode val="edge"/>
              <c:yMode val="edge"/>
              <c:x val="8.5596707818930043E-2"/>
              <c:y val="5.2016277256896025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92495"/>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原始图像均衡化结果</a:t>
            </a:r>
            <a:endParaRPr lang="en-US" altLang="zh-CN" dirty="0"/>
          </a:p>
        </c:rich>
      </c:tx>
      <c:layout>
        <c:manualLayout>
          <c:xMode val="edge"/>
          <c:yMode val="edge"/>
          <c:x val="0.4041933832345031"/>
          <c:y val="2.5431425976385105E-2"/>
        </c:manualLayout>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c:v>
                </c:pt>
                <c:pt idx="1">
                  <c:v>0.19</c:v>
                </c:pt>
                <c:pt idx="2">
                  <c:v>0</c:v>
                </c:pt>
                <c:pt idx="3">
                  <c:v>0.25</c:v>
                </c:pt>
                <c:pt idx="4">
                  <c:v>0</c:v>
                </c:pt>
                <c:pt idx="5">
                  <c:v>0.21</c:v>
                </c:pt>
                <c:pt idx="6">
                  <c:v>0.24</c:v>
                </c:pt>
                <c:pt idx="7">
                  <c:v>0.11</c:v>
                </c:pt>
              </c:numCache>
            </c:numRef>
          </c:val>
          <c:extLst>
            <c:ext xmlns:c16="http://schemas.microsoft.com/office/drawing/2014/chart" uri="{C3380CC4-5D6E-409C-BE32-E72D297353CC}">
              <c16:uniqueId val="{00000000-7C02-4DDA-AEDE-168EBC684B81}"/>
            </c:ext>
          </c:extLst>
        </c:ser>
        <c:dLbls>
          <c:dLblPos val="outEnd"/>
          <c:showLegendKey val="0"/>
          <c:showVal val="1"/>
          <c:showCatName val="0"/>
          <c:showSerName val="0"/>
          <c:showPercent val="0"/>
          <c:showBubbleSize val="0"/>
        </c:dLbls>
        <c:gapWidth val="315"/>
        <c:overlap val="-40"/>
        <c:axId val="1643192495"/>
        <c:axId val="1643183759"/>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7C02-4DDA-AEDE-168EBC684B81}"/>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7C02-4DDA-AEDE-168EBC684B81}"/>
                  </c:ext>
                </c:extLst>
              </c15:ser>
            </c15:filteredBarSeries>
          </c:ext>
        </c:extLst>
      </c:barChart>
      <c:catAx>
        <c:axId val="1643192495"/>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sz="1400" dirty="0" err="1"/>
                  <a:t>s</a:t>
                </a:r>
                <a:r>
                  <a:rPr lang="en-US" sz="1400" baseline="-25000" dirty="0" err="1"/>
                  <a:t>k</a:t>
                </a:r>
                <a:endParaRPr lang="zh-CN" sz="1400" baseline="-25000" dirty="0"/>
              </a:p>
            </c:rich>
          </c:tx>
          <c:layout>
            <c:manualLayout>
              <c:xMode val="edge"/>
              <c:yMode val="edge"/>
              <c:x val="0.96603298661741355"/>
              <c:y val="0.7837782402540282"/>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83759"/>
        <c:crosses val="autoZero"/>
        <c:auto val="1"/>
        <c:lblAlgn val="ctr"/>
        <c:lblOffset val="100"/>
        <c:noMultiLvlLbl val="0"/>
      </c:catAx>
      <c:valAx>
        <c:axId val="164318375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sz="1400" dirty="0"/>
                  <a:t>P</a:t>
                </a:r>
                <a:r>
                  <a:rPr lang="en-US" sz="1400" baseline="-25000" dirty="0"/>
                  <a:t>s</a:t>
                </a:r>
                <a:r>
                  <a:rPr lang="en-US" sz="1400" dirty="0"/>
                  <a:t>(</a:t>
                </a:r>
                <a:r>
                  <a:rPr lang="en-US" sz="1400" dirty="0" err="1"/>
                  <a:t>s</a:t>
                </a:r>
                <a:r>
                  <a:rPr lang="en-US" sz="1400" baseline="-25000" dirty="0" err="1"/>
                  <a:t>k</a:t>
                </a:r>
                <a:r>
                  <a:rPr lang="en-US" sz="1400" dirty="0"/>
                  <a:t>)</a:t>
                </a:r>
                <a:endParaRPr lang="zh-CN" sz="1400" dirty="0"/>
              </a:p>
            </c:rich>
          </c:tx>
          <c:layout>
            <c:manualLayout>
              <c:xMode val="edge"/>
              <c:yMode val="edge"/>
              <c:x val="8.5596707818930043E-2"/>
              <c:y val="5.2016277256896025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92495"/>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目标图像均衡化结果</a:t>
            </a:r>
            <a:endParaRPr lang="en-US" altLang="zh-CN" dirty="0"/>
          </a:p>
        </c:rich>
      </c:tx>
      <c:layout>
        <c:manualLayout>
          <c:xMode val="edge"/>
          <c:yMode val="edge"/>
          <c:x val="0.4041933832345031"/>
          <c:y val="2.5431425976385105E-2"/>
        </c:manualLayout>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manualLayout>
          <c:layoutTarget val="inner"/>
          <c:xMode val="edge"/>
          <c:yMode val="edge"/>
          <c:x val="0.12742399792618514"/>
          <c:y val="0.27841976156250225"/>
          <c:w val="0.8413002819092058"/>
          <c:h val="0.61565820621196188"/>
        </c:manualLayout>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c:v>
                </c:pt>
                <c:pt idx="1">
                  <c:v>0</c:v>
                </c:pt>
                <c:pt idx="2">
                  <c:v>0</c:v>
                </c:pt>
                <c:pt idx="3">
                  <c:v>0.4</c:v>
                </c:pt>
                <c:pt idx="4">
                  <c:v>0.2</c:v>
                </c:pt>
                <c:pt idx="5">
                  <c:v>0</c:v>
                </c:pt>
                <c:pt idx="6">
                  <c:v>0</c:v>
                </c:pt>
                <c:pt idx="7">
                  <c:v>0.4</c:v>
                </c:pt>
              </c:numCache>
            </c:numRef>
          </c:val>
          <c:extLst>
            <c:ext xmlns:c16="http://schemas.microsoft.com/office/drawing/2014/chart" uri="{C3380CC4-5D6E-409C-BE32-E72D297353CC}">
              <c16:uniqueId val="{00000000-935B-4F93-9F0F-A2A4EC6632B8}"/>
            </c:ext>
          </c:extLst>
        </c:ser>
        <c:dLbls>
          <c:dLblPos val="outEnd"/>
          <c:showLegendKey val="0"/>
          <c:showVal val="1"/>
          <c:showCatName val="0"/>
          <c:showSerName val="0"/>
          <c:showPercent val="0"/>
          <c:showBubbleSize val="0"/>
        </c:dLbls>
        <c:gapWidth val="315"/>
        <c:overlap val="-40"/>
        <c:axId val="1643192495"/>
        <c:axId val="1643183759"/>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935B-4F93-9F0F-A2A4EC6632B8}"/>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935B-4F93-9F0F-A2A4EC6632B8}"/>
                  </c:ext>
                </c:extLst>
              </c15:ser>
            </c15:filteredBarSeries>
          </c:ext>
        </c:extLst>
      </c:barChart>
      <c:catAx>
        <c:axId val="1643192495"/>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sz="1400" baseline="0" dirty="0" err="1"/>
                  <a:t>v</a:t>
                </a:r>
                <a:r>
                  <a:rPr lang="en-US" sz="1400" baseline="-25000" dirty="0" err="1" smtClean="0"/>
                  <a:t>k</a:t>
                </a:r>
                <a:endParaRPr lang="zh-CN" sz="1400" baseline="-25000" dirty="0"/>
              </a:p>
            </c:rich>
          </c:tx>
          <c:layout>
            <c:manualLayout>
              <c:xMode val="edge"/>
              <c:yMode val="edge"/>
              <c:x val="0.96603298661741355"/>
              <c:y val="0.7837782402540282"/>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83759"/>
        <c:crosses val="autoZero"/>
        <c:auto val="1"/>
        <c:lblAlgn val="ctr"/>
        <c:lblOffset val="100"/>
        <c:noMultiLvlLbl val="0"/>
      </c:catAx>
      <c:valAx>
        <c:axId val="164318375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sz="1400" dirty="0" err="1" smtClean="0"/>
                  <a:t>P</a:t>
                </a:r>
                <a:r>
                  <a:rPr lang="en-US" sz="1400" baseline="-25000" dirty="0" err="1" smtClean="0"/>
                  <a:t>v</a:t>
                </a:r>
                <a:r>
                  <a:rPr lang="en-US" sz="1400" dirty="0" smtClean="0"/>
                  <a:t>(</a:t>
                </a:r>
                <a:r>
                  <a:rPr lang="en-US" sz="1400" dirty="0" err="1" smtClean="0"/>
                  <a:t>v</a:t>
                </a:r>
                <a:r>
                  <a:rPr lang="en-US" sz="1400" baseline="-25000" dirty="0" err="1" smtClean="0"/>
                  <a:t>k</a:t>
                </a:r>
                <a:r>
                  <a:rPr lang="en-US" sz="1400" dirty="0"/>
                  <a:t>)</a:t>
                </a:r>
                <a:endParaRPr lang="zh-CN" sz="1400" dirty="0"/>
              </a:p>
            </c:rich>
          </c:tx>
          <c:layout>
            <c:manualLayout>
              <c:xMode val="edge"/>
              <c:yMode val="edge"/>
              <c:x val="8.2304526748971193E-2"/>
              <c:y val="3.0217912134280218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92495"/>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原始图像的直方图</a:t>
            </a:r>
            <a:endParaRPr lang="zh-CN" sz="1200" dirty="0"/>
          </a:p>
        </c:rich>
      </c:tx>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0.17399999999999999</c:v>
                </c:pt>
                <c:pt idx="1">
                  <c:v>8.7999999999999995E-2</c:v>
                </c:pt>
                <c:pt idx="2">
                  <c:v>8.5999999999999993E-2</c:v>
                </c:pt>
                <c:pt idx="3">
                  <c:v>0.08</c:v>
                </c:pt>
                <c:pt idx="4">
                  <c:v>6.8000000000000005E-2</c:v>
                </c:pt>
                <c:pt idx="5">
                  <c:v>5.8000000000000003E-2</c:v>
                </c:pt>
                <c:pt idx="6">
                  <c:v>6.2E-2</c:v>
                </c:pt>
                <c:pt idx="7">
                  <c:v>0.38400000000000001</c:v>
                </c:pt>
              </c:numCache>
            </c:numRef>
          </c:val>
          <c:extLst>
            <c:ext xmlns:c16="http://schemas.microsoft.com/office/drawing/2014/chart" uri="{C3380CC4-5D6E-409C-BE32-E72D297353CC}">
              <c16:uniqueId val="{00000000-AEFA-4704-9DF7-96C8F8DB4129}"/>
            </c:ext>
          </c:extLst>
        </c:ser>
        <c:dLbls>
          <c:dLblPos val="outEnd"/>
          <c:showLegendKey val="0"/>
          <c:showVal val="1"/>
          <c:showCatName val="0"/>
          <c:showSerName val="0"/>
          <c:showPercent val="0"/>
          <c:showBubbleSize val="0"/>
        </c:dLbls>
        <c:gapWidth val="315"/>
        <c:overlap val="-40"/>
        <c:axId val="1578872912"/>
        <c:axId val="1578870000"/>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AEFA-4704-9DF7-96C8F8DB4129}"/>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AEFA-4704-9DF7-96C8F8DB4129}"/>
                  </c:ext>
                </c:extLst>
              </c15:ser>
            </c15:filteredBarSeries>
          </c:ext>
        </c:extLst>
      </c:barChart>
      <c:catAx>
        <c:axId val="1578872912"/>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0"/>
              <a:lstStyle/>
              <a:p>
                <a:pPr>
                  <a:defRPr sz="1197" b="1" i="0" u="none" strike="noStrike" kern="1200" baseline="0">
                    <a:solidFill>
                      <a:schemeClr val="lt1">
                        <a:lumMod val="75000"/>
                      </a:schemeClr>
                    </a:solidFill>
                    <a:latin typeface="+mn-lt"/>
                    <a:ea typeface="+mn-ea"/>
                    <a:cs typeface="+mn-cs"/>
                  </a:defRPr>
                </a:pPr>
                <a:r>
                  <a:rPr lang="en-US" altLang="zh-CN" sz="1800" dirty="0" err="1" smtClean="0">
                    <a:effectLst/>
                    <a:latin typeface="+mn-lt"/>
                    <a:ea typeface="楷体" panose="02010609060101010101" pitchFamily="49" charset="-122"/>
                  </a:rPr>
                  <a:t>r</a:t>
                </a:r>
                <a:r>
                  <a:rPr lang="en-US" altLang="zh-CN" sz="1800" baseline="-25000" dirty="0" err="1" smtClean="0">
                    <a:effectLst/>
                    <a:latin typeface="+mn-lt"/>
                    <a:ea typeface="楷体" panose="02010609060101010101" pitchFamily="49" charset="-122"/>
                  </a:rPr>
                  <a:t>k</a:t>
                </a:r>
                <a:endParaRPr lang="zh-CN" altLang="zh-CN" dirty="0">
                  <a:effectLst/>
                  <a:latin typeface="+mn-lt"/>
                  <a:ea typeface="楷体" panose="02010609060101010101" pitchFamily="49" charset="-122"/>
                </a:endParaRPr>
              </a:p>
            </c:rich>
          </c:tx>
          <c:layout>
            <c:manualLayout>
              <c:xMode val="edge"/>
              <c:yMode val="edge"/>
              <c:x val="0.95518160083584869"/>
              <c:y val="0.68773310005059574"/>
            </c:manualLayout>
          </c:layout>
          <c:overlay val="0"/>
          <c:spPr>
            <a:noFill/>
            <a:ln>
              <a:noFill/>
            </a:ln>
            <a:effectLst/>
          </c:spPr>
          <c:txPr>
            <a:bodyPr rot="0" spcFirstLastPara="1" vertOverflow="ellipsis" vert="horz" wrap="square" anchor="ctr" anchorCtr="0"/>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578870000"/>
        <c:crosses val="autoZero"/>
        <c:auto val="1"/>
        <c:lblAlgn val="ctr"/>
        <c:lblOffset val="100"/>
        <c:noMultiLvlLbl val="0"/>
      </c:catAx>
      <c:valAx>
        <c:axId val="157887000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altLang="zh-CN" sz="1200" dirty="0" err="1" smtClean="0">
                    <a:effectLst/>
                  </a:rPr>
                  <a:t>P</a:t>
                </a:r>
                <a:r>
                  <a:rPr lang="en-US" altLang="zh-CN" sz="1200" baseline="-25000" dirty="0" err="1" smtClean="0">
                    <a:effectLst/>
                  </a:rPr>
                  <a:t>r</a:t>
                </a:r>
                <a:r>
                  <a:rPr lang="en-US" altLang="zh-CN" sz="1200" dirty="0" smtClean="0">
                    <a:effectLst/>
                  </a:rPr>
                  <a:t>(</a:t>
                </a:r>
                <a:r>
                  <a:rPr lang="en-US" altLang="zh-CN" sz="1200" dirty="0" err="1" smtClean="0">
                    <a:effectLst/>
                  </a:rPr>
                  <a:t>r</a:t>
                </a:r>
                <a:r>
                  <a:rPr lang="en-US" altLang="zh-CN" sz="1200" baseline="-25000" dirty="0" err="1" smtClean="0">
                    <a:effectLst/>
                  </a:rPr>
                  <a:t>k</a:t>
                </a:r>
                <a:r>
                  <a:rPr lang="en-US" altLang="zh-CN" sz="1200" dirty="0" smtClean="0">
                    <a:effectLst/>
                  </a:rPr>
                  <a:t>)</a:t>
                </a:r>
                <a:endParaRPr lang="zh-CN" altLang="zh-CN" sz="1000" dirty="0">
                  <a:effectLst/>
                </a:endParaRPr>
              </a:p>
            </c:rich>
          </c:tx>
          <c:layout>
            <c:manualLayout>
              <c:xMode val="edge"/>
              <c:yMode val="edge"/>
              <c:x val="9.1835054757134868E-2"/>
              <c:y val="1.5369727389077608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578872912"/>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目标图像的直方图</a:t>
            </a:r>
            <a:endParaRPr lang="zh-CN" sz="2000" dirty="0"/>
          </a:p>
        </c:rich>
      </c:tx>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c:v>
                </c:pt>
                <c:pt idx="1">
                  <c:v>0.4</c:v>
                </c:pt>
                <c:pt idx="2">
                  <c:v>0</c:v>
                </c:pt>
                <c:pt idx="3">
                  <c:v>0</c:v>
                </c:pt>
                <c:pt idx="4">
                  <c:v>0.2</c:v>
                </c:pt>
                <c:pt idx="5">
                  <c:v>0</c:v>
                </c:pt>
                <c:pt idx="6">
                  <c:v>0</c:v>
                </c:pt>
                <c:pt idx="7">
                  <c:v>0.4</c:v>
                </c:pt>
              </c:numCache>
            </c:numRef>
          </c:val>
          <c:extLst>
            <c:ext xmlns:c16="http://schemas.microsoft.com/office/drawing/2014/chart" uri="{C3380CC4-5D6E-409C-BE32-E72D297353CC}">
              <c16:uniqueId val="{00000000-00A7-49F4-9F40-F760A0C5B811}"/>
            </c:ext>
          </c:extLst>
        </c:ser>
        <c:dLbls>
          <c:dLblPos val="outEnd"/>
          <c:showLegendKey val="0"/>
          <c:showVal val="1"/>
          <c:showCatName val="0"/>
          <c:showSerName val="0"/>
          <c:showPercent val="0"/>
          <c:showBubbleSize val="0"/>
        </c:dLbls>
        <c:gapWidth val="315"/>
        <c:overlap val="-40"/>
        <c:axId val="1929779888"/>
        <c:axId val="192977572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00A7-49F4-9F40-F760A0C5B811}"/>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00A7-49F4-9F40-F760A0C5B811}"/>
                  </c:ext>
                </c:extLst>
              </c15:ser>
            </c15:filteredBarSeries>
          </c:ext>
        </c:extLst>
      </c:barChart>
      <c:catAx>
        <c:axId val="192977988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ltLang="zh-CN" sz="1400" dirty="0" err="1" smtClean="0">
                    <a:effectLst/>
                  </a:rPr>
                  <a:t>z</a:t>
                </a:r>
                <a:r>
                  <a:rPr lang="en-US" altLang="zh-CN" sz="1400" baseline="-25000" dirty="0" err="1" smtClean="0">
                    <a:effectLst/>
                  </a:rPr>
                  <a:t>k</a:t>
                </a:r>
                <a:endParaRPr lang="zh-CN" altLang="zh-CN" sz="1050" dirty="0">
                  <a:effectLst/>
                </a:endParaRPr>
              </a:p>
            </c:rich>
          </c:tx>
          <c:layout>
            <c:manualLayout>
              <c:xMode val="edge"/>
              <c:yMode val="edge"/>
              <c:x val="0.95711158807185226"/>
              <c:y val="0.73698589237954659"/>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929775728"/>
        <c:crosses val="autoZero"/>
        <c:auto val="1"/>
        <c:lblAlgn val="ctr"/>
        <c:lblOffset val="100"/>
        <c:noMultiLvlLbl val="0"/>
      </c:catAx>
      <c:valAx>
        <c:axId val="1929775728"/>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altLang="zh-CN" sz="1200" dirty="0" err="1" smtClean="0">
                    <a:effectLst/>
                  </a:rPr>
                  <a:t>P</a:t>
                </a:r>
                <a:r>
                  <a:rPr lang="en-US" altLang="zh-CN" sz="1200" baseline="-25000" dirty="0" err="1" smtClean="0">
                    <a:effectLst/>
                  </a:rPr>
                  <a:t>z</a:t>
                </a:r>
                <a:r>
                  <a:rPr lang="en-US" altLang="zh-CN" sz="1200" dirty="0" smtClean="0">
                    <a:effectLst/>
                  </a:rPr>
                  <a:t>(</a:t>
                </a:r>
                <a:r>
                  <a:rPr lang="en-US" altLang="zh-CN" sz="1200" dirty="0" err="1" smtClean="0">
                    <a:effectLst/>
                  </a:rPr>
                  <a:t>z</a:t>
                </a:r>
                <a:r>
                  <a:rPr lang="en-US" altLang="zh-CN" sz="1200" baseline="-25000" dirty="0" err="1" smtClean="0">
                    <a:effectLst/>
                  </a:rPr>
                  <a:t>k</a:t>
                </a:r>
                <a:r>
                  <a:rPr lang="en-US" altLang="zh-CN" sz="1200" dirty="0" smtClean="0">
                    <a:effectLst/>
                  </a:rPr>
                  <a:t>)</a:t>
                </a:r>
                <a:endParaRPr lang="zh-CN" altLang="zh-CN" sz="1000" dirty="0">
                  <a:effectLst/>
                </a:endParaRPr>
              </a:p>
            </c:rich>
          </c:tx>
          <c:layout>
            <c:manualLayout>
              <c:xMode val="edge"/>
              <c:yMode val="edge"/>
              <c:x val="9.7965321133408195E-2"/>
              <c:y val="3.1643842957290162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929779888"/>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原始图像均衡化结果</a:t>
            </a:r>
            <a:endParaRPr lang="en-US" altLang="zh-CN" dirty="0"/>
          </a:p>
        </c:rich>
      </c:tx>
      <c:layout>
        <c:manualLayout>
          <c:xMode val="edge"/>
          <c:yMode val="edge"/>
          <c:x val="0.4041933832345031"/>
          <c:y val="2.5431425976385105E-2"/>
        </c:manualLayout>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c:v>
                </c:pt>
                <c:pt idx="1">
                  <c:v>0.17399999999999999</c:v>
                </c:pt>
                <c:pt idx="2">
                  <c:v>0.17399999999999999</c:v>
                </c:pt>
                <c:pt idx="3">
                  <c:v>0.14799999999999999</c:v>
                </c:pt>
                <c:pt idx="4">
                  <c:v>0.12</c:v>
                </c:pt>
                <c:pt idx="5">
                  <c:v>0</c:v>
                </c:pt>
                <c:pt idx="6">
                  <c:v>0</c:v>
                </c:pt>
                <c:pt idx="7">
                  <c:v>0.38400000000000001</c:v>
                </c:pt>
              </c:numCache>
            </c:numRef>
          </c:val>
          <c:extLst>
            <c:ext xmlns:c16="http://schemas.microsoft.com/office/drawing/2014/chart" uri="{C3380CC4-5D6E-409C-BE32-E72D297353CC}">
              <c16:uniqueId val="{00000000-A606-4C8F-A5BF-08B1321C1EBE}"/>
            </c:ext>
          </c:extLst>
        </c:ser>
        <c:dLbls>
          <c:dLblPos val="outEnd"/>
          <c:showLegendKey val="0"/>
          <c:showVal val="1"/>
          <c:showCatName val="0"/>
          <c:showSerName val="0"/>
          <c:showPercent val="0"/>
          <c:showBubbleSize val="0"/>
        </c:dLbls>
        <c:gapWidth val="315"/>
        <c:overlap val="-40"/>
        <c:axId val="1643192495"/>
        <c:axId val="1643183759"/>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A606-4C8F-A5BF-08B1321C1EBE}"/>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A606-4C8F-A5BF-08B1321C1EBE}"/>
                  </c:ext>
                </c:extLst>
              </c15:ser>
            </c15:filteredBarSeries>
          </c:ext>
        </c:extLst>
      </c:barChart>
      <c:catAx>
        <c:axId val="1643192495"/>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sz="1400" dirty="0" err="1"/>
                  <a:t>s</a:t>
                </a:r>
                <a:r>
                  <a:rPr lang="en-US" sz="1400" baseline="-25000" dirty="0" err="1"/>
                  <a:t>k</a:t>
                </a:r>
                <a:endParaRPr lang="zh-CN" sz="1400" baseline="-25000" dirty="0"/>
              </a:p>
            </c:rich>
          </c:tx>
          <c:layout>
            <c:manualLayout>
              <c:xMode val="edge"/>
              <c:yMode val="edge"/>
              <c:x val="0.96603298661741355"/>
              <c:y val="0.7837782402540282"/>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83759"/>
        <c:crosses val="autoZero"/>
        <c:auto val="1"/>
        <c:lblAlgn val="ctr"/>
        <c:lblOffset val="100"/>
        <c:noMultiLvlLbl val="0"/>
      </c:catAx>
      <c:valAx>
        <c:axId val="164318375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sz="1400" dirty="0"/>
                  <a:t>P</a:t>
                </a:r>
                <a:r>
                  <a:rPr lang="en-US" sz="1400" baseline="-25000" dirty="0"/>
                  <a:t>s</a:t>
                </a:r>
                <a:r>
                  <a:rPr lang="en-US" sz="1400" dirty="0"/>
                  <a:t>(</a:t>
                </a:r>
                <a:r>
                  <a:rPr lang="en-US" sz="1400" dirty="0" err="1"/>
                  <a:t>s</a:t>
                </a:r>
                <a:r>
                  <a:rPr lang="en-US" sz="1400" baseline="-25000" dirty="0" err="1"/>
                  <a:t>k</a:t>
                </a:r>
                <a:r>
                  <a:rPr lang="en-US" sz="1400" dirty="0"/>
                  <a:t>)</a:t>
                </a:r>
                <a:endParaRPr lang="zh-CN" sz="1400" dirty="0"/>
              </a:p>
            </c:rich>
          </c:tx>
          <c:layout>
            <c:manualLayout>
              <c:xMode val="edge"/>
              <c:yMode val="edge"/>
              <c:x val="8.5596707818930043E-2"/>
              <c:y val="5.2016277256896025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92495"/>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目标图像均衡化结果</a:t>
            </a:r>
            <a:endParaRPr lang="en-US" altLang="zh-CN" dirty="0"/>
          </a:p>
        </c:rich>
      </c:tx>
      <c:layout>
        <c:manualLayout>
          <c:xMode val="edge"/>
          <c:yMode val="edge"/>
          <c:x val="0.4041933832345031"/>
          <c:y val="2.5431425976385105E-2"/>
        </c:manualLayout>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c:v>
                </c:pt>
                <c:pt idx="1">
                  <c:v>0</c:v>
                </c:pt>
                <c:pt idx="2">
                  <c:v>0</c:v>
                </c:pt>
                <c:pt idx="3">
                  <c:v>0.4</c:v>
                </c:pt>
                <c:pt idx="4">
                  <c:v>0.2</c:v>
                </c:pt>
                <c:pt idx="5">
                  <c:v>0</c:v>
                </c:pt>
                <c:pt idx="6">
                  <c:v>0</c:v>
                </c:pt>
                <c:pt idx="7">
                  <c:v>0.4</c:v>
                </c:pt>
              </c:numCache>
            </c:numRef>
          </c:val>
          <c:extLst>
            <c:ext xmlns:c16="http://schemas.microsoft.com/office/drawing/2014/chart" uri="{C3380CC4-5D6E-409C-BE32-E72D297353CC}">
              <c16:uniqueId val="{00000000-173E-4C3D-9CB6-43003B067405}"/>
            </c:ext>
          </c:extLst>
        </c:ser>
        <c:dLbls>
          <c:dLblPos val="outEnd"/>
          <c:showLegendKey val="0"/>
          <c:showVal val="1"/>
          <c:showCatName val="0"/>
          <c:showSerName val="0"/>
          <c:showPercent val="0"/>
          <c:showBubbleSize val="0"/>
        </c:dLbls>
        <c:gapWidth val="315"/>
        <c:overlap val="-40"/>
        <c:axId val="1643192495"/>
        <c:axId val="1643183759"/>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173E-4C3D-9CB6-43003B067405}"/>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173E-4C3D-9CB6-43003B067405}"/>
                  </c:ext>
                </c:extLst>
              </c15:ser>
            </c15:filteredBarSeries>
          </c:ext>
        </c:extLst>
      </c:barChart>
      <c:catAx>
        <c:axId val="1643192495"/>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sz="1400" baseline="0" dirty="0" err="1"/>
                  <a:t>v</a:t>
                </a:r>
                <a:r>
                  <a:rPr lang="en-US" sz="1400" baseline="-25000" dirty="0" err="1" smtClean="0"/>
                  <a:t>k</a:t>
                </a:r>
                <a:endParaRPr lang="zh-CN" sz="1400" baseline="-25000" dirty="0"/>
              </a:p>
            </c:rich>
          </c:tx>
          <c:layout>
            <c:manualLayout>
              <c:xMode val="edge"/>
              <c:yMode val="edge"/>
              <c:x val="0.96603298661741355"/>
              <c:y val="0.7837782402540282"/>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83759"/>
        <c:crosses val="autoZero"/>
        <c:auto val="1"/>
        <c:lblAlgn val="ctr"/>
        <c:lblOffset val="100"/>
        <c:noMultiLvlLbl val="0"/>
      </c:catAx>
      <c:valAx>
        <c:axId val="164318375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sz="1400" dirty="0" err="1" smtClean="0"/>
                  <a:t>P</a:t>
                </a:r>
                <a:r>
                  <a:rPr lang="en-US" sz="1400" baseline="-25000" dirty="0" err="1" smtClean="0"/>
                  <a:t>v</a:t>
                </a:r>
                <a:r>
                  <a:rPr lang="en-US" sz="1400" dirty="0" smtClean="0"/>
                  <a:t>(</a:t>
                </a:r>
                <a:r>
                  <a:rPr lang="en-US" sz="1400" dirty="0" err="1" smtClean="0"/>
                  <a:t>v</a:t>
                </a:r>
                <a:r>
                  <a:rPr lang="en-US" sz="1400" baseline="-25000" dirty="0" err="1" smtClean="0"/>
                  <a:t>k</a:t>
                </a:r>
                <a:r>
                  <a:rPr lang="en-US" sz="1400" dirty="0"/>
                  <a:t>)</a:t>
                </a:r>
                <a:endParaRPr lang="zh-CN" sz="1400" dirty="0"/>
              </a:p>
            </c:rich>
          </c:tx>
          <c:layout>
            <c:manualLayout>
              <c:xMode val="edge"/>
              <c:yMode val="edge"/>
              <c:x val="8.2304526748971193E-2"/>
              <c:y val="3.0217912134280218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92495"/>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原始图像均衡化结果</a:t>
            </a:r>
            <a:endParaRPr lang="en-US" altLang="zh-CN" dirty="0"/>
          </a:p>
        </c:rich>
      </c:tx>
      <c:layout>
        <c:manualLayout>
          <c:xMode val="edge"/>
          <c:yMode val="edge"/>
          <c:x val="0.4041933832345031"/>
          <c:y val="2.5431425976385105E-2"/>
        </c:manualLayout>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c:v>
                </c:pt>
                <c:pt idx="1">
                  <c:v>0</c:v>
                </c:pt>
                <c:pt idx="2">
                  <c:v>0.28999999999999998</c:v>
                </c:pt>
                <c:pt idx="3">
                  <c:v>0</c:v>
                </c:pt>
                <c:pt idx="4">
                  <c:v>0.24</c:v>
                </c:pt>
                <c:pt idx="5">
                  <c:v>0.17</c:v>
                </c:pt>
                <c:pt idx="6">
                  <c:v>0.21</c:v>
                </c:pt>
                <c:pt idx="7">
                  <c:v>0.09</c:v>
                </c:pt>
              </c:numCache>
            </c:numRef>
          </c:val>
          <c:extLst>
            <c:ext xmlns:c16="http://schemas.microsoft.com/office/drawing/2014/chart" uri="{C3380CC4-5D6E-409C-BE32-E72D297353CC}">
              <c16:uniqueId val="{00000000-9A30-4372-AA89-0A66D4508378}"/>
            </c:ext>
          </c:extLst>
        </c:ser>
        <c:dLbls>
          <c:dLblPos val="outEnd"/>
          <c:showLegendKey val="0"/>
          <c:showVal val="1"/>
          <c:showCatName val="0"/>
          <c:showSerName val="0"/>
          <c:showPercent val="0"/>
          <c:showBubbleSize val="0"/>
        </c:dLbls>
        <c:gapWidth val="315"/>
        <c:overlap val="-40"/>
        <c:axId val="1643192495"/>
        <c:axId val="1643183759"/>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9A30-4372-AA89-0A66D4508378}"/>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9A30-4372-AA89-0A66D4508378}"/>
                  </c:ext>
                </c:extLst>
              </c15:ser>
            </c15:filteredBarSeries>
          </c:ext>
        </c:extLst>
      </c:barChart>
      <c:catAx>
        <c:axId val="1643192495"/>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sz="1400" dirty="0" err="1"/>
                  <a:t>s</a:t>
                </a:r>
                <a:r>
                  <a:rPr lang="en-US" sz="1400" baseline="-25000" dirty="0" err="1"/>
                  <a:t>k</a:t>
                </a:r>
                <a:endParaRPr lang="zh-CN" sz="1400" baseline="-25000" dirty="0"/>
              </a:p>
            </c:rich>
          </c:tx>
          <c:layout>
            <c:manualLayout>
              <c:xMode val="edge"/>
              <c:yMode val="edge"/>
              <c:x val="0.96603298661741355"/>
              <c:y val="0.7837782402540282"/>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83759"/>
        <c:crosses val="autoZero"/>
        <c:auto val="1"/>
        <c:lblAlgn val="ctr"/>
        <c:lblOffset val="100"/>
        <c:noMultiLvlLbl val="0"/>
      </c:catAx>
      <c:valAx>
        <c:axId val="164318375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sz="1400" dirty="0"/>
                  <a:t>P</a:t>
                </a:r>
                <a:r>
                  <a:rPr lang="en-US" sz="1400" baseline="-25000" dirty="0"/>
                  <a:t>s</a:t>
                </a:r>
                <a:r>
                  <a:rPr lang="en-US" sz="1400" dirty="0"/>
                  <a:t>(</a:t>
                </a:r>
                <a:r>
                  <a:rPr lang="en-US" sz="1400" dirty="0" err="1"/>
                  <a:t>s</a:t>
                </a:r>
                <a:r>
                  <a:rPr lang="en-US" sz="1400" baseline="-25000" dirty="0" err="1"/>
                  <a:t>k</a:t>
                </a:r>
                <a:r>
                  <a:rPr lang="en-US" sz="1400" dirty="0"/>
                  <a:t>)</a:t>
                </a:r>
                <a:endParaRPr lang="zh-CN" sz="1400" dirty="0"/>
              </a:p>
            </c:rich>
          </c:tx>
          <c:layout>
            <c:manualLayout>
              <c:xMode val="edge"/>
              <c:yMode val="edge"/>
              <c:x val="8.5596707818930043E-2"/>
              <c:y val="5.2016277256896025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92495"/>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原始图像均衡化结果</a:t>
            </a:r>
            <a:endParaRPr lang="en-US" altLang="zh-CN" dirty="0"/>
          </a:p>
        </c:rich>
      </c:tx>
      <c:layout>
        <c:manualLayout>
          <c:xMode val="edge"/>
          <c:yMode val="edge"/>
          <c:x val="0.4041933832345031"/>
          <c:y val="2.5431425976385105E-2"/>
        </c:manualLayout>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c:v>
                </c:pt>
                <c:pt idx="1">
                  <c:v>0.19</c:v>
                </c:pt>
                <c:pt idx="2">
                  <c:v>0</c:v>
                </c:pt>
                <c:pt idx="3">
                  <c:v>0.25</c:v>
                </c:pt>
                <c:pt idx="4">
                  <c:v>0</c:v>
                </c:pt>
                <c:pt idx="5">
                  <c:v>0.21</c:v>
                </c:pt>
                <c:pt idx="6">
                  <c:v>0.24</c:v>
                </c:pt>
                <c:pt idx="7">
                  <c:v>0.11</c:v>
                </c:pt>
              </c:numCache>
            </c:numRef>
          </c:val>
          <c:extLst>
            <c:ext xmlns:c16="http://schemas.microsoft.com/office/drawing/2014/chart" uri="{C3380CC4-5D6E-409C-BE32-E72D297353CC}">
              <c16:uniqueId val="{00000000-E9FE-40ED-8CC2-175F31E8E993}"/>
            </c:ext>
          </c:extLst>
        </c:ser>
        <c:dLbls>
          <c:dLblPos val="outEnd"/>
          <c:showLegendKey val="0"/>
          <c:showVal val="1"/>
          <c:showCatName val="0"/>
          <c:showSerName val="0"/>
          <c:showPercent val="0"/>
          <c:showBubbleSize val="0"/>
        </c:dLbls>
        <c:gapWidth val="315"/>
        <c:overlap val="-40"/>
        <c:axId val="1643192495"/>
        <c:axId val="1643183759"/>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E9FE-40ED-8CC2-175F31E8E993}"/>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E9FE-40ED-8CC2-175F31E8E993}"/>
                  </c:ext>
                </c:extLst>
              </c15:ser>
            </c15:filteredBarSeries>
          </c:ext>
        </c:extLst>
      </c:barChart>
      <c:catAx>
        <c:axId val="1643192495"/>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sz="1400" dirty="0" err="1"/>
                  <a:t>s</a:t>
                </a:r>
                <a:r>
                  <a:rPr lang="en-US" sz="1400" baseline="-25000" dirty="0" err="1"/>
                  <a:t>k</a:t>
                </a:r>
                <a:endParaRPr lang="zh-CN" sz="1400" baseline="-25000" dirty="0"/>
              </a:p>
            </c:rich>
          </c:tx>
          <c:layout>
            <c:manualLayout>
              <c:xMode val="edge"/>
              <c:yMode val="edge"/>
              <c:x val="0.96603298661741355"/>
              <c:y val="0.7837782402540282"/>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83759"/>
        <c:crosses val="autoZero"/>
        <c:auto val="1"/>
        <c:lblAlgn val="ctr"/>
        <c:lblOffset val="100"/>
        <c:noMultiLvlLbl val="0"/>
      </c:catAx>
      <c:valAx>
        <c:axId val="164318375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sz="1400" dirty="0"/>
                  <a:t>P</a:t>
                </a:r>
                <a:r>
                  <a:rPr lang="en-US" sz="1400" baseline="-25000" dirty="0"/>
                  <a:t>s</a:t>
                </a:r>
                <a:r>
                  <a:rPr lang="en-US" sz="1400" dirty="0"/>
                  <a:t>(</a:t>
                </a:r>
                <a:r>
                  <a:rPr lang="en-US" sz="1400" dirty="0" err="1"/>
                  <a:t>s</a:t>
                </a:r>
                <a:r>
                  <a:rPr lang="en-US" sz="1400" baseline="-25000" dirty="0" err="1"/>
                  <a:t>k</a:t>
                </a:r>
                <a:r>
                  <a:rPr lang="en-US" sz="1400" dirty="0"/>
                  <a:t>)</a:t>
                </a:r>
                <a:endParaRPr lang="zh-CN" sz="1400" dirty="0"/>
              </a:p>
            </c:rich>
          </c:tx>
          <c:layout>
            <c:manualLayout>
              <c:xMode val="edge"/>
              <c:yMode val="edge"/>
              <c:x val="8.5596707818930043E-2"/>
              <c:y val="5.2016277256896025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92495"/>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目标图像均衡化结果</a:t>
            </a:r>
            <a:endParaRPr lang="en-US" altLang="zh-CN" dirty="0"/>
          </a:p>
        </c:rich>
      </c:tx>
      <c:layout>
        <c:manualLayout>
          <c:xMode val="edge"/>
          <c:yMode val="edge"/>
          <c:x val="0.4041933832345031"/>
          <c:y val="2.5431425976385105E-2"/>
        </c:manualLayout>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c:v>
                </c:pt>
                <c:pt idx="1">
                  <c:v>0.15</c:v>
                </c:pt>
                <c:pt idx="2">
                  <c:v>0.2</c:v>
                </c:pt>
                <c:pt idx="3">
                  <c:v>0</c:v>
                </c:pt>
                <c:pt idx="4">
                  <c:v>0</c:v>
                </c:pt>
                <c:pt idx="5">
                  <c:v>0.3</c:v>
                </c:pt>
                <c:pt idx="6">
                  <c:v>0.2</c:v>
                </c:pt>
                <c:pt idx="7">
                  <c:v>0.15</c:v>
                </c:pt>
              </c:numCache>
            </c:numRef>
          </c:val>
          <c:extLst>
            <c:ext xmlns:c16="http://schemas.microsoft.com/office/drawing/2014/chart" uri="{C3380CC4-5D6E-409C-BE32-E72D297353CC}">
              <c16:uniqueId val="{00000000-D0CC-4C62-8DD4-9E50C79EA540}"/>
            </c:ext>
          </c:extLst>
        </c:ser>
        <c:dLbls>
          <c:dLblPos val="outEnd"/>
          <c:showLegendKey val="0"/>
          <c:showVal val="1"/>
          <c:showCatName val="0"/>
          <c:showSerName val="0"/>
          <c:showPercent val="0"/>
          <c:showBubbleSize val="0"/>
        </c:dLbls>
        <c:gapWidth val="315"/>
        <c:overlap val="-40"/>
        <c:axId val="1643192495"/>
        <c:axId val="1643183759"/>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D0CC-4C62-8DD4-9E50C79EA540}"/>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D0CC-4C62-8DD4-9E50C79EA540}"/>
                  </c:ext>
                </c:extLst>
              </c15:ser>
            </c15:filteredBarSeries>
          </c:ext>
        </c:extLst>
      </c:barChart>
      <c:catAx>
        <c:axId val="1643192495"/>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sz="1400" baseline="0" dirty="0" err="1"/>
                  <a:t>v</a:t>
                </a:r>
                <a:r>
                  <a:rPr lang="en-US" sz="1400" baseline="-25000" dirty="0" err="1" smtClean="0"/>
                  <a:t>k</a:t>
                </a:r>
                <a:endParaRPr lang="zh-CN" sz="1400" baseline="-25000" dirty="0"/>
              </a:p>
            </c:rich>
          </c:tx>
          <c:layout>
            <c:manualLayout>
              <c:xMode val="edge"/>
              <c:yMode val="edge"/>
              <c:x val="0.96603298661741355"/>
              <c:y val="0.7837782402540282"/>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83759"/>
        <c:crosses val="autoZero"/>
        <c:auto val="1"/>
        <c:lblAlgn val="ctr"/>
        <c:lblOffset val="100"/>
        <c:noMultiLvlLbl val="0"/>
      </c:catAx>
      <c:valAx>
        <c:axId val="164318375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sz="1400" dirty="0" err="1" smtClean="0"/>
                  <a:t>P</a:t>
                </a:r>
                <a:r>
                  <a:rPr lang="en-US" sz="1400" baseline="-25000" dirty="0" err="1" smtClean="0"/>
                  <a:t>v</a:t>
                </a:r>
                <a:r>
                  <a:rPr lang="en-US" sz="1400" dirty="0" smtClean="0"/>
                  <a:t>(</a:t>
                </a:r>
                <a:r>
                  <a:rPr lang="en-US" sz="1400" dirty="0" err="1" smtClean="0"/>
                  <a:t>v</a:t>
                </a:r>
                <a:r>
                  <a:rPr lang="en-US" sz="1400" baseline="-25000" dirty="0" err="1" smtClean="0"/>
                  <a:t>k</a:t>
                </a:r>
                <a:r>
                  <a:rPr lang="en-US" sz="1400" dirty="0"/>
                  <a:t>)</a:t>
                </a:r>
                <a:endParaRPr lang="zh-CN" sz="1400" dirty="0"/>
              </a:p>
            </c:rich>
          </c:tx>
          <c:layout>
            <c:manualLayout>
              <c:xMode val="edge"/>
              <c:yMode val="edge"/>
              <c:x val="8.2304526748971193E-2"/>
              <c:y val="3.0217912134280218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92495"/>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原始图像的直方图</a:t>
            </a:r>
            <a:endParaRPr lang="zh-CN" sz="1200" dirty="0"/>
          </a:p>
        </c:rich>
      </c:tx>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0.19</c:v>
                </c:pt>
                <c:pt idx="1">
                  <c:v>0.25</c:v>
                </c:pt>
                <c:pt idx="2">
                  <c:v>0.21</c:v>
                </c:pt>
                <c:pt idx="3">
                  <c:v>0.16</c:v>
                </c:pt>
                <c:pt idx="4">
                  <c:v>0.08</c:v>
                </c:pt>
                <c:pt idx="5">
                  <c:v>0.06</c:v>
                </c:pt>
                <c:pt idx="6">
                  <c:v>0.03</c:v>
                </c:pt>
                <c:pt idx="7">
                  <c:v>0.02</c:v>
                </c:pt>
              </c:numCache>
            </c:numRef>
          </c:val>
          <c:extLst>
            <c:ext xmlns:c16="http://schemas.microsoft.com/office/drawing/2014/chart" uri="{C3380CC4-5D6E-409C-BE32-E72D297353CC}">
              <c16:uniqueId val="{00000000-B78C-4216-916A-A5BDBA1C5B38}"/>
            </c:ext>
          </c:extLst>
        </c:ser>
        <c:dLbls>
          <c:dLblPos val="outEnd"/>
          <c:showLegendKey val="0"/>
          <c:showVal val="1"/>
          <c:showCatName val="0"/>
          <c:showSerName val="0"/>
          <c:showPercent val="0"/>
          <c:showBubbleSize val="0"/>
        </c:dLbls>
        <c:gapWidth val="315"/>
        <c:overlap val="-40"/>
        <c:axId val="1578872912"/>
        <c:axId val="1578870000"/>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B78C-4216-916A-A5BDBA1C5B38}"/>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B78C-4216-916A-A5BDBA1C5B38}"/>
                  </c:ext>
                </c:extLst>
              </c15:ser>
            </c15:filteredBarSeries>
          </c:ext>
        </c:extLst>
      </c:barChart>
      <c:catAx>
        <c:axId val="1578872912"/>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0"/>
              <a:lstStyle/>
              <a:p>
                <a:pPr>
                  <a:defRPr sz="1197" b="1" i="0" u="none" strike="noStrike" kern="1200" baseline="0">
                    <a:solidFill>
                      <a:schemeClr val="lt1">
                        <a:lumMod val="75000"/>
                      </a:schemeClr>
                    </a:solidFill>
                    <a:latin typeface="+mn-lt"/>
                    <a:ea typeface="+mn-ea"/>
                    <a:cs typeface="+mn-cs"/>
                  </a:defRPr>
                </a:pPr>
                <a:r>
                  <a:rPr lang="en-US" altLang="zh-CN" sz="1800" dirty="0" err="1" smtClean="0">
                    <a:effectLst/>
                    <a:latin typeface="+mn-lt"/>
                    <a:ea typeface="楷体" panose="02010609060101010101" pitchFamily="49" charset="-122"/>
                  </a:rPr>
                  <a:t>r</a:t>
                </a:r>
                <a:r>
                  <a:rPr lang="en-US" altLang="zh-CN" sz="1800" baseline="-25000" dirty="0" err="1" smtClean="0">
                    <a:effectLst/>
                    <a:latin typeface="+mn-lt"/>
                    <a:ea typeface="楷体" panose="02010609060101010101" pitchFamily="49" charset="-122"/>
                  </a:rPr>
                  <a:t>k</a:t>
                </a:r>
                <a:endParaRPr lang="zh-CN" altLang="zh-CN" dirty="0">
                  <a:effectLst/>
                  <a:latin typeface="+mn-lt"/>
                  <a:ea typeface="楷体" panose="02010609060101010101" pitchFamily="49" charset="-122"/>
                </a:endParaRPr>
              </a:p>
            </c:rich>
          </c:tx>
          <c:layout>
            <c:manualLayout>
              <c:xMode val="edge"/>
              <c:yMode val="edge"/>
              <c:x val="0.95518160083584869"/>
              <c:y val="0.68773310005059574"/>
            </c:manualLayout>
          </c:layout>
          <c:overlay val="0"/>
          <c:spPr>
            <a:noFill/>
            <a:ln>
              <a:noFill/>
            </a:ln>
            <a:effectLst/>
          </c:spPr>
          <c:txPr>
            <a:bodyPr rot="0" spcFirstLastPara="1" vertOverflow="ellipsis" vert="horz" wrap="square" anchor="ctr" anchorCtr="0"/>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578870000"/>
        <c:crosses val="autoZero"/>
        <c:auto val="1"/>
        <c:lblAlgn val="ctr"/>
        <c:lblOffset val="100"/>
        <c:noMultiLvlLbl val="0"/>
      </c:catAx>
      <c:valAx>
        <c:axId val="157887000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altLang="zh-CN" sz="1200" dirty="0" err="1" smtClean="0">
                    <a:effectLst/>
                  </a:rPr>
                  <a:t>P</a:t>
                </a:r>
                <a:r>
                  <a:rPr lang="en-US" altLang="zh-CN" sz="1200" baseline="-25000" dirty="0" err="1" smtClean="0">
                    <a:effectLst/>
                  </a:rPr>
                  <a:t>r</a:t>
                </a:r>
                <a:r>
                  <a:rPr lang="en-US" altLang="zh-CN" sz="1200" dirty="0" smtClean="0">
                    <a:effectLst/>
                  </a:rPr>
                  <a:t>(</a:t>
                </a:r>
                <a:r>
                  <a:rPr lang="en-US" altLang="zh-CN" sz="1200" dirty="0" err="1" smtClean="0">
                    <a:effectLst/>
                  </a:rPr>
                  <a:t>r</a:t>
                </a:r>
                <a:r>
                  <a:rPr lang="en-US" altLang="zh-CN" sz="1200" baseline="-25000" dirty="0" err="1" smtClean="0">
                    <a:effectLst/>
                  </a:rPr>
                  <a:t>k</a:t>
                </a:r>
                <a:r>
                  <a:rPr lang="en-US" altLang="zh-CN" sz="1200" dirty="0" smtClean="0">
                    <a:effectLst/>
                  </a:rPr>
                  <a:t>)</a:t>
                </a:r>
                <a:endParaRPr lang="zh-CN" altLang="zh-CN" sz="1000" dirty="0">
                  <a:effectLst/>
                </a:endParaRPr>
              </a:p>
            </c:rich>
          </c:tx>
          <c:layout>
            <c:manualLayout>
              <c:xMode val="edge"/>
              <c:yMode val="edge"/>
              <c:x val="9.1835054757134868E-2"/>
              <c:y val="1.5369727389077608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578872912"/>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目标图像的直方图</a:t>
            </a:r>
            <a:endParaRPr lang="zh-CN" sz="2000" dirty="0"/>
          </a:p>
        </c:rich>
      </c:tx>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c:v>
                </c:pt>
                <c:pt idx="1">
                  <c:v>0</c:v>
                </c:pt>
                <c:pt idx="2">
                  <c:v>0</c:v>
                </c:pt>
                <c:pt idx="3">
                  <c:v>0.15</c:v>
                </c:pt>
                <c:pt idx="4">
                  <c:v>0.2</c:v>
                </c:pt>
                <c:pt idx="5">
                  <c:v>0.3</c:v>
                </c:pt>
                <c:pt idx="6">
                  <c:v>0.2</c:v>
                </c:pt>
                <c:pt idx="7">
                  <c:v>0.15</c:v>
                </c:pt>
              </c:numCache>
            </c:numRef>
          </c:val>
          <c:extLst>
            <c:ext xmlns:c16="http://schemas.microsoft.com/office/drawing/2014/chart" uri="{C3380CC4-5D6E-409C-BE32-E72D297353CC}">
              <c16:uniqueId val="{00000000-B3DB-4552-8525-FBCFD7E91736}"/>
            </c:ext>
          </c:extLst>
        </c:ser>
        <c:dLbls>
          <c:dLblPos val="outEnd"/>
          <c:showLegendKey val="0"/>
          <c:showVal val="1"/>
          <c:showCatName val="0"/>
          <c:showSerName val="0"/>
          <c:showPercent val="0"/>
          <c:showBubbleSize val="0"/>
        </c:dLbls>
        <c:gapWidth val="315"/>
        <c:overlap val="-40"/>
        <c:axId val="1929779888"/>
        <c:axId val="192977572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B3DB-4552-8525-FBCFD7E91736}"/>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B3DB-4552-8525-FBCFD7E91736}"/>
                  </c:ext>
                </c:extLst>
              </c15:ser>
            </c15:filteredBarSeries>
          </c:ext>
        </c:extLst>
      </c:barChart>
      <c:catAx>
        <c:axId val="192977988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ltLang="zh-CN" sz="1400" dirty="0" err="1" smtClean="0">
                    <a:effectLst/>
                  </a:rPr>
                  <a:t>z</a:t>
                </a:r>
                <a:r>
                  <a:rPr lang="en-US" altLang="zh-CN" sz="1400" baseline="-25000" dirty="0" err="1" smtClean="0">
                    <a:effectLst/>
                  </a:rPr>
                  <a:t>k</a:t>
                </a:r>
                <a:endParaRPr lang="zh-CN" altLang="zh-CN" sz="1050" dirty="0">
                  <a:effectLst/>
                </a:endParaRPr>
              </a:p>
            </c:rich>
          </c:tx>
          <c:layout>
            <c:manualLayout>
              <c:xMode val="edge"/>
              <c:yMode val="edge"/>
              <c:x val="0.95711158807185226"/>
              <c:y val="0.73698589237954659"/>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929775728"/>
        <c:crosses val="autoZero"/>
        <c:auto val="1"/>
        <c:lblAlgn val="ctr"/>
        <c:lblOffset val="100"/>
        <c:noMultiLvlLbl val="0"/>
      </c:catAx>
      <c:valAx>
        <c:axId val="1929775728"/>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altLang="zh-CN" sz="1200" dirty="0" err="1" smtClean="0">
                    <a:effectLst/>
                  </a:rPr>
                  <a:t>P</a:t>
                </a:r>
                <a:r>
                  <a:rPr lang="en-US" altLang="zh-CN" sz="1200" baseline="-25000" dirty="0" err="1" smtClean="0">
                    <a:effectLst/>
                  </a:rPr>
                  <a:t>z</a:t>
                </a:r>
                <a:r>
                  <a:rPr lang="en-US" altLang="zh-CN" sz="1200" dirty="0" smtClean="0">
                    <a:effectLst/>
                  </a:rPr>
                  <a:t>(</a:t>
                </a:r>
                <a:r>
                  <a:rPr lang="en-US" altLang="zh-CN" sz="1200" dirty="0" err="1" smtClean="0">
                    <a:effectLst/>
                  </a:rPr>
                  <a:t>z</a:t>
                </a:r>
                <a:r>
                  <a:rPr lang="en-US" altLang="zh-CN" sz="1200" baseline="-25000" dirty="0" err="1" smtClean="0">
                    <a:effectLst/>
                  </a:rPr>
                  <a:t>k</a:t>
                </a:r>
                <a:r>
                  <a:rPr lang="en-US" altLang="zh-CN" sz="1200" dirty="0" smtClean="0">
                    <a:effectLst/>
                  </a:rPr>
                  <a:t>)</a:t>
                </a:r>
                <a:endParaRPr lang="zh-CN" altLang="zh-CN" sz="1000" dirty="0">
                  <a:effectLst/>
                </a:endParaRPr>
              </a:p>
            </c:rich>
          </c:tx>
          <c:layout>
            <c:manualLayout>
              <c:xMode val="edge"/>
              <c:yMode val="edge"/>
              <c:x val="9.7965321133408195E-2"/>
              <c:y val="3.1643842957290162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929779888"/>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原始图像均衡化结果</a:t>
            </a:r>
            <a:endParaRPr lang="en-US" altLang="zh-CN" dirty="0"/>
          </a:p>
        </c:rich>
      </c:tx>
      <c:layout>
        <c:manualLayout>
          <c:xMode val="edge"/>
          <c:yMode val="edge"/>
          <c:x val="0.4041933832345031"/>
          <c:y val="2.5431425976385105E-2"/>
        </c:manualLayout>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c:v>
                </c:pt>
                <c:pt idx="1">
                  <c:v>0.19</c:v>
                </c:pt>
                <c:pt idx="2">
                  <c:v>0</c:v>
                </c:pt>
                <c:pt idx="3">
                  <c:v>0.25</c:v>
                </c:pt>
                <c:pt idx="4">
                  <c:v>0</c:v>
                </c:pt>
                <c:pt idx="5">
                  <c:v>0.21</c:v>
                </c:pt>
                <c:pt idx="6">
                  <c:v>0.24</c:v>
                </c:pt>
                <c:pt idx="7">
                  <c:v>0.11</c:v>
                </c:pt>
              </c:numCache>
            </c:numRef>
          </c:val>
          <c:extLst>
            <c:ext xmlns:c16="http://schemas.microsoft.com/office/drawing/2014/chart" uri="{C3380CC4-5D6E-409C-BE32-E72D297353CC}">
              <c16:uniqueId val="{00000000-527E-4A25-BC7D-75EC043FA679}"/>
            </c:ext>
          </c:extLst>
        </c:ser>
        <c:dLbls>
          <c:dLblPos val="outEnd"/>
          <c:showLegendKey val="0"/>
          <c:showVal val="1"/>
          <c:showCatName val="0"/>
          <c:showSerName val="0"/>
          <c:showPercent val="0"/>
          <c:showBubbleSize val="0"/>
        </c:dLbls>
        <c:gapWidth val="315"/>
        <c:overlap val="-40"/>
        <c:axId val="1643192495"/>
        <c:axId val="1643183759"/>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527E-4A25-BC7D-75EC043FA679}"/>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527E-4A25-BC7D-75EC043FA679}"/>
                  </c:ext>
                </c:extLst>
              </c15:ser>
            </c15:filteredBarSeries>
          </c:ext>
        </c:extLst>
      </c:barChart>
      <c:catAx>
        <c:axId val="1643192495"/>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sz="1400" dirty="0" err="1"/>
                  <a:t>s</a:t>
                </a:r>
                <a:r>
                  <a:rPr lang="en-US" sz="1400" baseline="-25000" dirty="0" err="1"/>
                  <a:t>k</a:t>
                </a:r>
                <a:endParaRPr lang="zh-CN" sz="1400" baseline="-25000" dirty="0"/>
              </a:p>
            </c:rich>
          </c:tx>
          <c:layout>
            <c:manualLayout>
              <c:xMode val="edge"/>
              <c:yMode val="edge"/>
              <c:x val="0.96603298661741355"/>
              <c:y val="0.7837782402540282"/>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83759"/>
        <c:crosses val="autoZero"/>
        <c:auto val="1"/>
        <c:lblAlgn val="ctr"/>
        <c:lblOffset val="100"/>
        <c:noMultiLvlLbl val="0"/>
      </c:catAx>
      <c:valAx>
        <c:axId val="164318375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sz="1400" dirty="0"/>
                  <a:t>P</a:t>
                </a:r>
                <a:r>
                  <a:rPr lang="en-US" sz="1400" baseline="-25000" dirty="0"/>
                  <a:t>s</a:t>
                </a:r>
                <a:r>
                  <a:rPr lang="en-US" sz="1400" dirty="0"/>
                  <a:t>(</a:t>
                </a:r>
                <a:r>
                  <a:rPr lang="en-US" sz="1400" dirty="0" err="1"/>
                  <a:t>s</a:t>
                </a:r>
                <a:r>
                  <a:rPr lang="en-US" sz="1400" baseline="-25000" dirty="0" err="1"/>
                  <a:t>k</a:t>
                </a:r>
                <a:r>
                  <a:rPr lang="en-US" sz="1400" dirty="0"/>
                  <a:t>)</a:t>
                </a:r>
                <a:endParaRPr lang="zh-CN" sz="1400" dirty="0"/>
              </a:p>
            </c:rich>
          </c:tx>
          <c:layout>
            <c:manualLayout>
              <c:xMode val="edge"/>
              <c:yMode val="edge"/>
              <c:x val="8.5596707818930043E-2"/>
              <c:y val="5.2016277256896025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92495"/>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200" dirty="0" smtClean="0"/>
              <a:t>目标图像均衡化结果</a:t>
            </a:r>
            <a:endParaRPr lang="en-US" altLang="zh-CN" dirty="0"/>
          </a:p>
        </c:rich>
      </c:tx>
      <c:layout>
        <c:manualLayout>
          <c:xMode val="edge"/>
          <c:yMode val="edge"/>
          <c:x val="0.4041933832345031"/>
          <c:y val="2.5431425976385105E-2"/>
        </c:manualLayout>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Sheet1!$A$2:$A$9</c:f>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f>Sheet1!$B$2:$B$9</c:f>
              <c:numCache>
                <c:formatCode>General</c:formatCode>
                <c:ptCount val="8"/>
                <c:pt idx="0">
                  <c:v>0</c:v>
                </c:pt>
                <c:pt idx="1">
                  <c:v>0.15</c:v>
                </c:pt>
                <c:pt idx="2">
                  <c:v>0.2</c:v>
                </c:pt>
                <c:pt idx="3">
                  <c:v>0</c:v>
                </c:pt>
                <c:pt idx="4">
                  <c:v>0</c:v>
                </c:pt>
                <c:pt idx="5">
                  <c:v>0.3</c:v>
                </c:pt>
                <c:pt idx="6">
                  <c:v>0.2</c:v>
                </c:pt>
                <c:pt idx="7">
                  <c:v>0.15</c:v>
                </c:pt>
              </c:numCache>
            </c:numRef>
          </c:val>
          <c:extLst>
            <c:ext xmlns:c16="http://schemas.microsoft.com/office/drawing/2014/chart" uri="{C3380CC4-5D6E-409C-BE32-E72D297353CC}">
              <c16:uniqueId val="{00000000-3862-46CB-8481-BFB385BA8C0D}"/>
            </c:ext>
          </c:extLst>
        </c:ser>
        <c:dLbls>
          <c:dLblPos val="outEnd"/>
          <c:showLegendKey val="0"/>
          <c:showVal val="1"/>
          <c:showCatName val="0"/>
          <c:showSerName val="0"/>
          <c:showPercent val="0"/>
          <c:showBubbleSize val="0"/>
        </c:dLbls>
        <c:gapWidth val="315"/>
        <c:overlap val="-40"/>
        <c:axId val="1643192495"/>
        <c:axId val="1643183759"/>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numRef>
                    <c:extLst>
                      <c:ex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3862-46CB-8481-BFB385BA8C0D}"/>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Sheet1!$A$2:$A$9</c15:sqref>
                        </c15:formulaRef>
                      </c:ext>
                    </c:extLst>
                    <c:numCache>
                      <c:formatCode>#\ ?/?</c:formatCode>
                      <c:ptCount val="8"/>
                      <c:pt idx="0" formatCode="General">
                        <c:v>0</c:v>
                      </c:pt>
                      <c:pt idx="1">
                        <c:v>0.14285714285714285</c:v>
                      </c:pt>
                      <c:pt idx="2">
                        <c:v>0.2857142857142857</c:v>
                      </c:pt>
                      <c:pt idx="3">
                        <c:v>0.42857142857142899</c:v>
                      </c:pt>
                      <c:pt idx="4">
                        <c:v>0.57142857142857195</c:v>
                      </c:pt>
                      <c:pt idx="5">
                        <c:v>0.71428571428571397</c:v>
                      </c:pt>
                      <c:pt idx="6">
                        <c:v>0.85714285714285698</c:v>
                      </c:pt>
                      <c:pt idx="7">
                        <c:v>1</c:v>
                      </c:pt>
                    </c:numCache>
                  </c:num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numCache>
                  </c:numRef>
                </c:val>
                <c:extLst xmlns:c15="http://schemas.microsoft.com/office/drawing/2012/chart">
                  <c:ext xmlns:c16="http://schemas.microsoft.com/office/drawing/2014/chart" uri="{C3380CC4-5D6E-409C-BE32-E72D297353CC}">
                    <c16:uniqueId val="{00000002-3862-46CB-8481-BFB385BA8C0D}"/>
                  </c:ext>
                </c:extLst>
              </c15:ser>
            </c15:filteredBarSeries>
          </c:ext>
        </c:extLst>
      </c:barChart>
      <c:catAx>
        <c:axId val="1643192495"/>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sz="1400" baseline="0" dirty="0" err="1"/>
                  <a:t>v</a:t>
                </a:r>
                <a:r>
                  <a:rPr lang="en-US" sz="1400" baseline="-25000" dirty="0" err="1" smtClean="0"/>
                  <a:t>k</a:t>
                </a:r>
                <a:endParaRPr lang="zh-CN" sz="1400" baseline="-25000" dirty="0"/>
              </a:p>
            </c:rich>
          </c:tx>
          <c:layout>
            <c:manualLayout>
              <c:xMode val="edge"/>
              <c:yMode val="edge"/>
              <c:x val="0.96603298661741355"/>
              <c:y val="0.7837782402540282"/>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83759"/>
        <c:crosses val="autoZero"/>
        <c:auto val="1"/>
        <c:lblAlgn val="ctr"/>
        <c:lblOffset val="100"/>
        <c:noMultiLvlLbl val="0"/>
      </c:catAx>
      <c:valAx>
        <c:axId val="164318375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r>
                  <a:rPr lang="en-US" sz="1400" dirty="0" err="1" smtClean="0"/>
                  <a:t>P</a:t>
                </a:r>
                <a:r>
                  <a:rPr lang="en-US" sz="1400" baseline="-25000" dirty="0" err="1" smtClean="0"/>
                  <a:t>v</a:t>
                </a:r>
                <a:r>
                  <a:rPr lang="en-US" sz="1400" dirty="0" smtClean="0"/>
                  <a:t>(</a:t>
                </a:r>
                <a:r>
                  <a:rPr lang="en-US" sz="1400" dirty="0" err="1" smtClean="0"/>
                  <a:t>v</a:t>
                </a:r>
                <a:r>
                  <a:rPr lang="en-US" sz="1400" baseline="-25000" dirty="0" err="1" smtClean="0"/>
                  <a:t>k</a:t>
                </a:r>
                <a:r>
                  <a:rPr lang="en-US" sz="1400" dirty="0"/>
                  <a:t>)</a:t>
                </a:r>
                <a:endParaRPr lang="zh-CN" sz="1400" dirty="0"/>
              </a:p>
            </c:rich>
          </c:tx>
          <c:layout>
            <c:manualLayout>
              <c:xMode val="edge"/>
              <c:yMode val="edge"/>
              <c:x val="8.2304526748971193E-2"/>
              <c:y val="3.0217912134280218E-2"/>
            </c:manualLayout>
          </c:layout>
          <c:overlay val="0"/>
          <c:spPr>
            <a:noFill/>
            <a:ln>
              <a:noFill/>
            </a:ln>
            <a:effectLst/>
          </c:spPr>
          <c:txPr>
            <a:bodyPr rot="0" spcFirstLastPara="1" vertOverflow="ellipsis" wrap="square" anchor="ctr" anchorCtr="1"/>
            <a:lstStyle/>
            <a:p>
              <a:pPr>
                <a:defRPr sz="1197" b="1" i="0" u="none" strike="noStrike" kern="1200" baseline="0">
                  <a:solidFill>
                    <a:schemeClr val="lt1">
                      <a:lumMod val="7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1643192495"/>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0.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3.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4.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 Id="rId5" Type="http://schemas.openxmlformats.org/officeDocument/2006/relationships/image" Target="../media/image45.emf"/><Relationship Id="rId4" Type="http://schemas.openxmlformats.org/officeDocument/2006/relationships/image" Target="../media/image4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75CCFF-C420-4E2F-ACAC-365703C0A390}" type="datetimeFigureOut">
              <a:rPr lang="zh-CN" altLang="en-US" smtClean="0"/>
              <a:t>2019/10/30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01DC29-9735-43EB-B09F-5D54A2DCFDF2}" type="slidenum">
              <a:rPr lang="zh-CN" altLang="en-US" smtClean="0"/>
              <a:t>‹#›</a:t>
            </a:fld>
            <a:endParaRPr lang="zh-CN" altLang="en-US"/>
          </a:p>
        </p:txBody>
      </p:sp>
    </p:spTree>
    <p:extLst>
      <p:ext uri="{BB962C8B-B14F-4D97-AF65-F5344CB8AC3E}">
        <p14:creationId xmlns:p14="http://schemas.microsoft.com/office/powerpoint/2010/main" val="3787928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01DC29-9735-43EB-B09F-5D54A2DCFDF2}" type="slidenum">
              <a:rPr lang="zh-CN" altLang="en-US" smtClean="0"/>
              <a:t>2</a:t>
            </a:fld>
            <a:endParaRPr lang="zh-CN" altLang="en-US"/>
          </a:p>
        </p:txBody>
      </p:sp>
    </p:spTree>
    <p:extLst>
      <p:ext uri="{BB962C8B-B14F-4D97-AF65-F5344CB8AC3E}">
        <p14:creationId xmlns:p14="http://schemas.microsoft.com/office/powerpoint/2010/main" val="1525089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10/30/2019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10/30/2019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smtClean="0"/>
              <a:t>单击此处编辑母版标题样式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10/30/2019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10/30/2019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CN" altLang="en-US" smtClean="0"/>
              <a:t>单击此处编辑母版标题样式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10/30/2019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CN" altLang="en-US" smtClean="0"/>
              <a:t>单击此处编辑母版标题样式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10/30/2019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CN" altLang="en-US" smtClean="0"/>
              <a:t>单击此处编辑母版标题样式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dirty="0"/>
              <a:t>10/30/2019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smtClean="0"/>
              <a:t>单击此处编辑母版标题样式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2" name="Content Placeholder 3"/>
          <p:cNvSpPr>
            <a:spLocks noGrp="1"/>
          </p:cNvSpPr>
          <p:nvPr>
            <p:ph sz="quarter" idx="13"/>
          </p:nvPr>
        </p:nvSpPr>
        <p:spPr>
          <a:xfrm>
            <a:off x="913774" y="3051012"/>
            <a:ext cx="5106027" cy="274018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3" name="Content Placeholder 5"/>
          <p:cNvSpPr>
            <a:spLocks noGrp="1"/>
          </p:cNvSpPr>
          <p:nvPr>
            <p:ph sz="quarter" idx="14"/>
          </p:nvPr>
        </p:nvSpPr>
        <p:spPr>
          <a:xfrm>
            <a:off x="6172200" y="3051012"/>
            <a:ext cx="5105401" cy="274018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2"/>
          <p:cNvSpPr>
            <a:spLocks noGrp="1"/>
          </p:cNvSpPr>
          <p:nvPr>
            <p:ph type="ftr" sz="quarter" idx="11"/>
          </p:nvPr>
        </p:nvSpPr>
        <p:spPr>
          <a:xfrm>
            <a:off x="2759556" y="6492875"/>
            <a:ext cx="6672887" cy="365125"/>
          </a:xfrm>
          <a:solidFill>
            <a:schemeClr val="bg1"/>
          </a:solidFill>
        </p:spPr>
        <p:txBody>
          <a:bodyPr/>
          <a:lstStyle>
            <a:lvl1pPr algn="ctr">
              <a:defRPr/>
            </a:lvl1pPr>
          </a:lstStyle>
          <a:p>
            <a:r>
              <a:rPr lang="zh-CN" altLang="en-US" dirty="0" smtClean="0"/>
              <a:t>潘孝珍整理  </a:t>
            </a:r>
            <a:fld id="{48A87A34-81AB-432B-8DAE-1953F412C126}" type="datetimeFigureOut">
              <a:rPr lang="en-US" altLang="zh-CN" smtClean="0"/>
              <a:pPr/>
              <a:t>10/30/2019</a:t>
            </a:fld>
            <a:r>
              <a:rPr lang="en-US" altLang="zh-CN" dirty="0" smtClean="0"/>
              <a:t>  </a:t>
            </a:r>
            <a:fld id="{6D22F896-40B5-4ADD-8801-0D06FADFA095}" type="slidenum">
              <a:rPr lang="en-US" altLang="zh-CN" smtClean="0"/>
              <a:pPr/>
              <a:t>‹#›</a:t>
            </a:fld>
            <a:r>
              <a:rPr lang="zh-CN" altLang="en-US" dirty="0" smtClean="0"/>
              <a:t>  </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CN" altLang="en-US" smtClean="0"/>
              <a:t>单击此处编辑母版标题样式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10/30/2019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10/30/2019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10/30/2019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
        <p:nvSpPr>
          <p:cNvPr id="8" name="Footer Placeholder 2"/>
          <p:cNvSpPr txBox="1">
            <a:spLocks/>
          </p:cNvSpPr>
          <p:nvPr userDrawn="1"/>
        </p:nvSpPr>
        <p:spPr>
          <a:xfrm>
            <a:off x="0" y="6492875"/>
            <a:ext cx="12192000" cy="365125"/>
          </a:xfrm>
          <a:prstGeom prst="rect">
            <a:avLst/>
          </a:prstGeom>
          <a:solidFill>
            <a:schemeClr val="bg1">
              <a:lumMod val="75000"/>
            </a:schemeClr>
          </a:solidFill>
        </p:spPr>
        <p:txBody>
          <a:bodyPr/>
          <a:lstStyle>
            <a:defPPr>
              <a:defRPr lang="en-US"/>
            </a:defPPr>
            <a:lvl1pPr marL="0" algn="ctr"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smtClean="0">
                <a:latin typeface="华文行楷" panose="02010800040101010101" pitchFamily="2" charset="-122"/>
                <a:ea typeface="华文行楷" panose="02010800040101010101" pitchFamily="2" charset="-122"/>
              </a:rPr>
              <a:t>《</a:t>
            </a:r>
            <a:r>
              <a:rPr lang="zh-CN" altLang="en-US" dirty="0" smtClean="0">
                <a:latin typeface="华文行楷" panose="02010800040101010101" pitchFamily="2" charset="-122"/>
                <a:ea typeface="华文行楷" panose="02010800040101010101" pitchFamily="2" charset="-122"/>
              </a:rPr>
              <a:t>数字图像处理</a:t>
            </a:r>
            <a:r>
              <a:rPr lang="en-US" altLang="zh-CN" dirty="0" smtClean="0">
                <a:latin typeface="华文行楷" panose="02010800040101010101" pitchFamily="2" charset="-122"/>
                <a:ea typeface="华文行楷" panose="02010800040101010101" pitchFamily="2" charset="-122"/>
              </a:rPr>
              <a:t>》</a:t>
            </a:r>
            <a:r>
              <a:rPr lang="zh-CN" altLang="en-US" dirty="0" smtClean="0">
                <a:latin typeface="华文行楷" panose="02010800040101010101" pitchFamily="2" charset="-122"/>
                <a:ea typeface="华文行楷" panose="02010800040101010101" pitchFamily="2" charset="-122"/>
              </a:rPr>
              <a:t>潘孝珍整理 </a:t>
            </a:r>
            <a:r>
              <a:rPr lang="zh-CN" altLang="en-US" baseline="0" dirty="0" smtClean="0">
                <a:latin typeface="华文行楷" panose="02010800040101010101" pitchFamily="2" charset="-122"/>
                <a:ea typeface="华文行楷" panose="02010800040101010101" pitchFamily="2" charset="-122"/>
              </a:rPr>
              <a:t>  </a:t>
            </a:r>
            <a:fld id="{6D22F896-40B5-4ADD-8801-0D06FADFA095}" type="slidenum">
              <a:rPr lang="en-US" altLang="zh-CN" smtClean="0">
                <a:latin typeface="华文行楷" panose="02010800040101010101" pitchFamily="2" charset="-122"/>
                <a:ea typeface="华文行楷" panose="02010800040101010101" pitchFamily="2" charset="-122"/>
              </a:rPr>
              <a:pPr/>
              <a:t>‹#›</a:t>
            </a:fld>
            <a:r>
              <a:rPr lang="zh-CN" altLang="en-US" dirty="0" smtClean="0">
                <a:latin typeface="华文行楷" panose="02010800040101010101" pitchFamily="2" charset="-122"/>
                <a:ea typeface="华文行楷" panose="02010800040101010101" pitchFamily="2" charset="-122"/>
              </a:rPr>
              <a:t>  </a:t>
            </a:r>
            <a:endParaRPr lang="en-US" dirty="0">
              <a:latin typeface="华文行楷" panose="02010800040101010101" pitchFamily="2" charset="-122"/>
              <a:ea typeface="华文行楷" panose="0201080004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8.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oleObject" Target="../embeddings/oleObject8.bin"/><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13.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0.e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12.emf"/><Relationship Id="rId4" Type="http://schemas.openxmlformats.org/officeDocument/2006/relationships/image" Target="../media/image9.emf"/><Relationship Id="rId9" Type="http://schemas.openxmlformats.org/officeDocument/2006/relationships/oleObject" Target="../embeddings/oleObject6.bin"/><Relationship Id="rId1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1.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11.bin"/><Relationship Id="rId5" Type="http://schemas.openxmlformats.org/officeDocument/2006/relationships/image" Target="../media/image7.emf"/><Relationship Id="rId4" Type="http://schemas.openxmlformats.org/officeDocument/2006/relationships/oleObject" Target="../embeddings/oleObject10.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7.xml"/><Relationship Id="rId5" Type="http://schemas.openxmlformats.org/officeDocument/2006/relationships/image" Target="../media/image31.tmp"/><Relationship Id="rId4" Type="http://schemas.openxmlformats.org/officeDocument/2006/relationships/image" Target="../media/image30.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5.tmp"/><Relationship Id="rId4" Type="http://schemas.openxmlformats.org/officeDocument/2006/relationships/image" Target="../media/image34.tmp"/></Relationships>
</file>

<file path=ppt/slides/_rels/slide2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7.xml"/><Relationship Id="rId5" Type="http://schemas.openxmlformats.org/officeDocument/2006/relationships/image" Target="../media/image40.tmp"/><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45.emf"/><Relationship Id="rId3" Type="http://schemas.openxmlformats.org/officeDocument/2006/relationships/image" Target="../media/image46.png"/><Relationship Id="rId7" Type="http://schemas.openxmlformats.org/officeDocument/2006/relationships/image" Target="../media/image42.emf"/><Relationship Id="rId12"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44.emf"/><Relationship Id="rId5" Type="http://schemas.openxmlformats.org/officeDocument/2006/relationships/image" Target="../media/image41.e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43.emf"/></Relationships>
</file>

<file path=ppt/slides/_rels/slide31.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46.tmp"/><Relationship Id="rId1" Type="http://schemas.openxmlformats.org/officeDocument/2006/relationships/slideLayout" Target="../slideLayouts/slideLayout7.xml"/><Relationship Id="rId4" Type="http://schemas.openxmlformats.org/officeDocument/2006/relationships/image" Target="../media/image48.tmp"/></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51.tmp"/><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53.tmp"/><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7.xml"/><Relationship Id="rId5" Type="http://schemas.openxmlformats.org/officeDocument/2006/relationships/chart" Target="../charts/chart9.xml"/><Relationship Id="rId4" Type="http://schemas.openxmlformats.org/officeDocument/2006/relationships/chart" Target="../charts/chart8.xml"/></Relationships>
</file>

<file path=ppt/slides/_rels/slide5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7.xml"/><Relationship Id="rId5" Type="http://schemas.openxmlformats.org/officeDocument/2006/relationships/chart" Target="../charts/chart17.xml"/><Relationship Id="rId4" Type="http://schemas.openxmlformats.org/officeDocument/2006/relationships/chart" Target="../charts/char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7.xml"/><Relationship Id="rId5" Type="http://schemas.openxmlformats.org/officeDocument/2006/relationships/chart" Target="../charts/chart24.xml"/><Relationship Id="rId4" Type="http://schemas.openxmlformats.org/officeDocument/2006/relationships/chart" Target="../charts/chart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image" Target="../media/image57.tmp"/><Relationship Id="rId1" Type="http://schemas.openxmlformats.org/officeDocument/2006/relationships/slideLayout" Target="../slideLayouts/slideLayout7.xml"/><Relationship Id="rId5" Type="http://schemas.openxmlformats.org/officeDocument/2006/relationships/image" Target="../media/image60.tmp"/><Relationship Id="rId4" Type="http://schemas.openxmlformats.org/officeDocument/2006/relationships/image" Target="../media/image59.tmp"/></Relationships>
</file>

<file path=ppt/slides/_rels/slide67.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image" Target="../media/image61.tmp"/><Relationship Id="rId1" Type="http://schemas.openxmlformats.org/officeDocument/2006/relationships/slideLayout" Target="../slideLayouts/slideLayout7.xml"/><Relationship Id="rId5" Type="http://schemas.openxmlformats.org/officeDocument/2006/relationships/image" Target="../media/image64.tmp"/><Relationship Id="rId4" Type="http://schemas.openxmlformats.org/officeDocument/2006/relationships/image" Target="../media/image63.tmp"/></Relationships>
</file>

<file path=ppt/slides/_rels/slide68.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72.tmp"/><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71.tmp"/><Relationship Id="rId5" Type="http://schemas.openxmlformats.org/officeDocument/2006/relationships/image" Target="../media/image70.tmp"/><Relationship Id="rId4" Type="http://schemas.openxmlformats.org/officeDocument/2006/relationships/image" Target="../media/image69.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image" Target="../media/image73.tmp"/><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zh-CN" b="1" dirty="0">
                <a:latin typeface="华文行楷" panose="02010800040101010101" pitchFamily="2" charset="-122"/>
                <a:ea typeface="华文行楷" panose="02010800040101010101" pitchFamily="2" charset="-122"/>
              </a:rPr>
              <a:t>数字图像处理</a:t>
            </a:r>
            <a:r>
              <a:rPr lang="zh-CN" altLang="zh-CN" dirty="0"/>
              <a:t/>
            </a:r>
            <a:br>
              <a:rPr lang="zh-CN" altLang="zh-CN" dirty="0"/>
            </a:br>
            <a:r>
              <a:rPr lang="en-US" altLang="zh-CN" dirty="0" smtClean="0"/>
              <a:t/>
            </a:r>
            <a:br>
              <a:rPr lang="en-US" altLang="zh-CN" dirty="0" smtClean="0"/>
            </a:br>
            <a:endParaRPr lang="zh-CN" altLang="en-US" dirty="0"/>
          </a:p>
        </p:txBody>
      </p:sp>
      <p:sp>
        <p:nvSpPr>
          <p:cNvPr id="3" name="副标题 2"/>
          <p:cNvSpPr>
            <a:spLocks noGrp="1"/>
          </p:cNvSpPr>
          <p:nvPr>
            <p:ph type="subTitle" idx="1"/>
          </p:nvPr>
        </p:nvSpPr>
        <p:spPr>
          <a:xfrm>
            <a:off x="1751012" y="3437793"/>
            <a:ext cx="8689976" cy="1951182"/>
          </a:xfrm>
        </p:spPr>
        <p:txBody>
          <a:bodyPr>
            <a:normAutofit fontScale="92500"/>
          </a:bodyPr>
          <a:lstStyle/>
          <a:p>
            <a:r>
              <a:rPr lang="zh-CN" altLang="zh-CN" dirty="0">
                <a:solidFill>
                  <a:schemeClr val="tx1"/>
                </a:solidFill>
              </a:rPr>
              <a:t>考试</a:t>
            </a:r>
            <a:r>
              <a:rPr lang="en-US" altLang="zh-CN" dirty="0">
                <a:solidFill>
                  <a:schemeClr val="tx1"/>
                </a:solidFill>
              </a:rPr>
              <a:t>60%</a:t>
            </a:r>
            <a:r>
              <a:rPr lang="zh-CN" altLang="zh-CN" dirty="0">
                <a:solidFill>
                  <a:schemeClr val="tx1"/>
                </a:solidFill>
              </a:rPr>
              <a:t>、实验</a:t>
            </a:r>
            <a:r>
              <a:rPr lang="en-US" altLang="zh-CN" dirty="0">
                <a:solidFill>
                  <a:schemeClr val="tx1"/>
                </a:solidFill>
              </a:rPr>
              <a:t>20%</a:t>
            </a:r>
            <a:r>
              <a:rPr lang="zh-CN" altLang="zh-CN" dirty="0">
                <a:solidFill>
                  <a:schemeClr val="tx1"/>
                </a:solidFill>
              </a:rPr>
              <a:t>、平时</a:t>
            </a:r>
            <a:r>
              <a:rPr lang="en-US" altLang="zh-CN" dirty="0">
                <a:solidFill>
                  <a:schemeClr val="tx1"/>
                </a:solidFill>
              </a:rPr>
              <a:t>20%</a:t>
            </a:r>
            <a:endParaRPr lang="zh-CN" altLang="zh-CN" dirty="0">
              <a:solidFill>
                <a:schemeClr val="tx1"/>
              </a:solidFill>
            </a:endParaRPr>
          </a:p>
          <a:p>
            <a:r>
              <a:rPr lang="zh-CN" altLang="en-US" dirty="0">
                <a:solidFill>
                  <a:schemeClr val="tx1"/>
                </a:solidFill>
              </a:rPr>
              <a:t>授</a:t>
            </a:r>
            <a:r>
              <a:rPr lang="zh-CN" altLang="zh-CN" dirty="0" smtClean="0">
                <a:solidFill>
                  <a:schemeClr val="tx1"/>
                </a:solidFill>
              </a:rPr>
              <a:t>课</a:t>
            </a:r>
            <a:r>
              <a:rPr lang="zh-CN" altLang="zh-CN" dirty="0">
                <a:solidFill>
                  <a:schemeClr val="tx1"/>
                </a:solidFill>
              </a:rPr>
              <a:t>内容</a:t>
            </a:r>
            <a:r>
              <a:rPr lang="zh-CN" altLang="zh-CN" dirty="0" smtClean="0">
                <a:solidFill>
                  <a:schemeClr val="tx1"/>
                </a:solidFill>
              </a:rPr>
              <a:t>：</a:t>
            </a:r>
            <a:endParaRPr lang="en-US" altLang="zh-CN" dirty="0" smtClean="0">
              <a:solidFill>
                <a:schemeClr val="tx1"/>
              </a:solidFill>
            </a:endParaRPr>
          </a:p>
          <a:p>
            <a:r>
              <a:rPr lang="zh-CN" altLang="zh-CN" dirty="0" smtClean="0">
                <a:solidFill>
                  <a:schemeClr val="tx1"/>
                </a:solidFill>
              </a:rPr>
              <a:t>数字</a:t>
            </a:r>
            <a:r>
              <a:rPr lang="zh-CN" altLang="zh-CN" dirty="0">
                <a:solidFill>
                  <a:schemeClr val="tx1"/>
                </a:solidFill>
              </a:rPr>
              <a:t>图像处理概论、图像数字化、图像数字化的数学基础、数字图像处理中的基本运算、图像变换、</a:t>
            </a:r>
            <a:r>
              <a:rPr lang="zh-CN" altLang="zh-CN" dirty="0" smtClean="0">
                <a:solidFill>
                  <a:schemeClr val="tx1"/>
                </a:solidFill>
              </a:rPr>
              <a:t>图像增强</a:t>
            </a:r>
            <a:r>
              <a:rPr lang="zh-CN" altLang="en-US" dirty="0" smtClean="0">
                <a:solidFill>
                  <a:schemeClr val="tx1"/>
                </a:solidFill>
              </a:rPr>
              <a:t>、图像复原、图像分割与边缘检测</a:t>
            </a:r>
            <a:endParaRPr lang="zh-CN" altLang="zh-CN" dirty="0">
              <a:solidFill>
                <a:schemeClr val="tx1"/>
              </a:solidFill>
            </a:endParaRPr>
          </a:p>
          <a:p>
            <a:endParaRPr lang="zh-CN" altLang="en-US" dirty="0"/>
          </a:p>
        </p:txBody>
      </p:sp>
    </p:spTree>
    <p:extLst>
      <p:ext uri="{BB962C8B-B14F-4D97-AF65-F5344CB8AC3E}">
        <p14:creationId xmlns:p14="http://schemas.microsoft.com/office/powerpoint/2010/main" val="16363893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1227991" y="907758"/>
                <a:ext cx="9841523" cy="4801314"/>
              </a:xfrm>
              <a:prstGeom prst="rect">
                <a:avLst/>
              </a:prstGeom>
            </p:spPr>
            <p:txBody>
              <a:bodyPr wrap="square">
                <a:spAutoFit/>
              </a:bodyPr>
              <a:lstStyle/>
              <a:p>
                <a:r>
                  <a:rPr lang="zh-CN" altLang="en-US" dirty="0" smtClean="0">
                    <a:latin typeface="楷体" panose="02010609060101010101" pitchFamily="49" charset="-122"/>
                    <a:ea typeface="楷体" panose="02010609060101010101" pitchFamily="49" charset="-122"/>
                  </a:rPr>
                  <a:t>五、相关函数</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、相关函数</a:t>
                </a:r>
                <a:r>
                  <a:rPr lang="zh-CN" altLang="en-US" dirty="0">
                    <a:latin typeface="楷体" panose="02010609060101010101" pitchFamily="49" charset="-122"/>
                    <a:ea typeface="楷体" panose="02010609060101010101" pitchFamily="49" charset="-122"/>
                  </a:rPr>
                  <a:t>是信号之间相似性的一种</a:t>
                </a:r>
                <a:r>
                  <a:rPr lang="zh-CN" altLang="en-US" dirty="0" smtClean="0">
                    <a:latin typeface="楷体" panose="02010609060101010101" pitchFamily="49" charset="-122"/>
                    <a:ea typeface="楷体" panose="02010609060101010101" pitchFamily="49" charset="-122"/>
                  </a:rPr>
                  <a:t>量度。</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、相关本质上是一个信号反折后的卷积，相关实质上也是一种</a:t>
                </a:r>
                <a:r>
                  <a:rPr lang="zh-CN" altLang="en-US" dirty="0" smtClean="0">
                    <a:latin typeface="楷体" panose="02010609060101010101" pitchFamily="49" charset="-122"/>
                    <a:ea typeface="楷体" panose="02010609060101010101" pitchFamily="49" charset="-122"/>
                  </a:rPr>
                  <a:t>滤波。</a:t>
                </a:r>
                <a:endParaRPr lang="zh-CN" altLang="en-US" dirty="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六、</a:t>
                </a:r>
                <a:r>
                  <a:rPr lang="zh-CN" altLang="en-US" b="1" dirty="0">
                    <a:solidFill>
                      <a:srgbClr val="0070C0"/>
                    </a:solidFill>
                    <a:latin typeface="楷体" panose="02010609060101010101" pitchFamily="49" charset="-122"/>
                    <a:ea typeface="楷体" panose="02010609060101010101" pitchFamily="49" charset="-122"/>
                  </a:rPr>
                  <a:t>二维位置不变系统</a:t>
                </a:r>
              </a:p>
              <a:p>
                <a:r>
                  <a:rPr lang="zh-CN" altLang="en-US" dirty="0">
                    <a:latin typeface="楷体" panose="02010609060101010101" pitchFamily="49" charset="-122"/>
                    <a:ea typeface="楷体" panose="02010609060101010101" pitchFamily="49" charset="-122"/>
                  </a:rPr>
                  <a:t>对于任意一个二维系统，若给定输入</a:t>
                </a:r>
                <a:r>
                  <a:rPr lang="en-US" altLang="zh-CN" dirty="0">
                    <a:latin typeface="楷体" panose="02010609060101010101" pitchFamily="49" charset="-122"/>
                    <a:ea typeface="楷体" panose="02010609060101010101" pitchFamily="49" charset="-122"/>
                  </a:rPr>
                  <a:t>f(x</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y)</a:t>
                </a:r>
                <a:r>
                  <a:rPr lang="zh-CN" altLang="en-US" dirty="0">
                    <a:latin typeface="楷体" panose="02010609060101010101" pitchFamily="49" charset="-122"/>
                    <a:ea typeface="楷体" panose="02010609060101010101" pitchFamily="49" charset="-122"/>
                  </a:rPr>
                  <a:t>，产生输出</a:t>
                </a:r>
                <a:r>
                  <a:rPr lang="en-US" altLang="zh-CN" dirty="0">
                    <a:latin typeface="楷体" panose="02010609060101010101" pitchFamily="49" charset="-122"/>
                    <a:ea typeface="楷体" panose="02010609060101010101" pitchFamily="49" charset="-122"/>
                  </a:rPr>
                  <a:t>g(x</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y</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，即</a:t>
                </a:r>
                <a:r>
                  <a:rPr lang="zh-CN" altLang="en-US" dirty="0">
                    <a:latin typeface="楷体" panose="02010609060101010101" pitchFamily="49" charset="-122"/>
                    <a:ea typeface="楷体" panose="02010609060101010101" pitchFamily="49" charset="-122"/>
                  </a:rPr>
                  <a:t>：</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楷体" panose="02010609060101010101" pitchFamily="49" charset="-122"/>
                        </a:rPr>
                        <m:t>𝑔</m:t>
                      </m:r>
                      <m:d>
                        <m:dPr>
                          <m:ctrlPr>
                            <a:rPr lang="en-US" altLang="zh-CN" b="0" i="1" smtClean="0">
                              <a:latin typeface="Cambria Math" panose="02040503050406030204" pitchFamily="18" charset="0"/>
                              <a:ea typeface="楷体" panose="02010609060101010101" pitchFamily="49" charset="-122"/>
                            </a:rPr>
                          </m:ctrlPr>
                        </m:dPr>
                        <m:e>
                          <m:r>
                            <a:rPr lang="en-US" altLang="zh-CN" b="0" i="1" smtClean="0">
                              <a:latin typeface="Cambria Math" panose="02040503050406030204" pitchFamily="18" charset="0"/>
                              <a:ea typeface="楷体" panose="02010609060101010101" pitchFamily="49" charset="-122"/>
                            </a:rPr>
                            <m:t>𝑥</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𝑦</m:t>
                          </m:r>
                        </m:e>
                      </m:d>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𝑇</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𝑓</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𝑥</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𝑦</m:t>
                      </m:r>
                      <m:r>
                        <a:rPr lang="en-US" altLang="zh-CN" b="0" i="1" smtClean="0">
                          <a:latin typeface="Cambria Math" panose="02040503050406030204" pitchFamily="18" charset="0"/>
                          <a:ea typeface="楷体" panose="02010609060101010101" pitchFamily="49" charset="-122"/>
                        </a:rPr>
                        <m:t>)]</m:t>
                      </m:r>
                    </m:oMath>
                  </m:oMathPara>
                </a14:m>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将输入信号自变量</a:t>
                </a:r>
                <a:r>
                  <a:rPr lang="en-US" altLang="zh-CN" dirty="0">
                    <a:latin typeface="楷体" panose="02010609060101010101" pitchFamily="49" charset="-122"/>
                    <a:ea typeface="楷体" panose="02010609060101010101" pitchFamily="49" charset="-122"/>
                  </a:rPr>
                  <a:t>x</a:t>
                </a:r>
                <a:r>
                  <a:rPr lang="zh-CN" altLang="en-US" dirty="0">
                    <a:latin typeface="楷体" panose="02010609060101010101" pitchFamily="49" charset="-122"/>
                    <a:ea typeface="楷体" panose="02010609060101010101" pitchFamily="49" charset="-122"/>
                  </a:rPr>
                  <a:t>和</a:t>
                </a:r>
                <a:r>
                  <a:rPr lang="en-US" altLang="zh-CN" dirty="0">
                    <a:latin typeface="楷体" panose="02010609060101010101" pitchFamily="49" charset="-122"/>
                    <a:ea typeface="楷体" panose="02010609060101010101" pitchFamily="49" charset="-122"/>
                  </a:rPr>
                  <a:t>y</a:t>
                </a:r>
                <a:r>
                  <a:rPr lang="zh-CN" altLang="en-US" dirty="0">
                    <a:latin typeface="楷体" panose="02010609060101010101" pitchFamily="49" charset="-122"/>
                    <a:ea typeface="楷体" panose="02010609060101010101" pitchFamily="49" charset="-122"/>
                  </a:rPr>
                  <a:t>分别平移</a:t>
                </a:r>
                <a:r>
                  <a:rPr lang="en-US" altLang="zh-CN" dirty="0">
                    <a:latin typeface="楷体" panose="02010609060101010101" pitchFamily="49" charset="-122"/>
                    <a:ea typeface="楷体" panose="02010609060101010101" pitchFamily="49" charset="-122"/>
                  </a:rPr>
                  <a:t>x</a:t>
                </a:r>
                <a:r>
                  <a:rPr lang="en-US" altLang="zh-CN" baseline="-25000" dirty="0">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和</a:t>
                </a:r>
                <a:r>
                  <a:rPr lang="en-US" altLang="zh-CN" dirty="0">
                    <a:latin typeface="楷体" panose="02010609060101010101" pitchFamily="49" charset="-122"/>
                    <a:ea typeface="楷体" panose="02010609060101010101" pitchFamily="49" charset="-122"/>
                  </a:rPr>
                  <a:t>y</a:t>
                </a:r>
                <a:r>
                  <a:rPr lang="en-US" altLang="zh-CN" baseline="-25000" dirty="0">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，若满足以下条件</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楷体" panose="02010609060101010101" pitchFamily="49" charset="-122"/>
                        </a:rPr>
                        <m:t>𝑔</m:t>
                      </m:r>
                      <m:d>
                        <m:dPr>
                          <m:ctrlPr>
                            <a:rPr lang="en-US" altLang="zh-CN" b="0" i="1" smtClean="0">
                              <a:latin typeface="Cambria Math" panose="02040503050406030204" pitchFamily="18" charset="0"/>
                              <a:ea typeface="楷体" panose="02010609060101010101" pitchFamily="49" charset="-122"/>
                            </a:rPr>
                          </m:ctrlPr>
                        </m:dPr>
                        <m:e>
                          <m:r>
                            <a:rPr lang="en-US" altLang="zh-CN" b="0" i="1" smtClean="0">
                              <a:latin typeface="Cambria Math" panose="02040503050406030204" pitchFamily="18" charset="0"/>
                              <a:ea typeface="楷体" panose="02010609060101010101" pitchFamily="49" charset="-122"/>
                            </a:rPr>
                            <m:t>𝑥</m:t>
                          </m:r>
                          <m:r>
                            <a:rPr lang="en-US" altLang="zh-CN" b="0" i="1" smtClean="0">
                              <a:latin typeface="Cambria Math" panose="02040503050406030204" pitchFamily="18" charset="0"/>
                              <a:ea typeface="楷体" panose="02010609060101010101" pitchFamily="49" charset="-122"/>
                            </a:rPr>
                            <m:t>−</m:t>
                          </m:r>
                          <m:sSub>
                            <m:sSubPr>
                              <m:ctrlPr>
                                <a:rPr lang="en-US" altLang="zh-CN" b="0" i="1" smtClean="0">
                                  <a:latin typeface="Cambria Math" panose="02040503050406030204" pitchFamily="18" charset="0"/>
                                  <a:ea typeface="楷体" panose="02010609060101010101" pitchFamily="49" charset="-122"/>
                                </a:rPr>
                              </m:ctrlPr>
                            </m:sSubPr>
                            <m:e>
                              <m:r>
                                <a:rPr lang="en-US" altLang="zh-CN" b="0" i="1" smtClean="0">
                                  <a:latin typeface="Cambria Math" panose="02040503050406030204" pitchFamily="18" charset="0"/>
                                  <a:ea typeface="楷体" panose="02010609060101010101" pitchFamily="49" charset="-122"/>
                                </a:rPr>
                                <m:t>𝑥</m:t>
                              </m:r>
                            </m:e>
                            <m:sub>
                              <m:r>
                                <a:rPr lang="en-US" altLang="zh-CN" b="0" i="1" smtClean="0">
                                  <a:latin typeface="Cambria Math" panose="02040503050406030204" pitchFamily="18" charset="0"/>
                                  <a:ea typeface="楷体" panose="02010609060101010101" pitchFamily="49" charset="-122"/>
                                </a:rPr>
                                <m:t>0</m:t>
                              </m:r>
                            </m:sub>
                          </m:sSub>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𝑦</m:t>
                          </m:r>
                          <m:r>
                            <a:rPr lang="en-US" altLang="zh-CN" b="0" i="1" smtClean="0">
                              <a:latin typeface="Cambria Math" panose="02040503050406030204" pitchFamily="18" charset="0"/>
                              <a:ea typeface="楷体" panose="02010609060101010101" pitchFamily="49" charset="-122"/>
                            </a:rPr>
                            <m:t>−</m:t>
                          </m:r>
                          <m:sSub>
                            <m:sSubPr>
                              <m:ctrlPr>
                                <a:rPr lang="en-US" altLang="zh-CN" b="0" i="1" smtClean="0">
                                  <a:latin typeface="Cambria Math" panose="02040503050406030204" pitchFamily="18" charset="0"/>
                                  <a:ea typeface="楷体" panose="02010609060101010101" pitchFamily="49" charset="-122"/>
                                </a:rPr>
                              </m:ctrlPr>
                            </m:sSubPr>
                            <m:e>
                              <m:r>
                                <a:rPr lang="en-US" altLang="zh-CN" b="0" i="1" smtClean="0">
                                  <a:latin typeface="Cambria Math" panose="02040503050406030204" pitchFamily="18" charset="0"/>
                                  <a:ea typeface="楷体" panose="02010609060101010101" pitchFamily="49" charset="-122"/>
                                </a:rPr>
                                <m:t>𝑦</m:t>
                              </m:r>
                            </m:e>
                            <m:sub>
                              <m:r>
                                <a:rPr lang="en-US" altLang="zh-CN" b="0" i="1" smtClean="0">
                                  <a:latin typeface="Cambria Math" panose="02040503050406030204" pitchFamily="18" charset="0"/>
                                  <a:ea typeface="楷体" panose="02010609060101010101" pitchFamily="49" charset="-122"/>
                                </a:rPr>
                                <m:t>0</m:t>
                              </m:r>
                            </m:sub>
                          </m:sSub>
                        </m:e>
                      </m:d>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𝑇</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𝑓</m:t>
                      </m:r>
                      <m:r>
                        <a:rPr lang="en-US" altLang="zh-CN" b="0" i="1" smtClean="0">
                          <a:latin typeface="Cambria Math" panose="02040503050406030204" pitchFamily="18" charset="0"/>
                          <a:ea typeface="楷体" panose="02010609060101010101" pitchFamily="49" charset="-122"/>
                        </a:rPr>
                        <m:t>(</m:t>
                      </m:r>
                      <m:r>
                        <a:rPr lang="en-US" altLang="zh-CN" i="1">
                          <a:latin typeface="Cambria Math" panose="02040503050406030204" pitchFamily="18" charset="0"/>
                          <a:ea typeface="楷体" panose="02010609060101010101" pitchFamily="49" charset="-122"/>
                        </a:rPr>
                        <m:t>𝑥</m:t>
                      </m:r>
                      <m:r>
                        <a:rPr lang="en-US" altLang="zh-CN" i="1">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𝑥</m:t>
                          </m:r>
                        </m:e>
                        <m:sub>
                          <m:r>
                            <a:rPr lang="en-US" altLang="zh-CN" i="1">
                              <a:latin typeface="Cambria Math" panose="02040503050406030204" pitchFamily="18" charset="0"/>
                              <a:ea typeface="楷体" panose="02010609060101010101" pitchFamily="49" charset="-122"/>
                            </a:rPr>
                            <m:t>0</m:t>
                          </m:r>
                        </m:sub>
                      </m:sSub>
                      <m:r>
                        <a:rPr lang="en-US" altLang="zh-CN" i="1">
                          <a:latin typeface="Cambria Math" panose="02040503050406030204" pitchFamily="18" charset="0"/>
                          <a:ea typeface="楷体" panose="02010609060101010101" pitchFamily="49" charset="-122"/>
                        </a:rPr>
                        <m:t>,</m:t>
                      </m:r>
                      <m:r>
                        <a:rPr lang="en-US" altLang="zh-CN" i="1">
                          <a:latin typeface="Cambria Math" panose="02040503050406030204" pitchFamily="18" charset="0"/>
                          <a:ea typeface="楷体" panose="02010609060101010101" pitchFamily="49" charset="-122"/>
                        </a:rPr>
                        <m:t>𝑦</m:t>
                      </m:r>
                      <m:r>
                        <a:rPr lang="en-US" altLang="zh-CN" i="1">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𝑦</m:t>
                          </m:r>
                        </m:e>
                        <m:sub>
                          <m:r>
                            <a:rPr lang="en-US" altLang="zh-CN" i="1">
                              <a:latin typeface="Cambria Math" panose="02040503050406030204" pitchFamily="18" charset="0"/>
                              <a:ea typeface="楷体" panose="02010609060101010101" pitchFamily="49" charset="-122"/>
                            </a:rPr>
                            <m:t>0</m:t>
                          </m:r>
                        </m:sub>
                      </m:sSub>
                      <m:r>
                        <a:rPr lang="en-US" altLang="zh-CN" b="0" i="1" smtClean="0">
                          <a:latin typeface="Cambria Math" panose="02040503050406030204" pitchFamily="18" charset="0"/>
                          <a:ea typeface="楷体" panose="02010609060101010101" pitchFamily="49" charset="-122"/>
                        </a:rPr>
                        <m:t>)]</m:t>
                      </m:r>
                    </m:oMath>
                  </m:oMathPara>
                </a14:m>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即输出信号的函数形式不变，仅仅是输出信号的自变量分别平移同样的长度</a:t>
                </a:r>
                <a:r>
                  <a:rPr lang="en-US" altLang="zh-CN" dirty="0">
                    <a:latin typeface="楷体" panose="02010609060101010101" pitchFamily="49" charset="-122"/>
                    <a:ea typeface="楷体" panose="02010609060101010101" pitchFamily="49" charset="-122"/>
                  </a:rPr>
                  <a:t>x</a:t>
                </a:r>
                <a:r>
                  <a:rPr lang="en-US" altLang="zh-CN" baseline="-25000" dirty="0">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和</a:t>
                </a:r>
                <a:r>
                  <a:rPr lang="en-US" altLang="zh-CN" dirty="0" smtClean="0">
                    <a:latin typeface="楷体" panose="02010609060101010101" pitchFamily="49" charset="-122"/>
                    <a:ea typeface="楷体" panose="02010609060101010101" pitchFamily="49" charset="-122"/>
                  </a:rPr>
                  <a:t>y</a:t>
                </a:r>
                <a:r>
                  <a:rPr lang="en-US" altLang="zh-CN" baseline="-25000" dirty="0" smtClean="0">
                    <a:latin typeface="楷体" panose="02010609060101010101" pitchFamily="49" charset="-122"/>
                    <a:ea typeface="楷体" panose="02010609060101010101" pitchFamily="49" charset="-122"/>
                  </a:rPr>
                  <a:t>0</a:t>
                </a:r>
                <a:r>
                  <a:rPr lang="zh-CN" altLang="en-US" dirty="0" smtClean="0">
                    <a:latin typeface="楷体" panose="02010609060101010101" pitchFamily="49" charset="-122"/>
                    <a:ea typeface="楷体" panose="02010609060101010101" pitchFamily="49" charset="-122"/>
                  </a:rPr>
                  <a:t>，则二维系统具有移不变特性，或称为二维移不变系统，又称为二维位置不变系统。</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若二维系统既满足线性特性，又满足位置移不变特性，则称为二维移不变线性系统（空间不变线性系统）。</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七、二维系统的梯度算子</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、连续系统</a:t>
                </a:r>
                <a:r>
                  <a:rPr lang="zh-CN" altLang="en-US" dirty="0">
                    <a:latin typeface="楷体" panose="02010609060101010101" pitchFamily="49" charset="-122"/>
                    <a:ea typeface="楷体" panose="02010609060101010101" pitchFamily="49" charset="-122"/>
                  </a:rPr>
                  <a:t>梯度</a:t>
                </a:r>
                <a:r>
                  <a:rPr lang="zh-CN" altLang="en-US" dirty="0" smtClean="0">
                    <a:latin typeface="楷体" panose="02010609060101010101" pitchFamily="49" charset="-122"/>
                    <a:ea typeface="楷体" panose="02010609060101010101" pitchFamily="49" charset="-122"/>
                  </a:rPr>
                  <a:t>算子：对于</a:t>
                </a:r>
                <a:r>
                  <a:rPr lang="zh-CN" altLang="en-US" dirty="0">
                    <a:latin typeface="楷体" panose="02010609060101010101" pitchFamily="49" charset="-122"/>
                    <a:ea typeface="楷体" panose="02010609060101010101" pitchFamily="49" charset="-122"/>
                  </a:rPr>
                  <a:t>连续系统，在坐标位置</a:t>
                </a:r>
                <a:r>
                  <a:rPr lang="en-US" altLang="zh-CN" dirty="0">
                    <a:latin typeface="楷体" panose="02010609060101010101" pitchFamily="49" charset="-122"/>
                    <a:ea typeface="楷体" panose="02010609060101010101" pitchFamily="49" charset="-122"/>
                  </a:rPr>
                  <a:t>(x</a:t>
                </a:r>
                <a:r>
                  <a:rPr lang="en-US" altLang="zh-CN" dirty="0" smtClean="0">
                    <a:latin typeface="楷体" panose="02010609060101010101" pitchFamily="49" charset="-122"/>
                    <a:ea typeface="楷体" panose="02010609060101010101" pitchFamily="49" charset="-122"/>
                  </a:rPr>
                  <a:t>, y</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处的梯度向量为： </a:t>
                </a:r>
              </a:p>
              <a:p>
                <a:endParaRPr lang="en-US" altLang="zh-CN" dirty="0">
                  <a:latin typeface="楷体" panose="02010609060101010101" pitchFamily="49" charset="-122"/>
                  <a:ea typeface="楷体" panose="02010609060101010101" pitchFamily="49"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1227991" y="907758"/>
                <a:ext cx="9841523" cy="4801314"/>
              </a:xfrm>
              <a:prstGeom prst="rect">
                <a:avLst/>
              </a:prstGeom>
              <a:blipFill>
                <a:blip r:embed="rId3"/>
                <a:stretch>
                  <a:fillRect l="-495" t="-761"/>
                </a:stretch>
              </a:blipFill>
            </p:spPr>
            <p:txBody>
              <a:bodyPr/>
              <a:lstStyle/>
              <a:p>
                <a:r>
                  <a:rPr lang="zh-CN" altLang="en-US">
                    <a:noFill/>
                  </a:rPr>
                  <a:t> </a:t>
                </a:r>
              </a:p>
            </p:txBody>
          </p:sp>
        </mc:Fallback>
      </mc:AlternateContent>
      <p:graphicFrame>
        <p:nvGraphicFramePr>
          <p:cNvPr id="4" name="Object 4"/>
          <p:cNvGraphicFramePr>
            <a:graphicFrameLocks noChangeAspect="1"/>
          </p:cNvGraphicFramePr>
          <p:nvPr>
            <p:extLst>
              <p:ext uri="{D42A27DB-BD31-4B8C-83A1-F6EECF244321}">
                <p14:modId xmlns:p14="http://schemas.microsoft.com/office/powerpoint/2010/main" val="2485372044"/>
              </p:ext>
            </p:extLst>
          </p:nvPr>
        </p:nvGraphicFramePr>
        <p:xfrm>
          <a:off x="1227991" y="5460379"/>
          <a:ext cx="3195149" cy="811466"/>
        </p:xfrm>
        <a:graphic>
          <a:graphicData uri="http://schemas.openxmlformats.org/presentationml/2006/ole">
            <mc:AlternateContent xmlns:mc="http://schemas.openxmlformats.org/markup-compatibility/2006">
              <mc:Choice xmlns:v="urn:schemas-microsoft-com:vml" Requires="v">
                <p:oleObj spid="_x0000_s4346" name="公式" r:id="rId4" imgW="1876343" imgH="380970" progId="Equation.3">
                  <p:embed/>
                </p:oleObj>
              </mc:Choice>
              <mc:Fallback>
                <p:oleObj name="公式" r:id="rId4" imgW="1876343" imgH="380970" progId="Equation.3">
                  <p:embed/>
                  <p:pic>
                    <p:nvPicPr>
                      <p:cNvPr id="717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7991" y="5460379"/>
                        <a:ext cx="3195149" cy="811466"/>
                      </a:xfrm>
                      <a:prstGeom prst="rect">
                        <a:avLst/>
                      </a:prstGeom>
                      <a:noFill/>
                      <a:ln>
                        <a:noFill/>
                      </a:ln>
                    </p:spPr>
                  </p:pic>
                </p:oleObj>
              </mc:Fallback>
            </mc:AlternateContent>
          </a:graphicData>
        </a:graphic>
      </p:graphicFrame>
      <p:graphicFrame>
        <p:nvGraphicFramePr>
          <p:cNvPr id="5" name="Object 6"/>
          <p:cNvGraphicFramePr>
            <a:graphicFrameLocks noChangeAspect="1"/>
          </p:cNvGraphicFramePr>
          <p:nvPr>
            <p:extLst>
              <p:ext uri="{D42A27DB-BD31-4B8C-83A1-F6EECF244321}">
                <p14:modId xmlns:p14="http://schemas.microsoft.com/office/powerpoint/2010/main" val="4062941654"/>
              </p:ext>
            </p:extLst>
          </p:nvPr>
        </p:nvGraphicFramePr>
        <p:xfrm>
          <a:off x="5061803" y="5460379"/>
          <a:ext cx="2173897" cy="808892"/>
        </p:xfrm>
        <a:graphic>
          <a:graphicData uri="http://schemas.openxmlformats.org/presentationml/2006/ole">
            <mc:AlternateContent xmlns:mc="http://schemas.openxmlformats.org/markup-compatibility/2006">
              <mc:Choice xmlns:v="urn:schemas-microsoft-com:vml" Requires="v">
                <p:oleObj spid="_x0000_s4347" name="公式" r:id="rId6" imgW="876311" imgH="380970" progId="Equation.3">
                  <p:embed/>
                </p:oleObj>
              </mc:Choice>
              <mc:Fallback>
                <p:oleObj name="公式" r:id="rId6" imgW="876311" imgH="380970" progId="Equation.3">
                  <p:embed/>
                  <p:pic>
                    <p:nvPicPr>
                      <p:cNvPr id="7171"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1803" y="5460379"/>
                        <a:ext cx="2173897" cy="80889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410380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1871" y="562680"/>
            <a:ext cx="3762568" cy="369332"/>
          </a:xfrm>
          <a:prstGeom prst="rect">
            <a:avLst/>
          </a:prstGeom>
        </p:spPr>
        <p:txBody>
          <a:bodyPr wrap="none">
            <a:spAutoFit/>
          </a:bodyPr>
          <a:lstStyle/>
          <a:p>
            <a:r>
              <a:rPr lang="zh-CN" altLang="en-US" dirty="0">
                <a:latin typeface="楷体" panose="02010609060101010101" pitchFamily="49" charset="-122"/>
                <a:ea typeface="楷体" panose="02010609060101010101" pitchFamily="49" charset="-122"/>
              </a:rPr>
              <a:t>由于梯度是向量，因此其幅值为： </a:t>
            </a:r>
          </a:p>
        </p:txBody>
      </p:sp>
      <p:graphicFrame>
        <p:nvGraphicFramePr>
          <p:cNvPr id="3" name="Object 4"/>
          <p:cNvGraphicFramePr>
            <a:graphicFrameLocks noChangeAspect="1"/>
          </p:cNvGraphicFramePr>
          <p:nvPr>
            <p:extLst>
              <p:ext uri="{D42A27DB-BD31-4B8C-83A1-F6EECF244321}">
                <p14:modId xmlns:p14="http://schemas.microsoft.com/office/powerpoint/2010/main" val="1980293612"/>
              </p:ext>
            </p:extLst>
          </p:nvPr>
        </p:nvGraphicFramePr>
        <p:xfrm>
          <a:off x="4826977" y="312615"/>
          <a:ext cx="2800961" cy="869461"/>
        </p:xfrm>
        <a:graphic>
          <a:graphicData uri="http://schemas.openxmlformats.org/presentationml/2006/ole">
            <mc:AlternateContent xmlns:mc="http://schemas.openxmlformats.org/markup-compatibility/2006">
              <mc:Choice xmlns:v="urn:schemas-microsoft-com:vml" Requires="v">
                <p:oleObj spid="_x0000_s5856" name="公式" r:id="rId3" imgW="1066755" imgH="428760" progId="Equation.3">
                  <p:embed/>
                </p:oleObj>
              </mc:Choice>
              <mc:Fallback>
                <p:oleObj name="公式" r:id="rId3" imgW="1066755" imgH="428760" progId="Equation.3">
                  <p:embed/>
                  <p:pic>
                    <p:nvPicPr>
                      <p:cNvPr id="819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977" y="312615"/>
                        <a:ext cx="2800961" cy="869461"/>
                      </a:xfrm>
                      <a:prstGeom prst="rect">
                        <a:avLst/>
                      </a:prstGeom>
                      <a:noFill/>
                      <a:ln>
                        <a:noFill/>
                      </a:ln>
                    </p:spPr>
                  </p:pic>
                </p:oleObj>
              </mc:Fallback>
            </mc:AlternateContent>
          </a:graphicData>
        </a:graphic>
      </p:graphicFrame>
      <p:sp>
        <p:nvSpPr>
          <p:cNvPr id="4" name="矩形 3"/>
          <p:cNvSpPr/>
          <p:nvPr/>
        </p:nvSpPr>
        <p:spPr>
          <a:xfrm>
            <a:off x="1131871" y="1626550"/>
            <a:ext cx="1915909" cy="369332"/>
          </a:xfrm>
          <a:prstGeom prst="rect">
            <a:avLst/>
          </a:prstGeom>
        </p:spPr>
        <p:txBody>
          <a:bodyPr wrap="none">
            <a:spAutoFit/>
          </a:bodyPr>
          <a:lstStyle/>
          <a:p>
            <a:r>
              <a:rPr lang="zh-CN" altLang="en-US" dirty="0">
                <a:latin typeface="楷体" panose="02010609060101010101" pitchFamily="49" charset="-122"/>
                <a:ea typeface="楷体" panose="02010609060101010101" pitchFamily="49" charset="-122"/>
              </a:rPr>
              <a:t>梯度的方向为： </a:t>
            </a:r>
          </a:p>
        </p:txBody>
      </p:sp>
      <p:graphicFrame>
        <p:nvGraphicFramePr>
          <p:cNvPr id="5" name="Object 6"/>
          <p:cNvGraphicFramePr>
            <a:graphicFrameLocks noChangeAspect="1"/>
          </p:cNvGraphicFramePr>
          <p:nvPr>
            <p:extLst>
              <p:ext uri="{D42A27DB-BD31-4B8C-83A1-F6EECF244321}">
                <p14:modId xmlns:p14="http://schemas.microsoft.com/office/powerpoint/2010/main" val="1329449172"/>
              </p:ext>
            </p:extLst>
          </p:nvPr>
        </p:nvGraphicFramePr>
        <p:xfrm>
          <a:off x="4894439" y="1427285"/>
          <a:ext cx="2632670" cy="767862"/>
        </p:xfrm>
        <a:graphic>
          <a:graphicData uri="http://schemas.openxmlformats.org/presentationml/2006/ole">
            <mc:AlternateContent xmlns:mc="http://schemas.openxmlformats.org/markup-compatibility/2006">
              <mc:Choice xmlns:v="urn:schemas-microsoft-com:vml" Requires="v">
                <p:oleObj spid="_x0000_s5857" name="公式" r:id="rId5" imgW="1486001" imgH="380970" progId="Equation.3">
                  <p:embed/>
                </p:oleObj>
              </mc:Choice>
              <mc:Fallback>
                <p:oleObj name="公式" r:id="rId5" imgW="1486001" imgH="380970" progId="Equation.3">
                  <p:embed/>
                  <p:pic>
                    <p:nvPicPr>
                      <p:cNvPr id="8195"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439" y="1427285"/>
                        <a:ext cx="2632670" cy="767862"/>
                      </a:xfrm>
                      <a:prstGeom prst="rect">
                        <a:avLst/>
                      </a:prstGeom>
                      <a:noFill/>
                      <a:ln>
                        <a:noFill/>
                      </a:ln>
                    </p:spPr>
                  </p:pic>
                </p:oleObj>
              </mc:Fallback>
            </mc:AlternateContent>
          </a:graphicData>
        </a:graphic>
      </p:graphicFrame>
      <p:sp>
        <p:nvSpPr>
          <p:cNvPr id="6" name="矩形 5"/>
          <p:cNvSpPr/>
          <p:nvPr/>
        </p:nvSpPr>
        <p:spPr>
          <a:xfrm>
            <a:off x="1131870" y="2566519"/>
            <a:ext cx="9946437" cy="646331"/>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、离散系统</a:t>
            </a:r>
            <a:r>
              <a:rPr lang="zh-CN" altLang="en-US" dirty="0">
                <a:latin typeface="楷体" panose="02010609060101010101" pitchFamily="49" charset="-122"/>
                <a:ea typeface="楷体" panose="02010609060101010101" pitchFamily="49" charset="-122"/>
              </a:rPr>
              <a:t>梯度</a:t>
            </a:r>
            <a:r>
              <a:rPr lang="zh-CN" altLang="en-US" dirty="0" smtClean="0">
                <a:latin typeface="楷体" panose="02010609060101010101" pitchFamily="49" charset="-122"/>
                <a:ea typeface="楷体" panose="02010609060101010101" pitchFamily="49" charset="-122"/>
              </a:rPr>
              <a:t>算子：在</a:t>
            </a:r>
            <a:r>
              <a:rPr lang="zh-CN" altLang="en-US" dirty="0">
                <a:latin typeface="楷体" panose="02010609060101010101" pitchFamily="49" charset="-122"/>
                <a:ea typeface="楷体" panose="02010609060101010101" pitchFamily="49" charset="-122"/>
              </a:rPr>
              <a:t>数字图像处理中，罗伯特算子、索贝尔算子、普瑞维特等各种梯度算子均以差分形式表示。 </a:t>
            </a:r>
          </a:p>
        </p:txBody>
      </p:sp>
      <p:graphicFrame>
        <p:nvGraphicFramePr>
          <p:cNvPr id="7" name="Object 5"/>
          <p:cNvGraphicFramePr>
            <a:graphicFrameLocks noChangeAspect="1"/>
          </p:cNvGraphicFramePr>
          <p:nvPr>
            <p:extLst>
              <p:ext uri="{D42A27DB-BD31-4B8C-83A1-F6EECF244321}">
                <p14:modId xmlns:p14="http://schemas.microsoft.com/office/powerpoint/2010/main" val="1469359012"/>
              </p:ext>
            </p:extLst>
          </p:nvPr>
        </p:nvGraphicFramePr>
        <p:xfrm>
          <a:off x="4200688" y="3212850"/>
          <a:ext cx="3808799" cy="1052390"/>
        </p:xfrm>
        <a:graphic>
          <a:graphicData uri="http://schemas.openxmlformats.org/presentationml/2006/ole">
            <mc:AlternateContent xmlns:mc="http://schemas.openxmlformats.org/markup-compatibility/2006">
              <mc:Choice xmlns:v="urn:schemas-microsoft-com:vml" Requires="v">
                <p:oleObj spid="_x0000_s5858" name="公式" r:id="rId7" imgW="1962246" imgH="466830" progId="Equation.3">
                  <p:embed/>
                </p:oleObj>
              </mc:Choice>
              <mc:Fallback>
                <p:oleObj name="公式" r:id="rId7" imgW="1962246" imgH="466830" progId="Equation.3">
                  <p:embed/>
                  <p:pic>
                    <p:nvPicPr>
                      <p:cNvPr id="9218"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0688" y="3212850"/>
                        <a:ext cx="3808799" cy="1052390"/>
                      </a:xfrm>
                      <a:prstGeom prst="rect">
                        <a:avLst/>
                      </a:prstGeom>
                      <a:noFill/>
                      <a:ln>
                        <a:noFill/>
                      </a:ln>
                    </p:spPr>
                  </p:pic>
                </p:oleObj>
              </mc:Fallback>
            </mc:AlternateContent>
          </a:graphicData>
        </a:graphic>
      </p:graphicFrame>
      <p:sp>
        <p:nvSpPr>
          <p:cNvPr id="8" name="矩形 7"/>
          <p:cNvSpPr/>
          <p:nvPr/>
        </p:nvSpPr>
        <p:spPr>
          <a:xfrm>
            <a:off x="1131870" y="4597293"/>
            <a:ext cx="1800493" cy="369332"/>
          </a:xfrm>
          <a:prstGeom prst="rect">
            <a:avLst/>
          </a:prstGeom>
        </p:spPr>
        <p:txBody>
          <a:bodyPr wrap="none">
            <a:spAutoFit/>
          </a:bodyPr>
          <a:lstStyle/>
          <a:p>
            <a:r>
              <a:rPr lang="zh-CN" altLang="en-US" dirty="0">
                <a:latin typeface="楷体" panose="02010609060101010101" pitchFamily="49" charset="-122"/>
                <a:ea typeface="楷体" panose="02010609060101010101" pitchFamily="49" charset="-122"/>
              </a:rPr>
              <a:t>梯度的幅值为：</a:t>
            </a:r>
          </a:p>
        </p:txBody>
      </p:sp>
      <p:graphicFrame>
        <p:nvGraphicFramePr>
          <p:cNvPr id="9" name="Object 4"/>
          <p:cNvGraphicFramePr>
            <a:graphicFrameLocks noChangeAspect="1"/>
          </p:cNvGraphicFramePr>
          <p:nvPr>
            <p:extLst>
              <p:ext uri="{D42A27DB-BD31-4B8C-83A1-F6EECF244321}">
                <p14:modId xmlns:p14="http://schemas.microsoft.com/office/powerpoint/2010/main" val="2460084717"/>
              </p:ext>
            </p:extLst>
          </p:nvPr>
        </p:nvGraphicFramePr>
        <p:xfrm>
          <a:off x="4554404" y="4475979"/>
          <a:ext cx="3101365" cy="611959"/>
        </p:xfrm>
        <a:graphic>
          <a:graphicData uri="http://schemas.openxmlformats.org/presentationml/2006/ole">
            <mc:AlternateContent xmlns:mc="http://schemas.openxmlformats.org/markup-compatibility/2006">
              <mc:Choice xmlns:v="urn:schemas-microsoft-com:vml" Requires="v">
                <p:oleObj spid="_x0000_s5859" name="公式" r:id="rId9" imgW="1638356" imgH="247590" progId="Equation.3">
                  <p:embed/>
                </p:oleObj>
              </mc:Choice>
              <mc:Fallback>
                <p:oleObj name="公式" r:id="rId9" imgW="1638356" imgH="247590" progId="Equation.3">
                  <p:embed/>
                  <p:pic>
                    <p:nvPicPr>
                      <p:cNvPr id="10242"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54404" y="4475979"/>
                        <a:ext cx="3101365" cy="611959"/>
                      </a:xfrm>
                      <a:prstGeom prst="rect">
                        <a:avLst/>
                      </a:prstGeom>
                      <a:noFill/>
                      <a:ln>
                        <a:noFill/>
                      </a:ln>
                    </p:spPr>
                  </p:pic>
                </p:oleObj>
              </mc:Fallback>
            </mc:AlternateContent>
          </a:graphicData>
        </a:graphic>
      </p:graphicFrame>
      <p:sp>
        <p:nvSpPr>
          <p:cNvPr id="10" name="矩形 9"/>
          <p:cNvSpPr/>
          <p:nvPr/>
        </p:nvSpPr>
        <p:spPr>
          <a:xfrm>
            <a:off x="1131870" y="5465017"/>
            <a:ext cx="4570482" cy="369332"/>
          </a:xfrm>
          <a:prstGeom prst="rect">
            <a:avLst/>
          </a:prstGeom>
        </p:spPr>
        <p:txBody>
          <a:bodyPr wrap="none">
            <a:spAutoFit/>
          </a:bodyPr>
          <a:lstStyle/>
          <a:p>
            <a:r>
              <a:rPr lang="zh-CN" altLang="en-US" dirty="0">
                <a:latin typeface="楷体" panose="02010609060101010101" pitchFamily="49" charset="-122"/>
                <a:ea typeface="楷体" panose="02010609060101010101" pitchFamily="49" charset="-122"/>
              </a:rPr>
              <a:t>为避免平方根运算，可以采用梯度近似值：</a:t>
            </a:r>
          </a:p>
        </p:txBody>
      </p:sp>
      <p:graphicFrame>
        <p:nvGraphicFramePr>
          <p:cNvPr id="11" name="Object 6"/>
          <p:cNvGraphicFramePr>
            <a:graphicFrameLocks noChangeAspect="1"/>
          </p:cNvGraphicFramePr>
          <p:nvPr>
            <p:extLst>
              <p:ext uri="{D42A27DB-BD31-4B8C-83A1-F6EECF244321}">
                <p14:modId xmlns:p14="http://schemas.microsoft.com/office/powerpoint/2010/main" val="214588660"/>
              </p:ext>
            </p:extLst>
          </p:nvPr>
        </p:nvGraphicFramePr>
        <p:xfrm>
          <a:off x="5591907" y="5298677"/>
          <a:ext cx="2860919" cy="482545"/>
        </p:xfrm>
        <a:graphic>
          <a:graphicData uri="http://schemas.openxmlformats.org/presentationml/2006/ole">
            <mc:AlternateContent xmlns:mc="http://schemas.openxmlformats.org/markup-compatibility/2006">
              <mc:Choice xmlns:v="urn:schemas-microsoft-com:vml" Requires="v">
                <p:oleObj spid="_x0000_s5860" name="公式" r:id="rId11" imgW="1524090" imgH="200070" progId="Equation.3">
                  <p:embed/>
                </p:oleObj>
              </mc:Choice>
              <mc:Fallback>
                <p:oleObj name="公式" r:id="rId11" imgW="1524090" imgH="200070" progId="Equation.3">
                  <p:embed/>
                  <p:pic>
                    <p:nvPicPr>
                      <p:cNvPr id="11266"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91907" y="5298677"/>
                        <a:ext cx="2860919" cy="482545"/>
                      </a:xfrm>
                      <a:prstGeom prst="rect">
                        <a:avLst/>
                      </a:prstGeom>
                      <a:noFill/>
                      <a:ln>
                        <a:noFill/>
                      </a:ln>
                    </p:spPr>
                  </p:pic>
                </p:oleObj>
              </mc:Fallback>
            </mc:AlternateContent>
          </a:graphicData>
        </a:graphic>
      </p:graphicFrame>
      <p:graphicFrame>
        <p:nvGraphicFramePr>
          <p:cNvPr id="12" name="Object 8"/>
          <p:cNvGraphicFramePr>
            <a:graphicFrameLocks noChangeAspect="1"/>
          </p:cNvGraphicFramePr>
          <p:nvPr>
            <p:extLst>
              <p:ext uri="{D42A27DB-BD31-4B8C-83A1-F6EECF244321}">
                <p14:modId xmlns:p14="http://schemas.microsoft.com/office/powerpoint/2010/main" val="1362677451"/>
              </p:ext>
            </p:extLst>
          </p:nvPr>
        </p:nvGraphicFramePr>
        <p:xfrm>
          <a:off x="5568024" y="5781021"/>
          <a:ext cx="3554366" cy="498593"/>
        </p:xfrm>
        <a:graphic>
          <a:graphicData uri="http://schemas.openxmlformats.org/presentationml/2006/ole">
            <mc:AlternateContent xmlns:mc="http://schemas.openxmlformats.org/markup-compatibility/2006">
              <mc:Choice xmlns:v="urn:schemas-microsoft-com:vml" Requires="v">
                <p:oleObj spid="_x0000_s5861" name="公式" r:id="rId13" imgW="1886068" imgH="200070" progId="Equation.3">
                  <p:embed/>
                </p:oleObj>
              </mc:Choice>
              <mc:Fallback>
                <p:oleObj name="公式" r:id="rId13" imgW="1886068" imgH="200070" progId="Equation.3">
                  <p:embed/>
                  <p:pic>
                    <p:nvPicPr>
                      <p:cNvPr id="11267"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8024" y="5781021"/>
                        <a:ext cx="3554366" cy="49859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547117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0"/>
          <p:cNvGraphicFramePr>
            <a:graphicFrameLocks noChangeAspect="1"/>
          </p:cNvGraphicFramePr>
          <p:nvPr>
            <p:extLst>
              <p:ext uri="{D42A27DB-BD31-4B8C-83A1-F6EECF244321}">
                <p14:modId xmlns:p14="http://schemas.microsoft.com/office/powerpoint/2010/main" val="3901287476"/>
              </p:ext>
            </p:extLst>
          </p:nvPr>
        </p:nvGraphicFramePr>
        <p:xfrm>
          <a:off x="3156438" y="1027785"/>
          <a:ext cx="6671775" cy="533093"/>
        </p:xfrm>
        <a:graphic>
          <a:graphicData uri="http://schemas.openxmlformats.org/presentationml/2006/ole">
            <mc:AlternateContent xmlns:mc="http://schemas.openxmlformats.org/markup-compatibility/2006">
              <mc:Choice xmlns:v="urn:schemas-microsoft-com:vml" Requires="v">
                <p:oleObj spid="_x0000_s6266" name="公式" r:id="rId3" imgW="4133844" imgH="247590" progId="Equation.3">
                  <p:embed/>
                </p:oleObj>
              </mc:Choice>
              <mc:Fallback>
                <p:oleObj name="公式" r:id="rId3" imgW="4133844" imgH="247590" progId="Equation.3">
                  <p:embed/>
                  <p:pic>
                    <p:nvPicPr>
                      <p:cNvPr id="11268"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6438" y="1027785"/>
                        <a:ext cx="6671775" cy="533093"/>
                      </a:xfrm>
                      <a:prstGeom prst="rect">
                        <a:avLst/>
                      </a:prstGeom>
                      <a:noFill/>
                      <a:ln>
                        <a:noFill/>
                      </a:ln>
                    </p:spPr>
                  </p:pic>
                </p:oleObj>
              </mc:Fallback>
            </mc:AlternateContent>
          </a:graphicData>
        </a:graphic>
      </p:graphicFrame>
      <p:sp>
        <p:nvSpPr>
          <p:cNvPr id="3" name="矩形 2"/>
          <p:cNvSpPr/>
          <p:nvPr/>
        </p:nvSpPr>
        <p:spPr>
          <a:xfrm>
            <a:off x="1061532" y="658453"/>
            <a:ext cx="3762568" cy="369332"/>
          </a:xfrm>
          <a:prstGeom prst="rect">
            <a:avLst/>
          </a:prstGeom>
        </p:spPr>
        <p:txBody>
          <a:bodyPr wrap="none">
            <a:spAutoFit/>
          </a:bodyPr>
          <a:lstStyle/>
          <a:p>
            <a:r>
              <a:rPr lang="zh-CN" altLang="en-US" dirty="0">
                <a:latin typeface="楷体" panose="02010609060101010101" pitchFamily="49" charset="-122"/>
                <a:ea typeface="楷体" panose="02010609060101010101" pitchFamily="49" charset="-122"/>
              </a:rPr>
              <a:t>离散系统梯度幅值与近似值关系： </a:t>
            </a:r>
          </a:p>
        </p:txBody>
      </p:sp>
      <p:sp>
        <p:nvSpPr>
          <p:cNvPr id="4" name="文本框 3"/>
          <p:cNvSpPr txBox="1"/>
          <p:nvPr/>
        </p:nvSpPr>
        <p:spPr>
          <a:xfrm>
            <a:off x="1178169" y="1934308"/>
            <a:ext cx="9785839" cy="4801314"/>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八、图像的灰度直方图</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、在数字图像处理中灰度直方图是灰度级的函数，描述了图像中具有该灰度级的像素的个数，其横坐标是灰度级，纵坐标是该灰度级出现的频率（像素的个数）。</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、一幅连续图像的直方图是其面积函数的导数的负值。负号的产生是因为随着</a:t>
            </a:r>
            <a:r>
              <a:rPr lang="en-US" altLang="zh-CN" dirty="0" smtClean="0">
                <a:latin typeface="楷体" panose="02010609060101010101" pitchFamily="49" charset="-122"/>
                <a:ea typeface="楷体" panose="02010609060101010101" pitchFamily="49" charset="-122"/>
              </a:rPr>
              <a:t>D</a:t>
            </a:r>
            <a:r>
              <a:rPr lang="zh-CN" altLang="en-US" dirty="0" smtClean="0">
                <a:latin typeface="楷体" panose="02010609060101010101" pitchFamily="49" charset="-122"/>
                <a:ea typeface="楷体" panose="02010609060101010101" pitchFamily="49" charset="-122"/>
              </a:rPr>
              <a:t>的增加面积函数</a:t>
            </a:r>
            <a:r>
              <a:rPr lang="en-US" altLang="zh-CN" dirty="0" smtClean="0">
                <a:latin typeface="楷体" panose="02010609060101010101" pitchFamily="49" charset="-122"/>
                <a:ea typeface="楷体" panose="02010609060101010101" pitchFamily="49" charset="-122"/>
              </a:rPr>
              <a:t>A(D)</a:t>
            </a:r>
            <a:r>
              <a:rPr lang="zh-CN" altLang="en-US" dirty="0" smtClean="0">
                <a:latin typeface="楷体" panose="02010609060101010101" pitchFamily="49" charset="-122"/>
                <a:ea typeface="楷体" panose="02010609060101010101" pitchFamily="49" charset="-122"/>
              </a:rPr>
              <a:t>的值在减少。</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对于数字图像，任一灰度级</a:t>
            </a:r>
            <a:r>
              <a:rPr lang="en-US" altLang="zh-CN" dirty="0" smtClean="0">
                <a:latin typeface="楷体" panose="02010609060101010101" pitchFamily="49" charset="-122"/>
                <a:ea typeface="楷体" panose="02010609060101010101" pitchFamily="49" charset="-122"/>
              </a:rPr>
              <a:t>D</a:t>
            </a:r>
            <a:r>
              <a:rPr lang="zh-CN" altLang="en-US" dirty="0" smtClean="0">
                <a:latin typeface="楷体" panose="02010609060101010101" pitchFamily="49" charset="-122"/>
                <a:ea typeface="楷体" panose="02010609060101010101" pitchFamily="49" charset="-122"/>
              </a:rPr>
              <a:t>的面积函数大于或等于该灰度值的像素个数。</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、直方图性质</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）直方图仅包含了该图像中某一灰度值的像素出现的概率，而丢失了其所在位置的信息。</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）图像与直方图之间是一种</a:t>
            </a:r>
            <a:r>
              <a:rPr lang="zh-CN" altLang="en-US" b="1" dirty="0" smtClean="0">
                <a:solidFill>
                  <a:srgbClr val="0070C0"/>
                </a:solidFill>
                <a:latin typeface="楷体" panose="02010609060101010101" pitchFamily="49" charset="-122"/>
                <a:ea typeface="楷体" panose="02010609060101010101" pitchFamily="49" charset="-122"/>
              </a:rPr>
              <a:t>多对一</a:t>
            </a:r>
            <a:r>
              <a:rPr lang="zh-CN" altLang="en-US" dirty="0" smtClean="0">
                <a:latin typeface="楷体" panose="02010609060101010101" pitchFamily="49" charset="-122"/>
                <a:ea typeface="楷体" panose="02010609060101010101" pitchFamily="49" charset="-122"/>
              </a:rPr>
              <a:t>的映射关系。</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）由于直方图是对具有相同灰度值的像素统计计数得到的，若某一幅图像由若干子图像区域构成，那么各子区域直方图之和就等于原图像的直方图。</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4</a:t>
            </a:r>
            <a:r>
              <a:rPr lang="zh-CN" altLang="en-US" dirty="0" smtClean="0">
                <a:latin typeface="楷体" panose="02010609060101010101" pitchFamily="49" charset="-122"/>
                <a:ea typeface="楷体" panose="02010609060101010101" pitchFamily="49" charset="-122"/>
              </a:rPr>
              <a:t>、直方图的作用</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）数字化参数；（</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）选择边界阈值；（</a:t>
            </a:r>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）计算综合光密度（</a:t>
            </a:r>
            <a:r>
              <a:rPr lang="en-US" altLang="zh-CN" dirty="0" smtClean="0">
                <a:latin typeface="楷体" panose="02010609060101010101" pitchFamily="49" charset="-122"/>
                <a:ea typeface="楷体" panose="02010609060101010101" pitchFamily="49" charset="-122"/>
              </a:rPr>
              <a:t>IOD</a:t>
            </a:r>
            <a:r>
              <a:rPr lang="zh-CN" altLang="en-US" dirty="0" smtClean="0">
                <a:latin typeface="楷体" panose="02010609060101010101" pitchFamily="49" charset="-122"/>
                <a:ea typeface="楷体" panose="02010609060101010101" pitchFamily="49" charset="-122"/>
              </a:rPr>
              <a:t>）：是灰度级加权的直方图之和。</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257063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02313" y="668187"/>
            <a:ext cx="3419526"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smtClean="0">
                <a:ln>
                  <a:noFill/>
                </a:ln>
                <a:solidFill>
                  <a:srgbClr val="0070C0"/>
                </a:solidFill>
                <a:effectLst/>
                <a:uLnTx/>
                <a:uFillTx/>
                <a:latin typeface="楷体" panose="02010609060101010101" pitchFamily="49" charset="-122"/>
                <a:ea typeface="楷体" panose="02010609060101010101" pitchFamily="49" charset="-122"/>
                <a:cs typeface="+mn-cs"/>
              </a:rPr>
              <a:t>5</a:t>
            </a:r>
            <a:r>
              <a:rPr kumimoji="0" lang="zh-CN" altLang="en-US" sz="1800" b="1" i="0" u="none" strike="noStrike" kern="1200" cap="none" spc="0" normalizeH="0" baseline="0" noProof="0" dirty="0" smtClean="0">
                <a:ln>
                  <a:noFill/>
                </a:ln>
                <a:solidFill>
                  <a:srgbClr val="0070C0"/>
                </a:solidFill>
                <a:effectLst/>
                <a:uLnTx/>
                <a:uFillTx/>
                <a:latin typeface="楷体" panose="02010609060101010101" pitchFamily="49" charset="-122"/>
                <a:ea typeface="楷体" panose="02010609060101010101" pitchFamily="49" charset="-122"/>
                <a:cs typeface="+mn-cs"/>
              </a:rPr>
              <a:t>、从</a:t>
            </a:r>
            <a:r>
              <a:rPr kumimoji="0" lang="zh-CN" altLang="en-US" sz="1800" b="1" i="0" u="none" strike="noStrike" kern="120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cs typeface="+mn-cs"/>
              </a:rPr>
              <a:t>直方图看出图像偏暗</a:t>
            </a:r>
            <a:r>
              <a:rPr kumimoji="0" lang="en-US" altLang="zh-CN" sz="1800" b="1" i="0" u="none" strike="noStrike" kern="120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cs typeface="+mn-cs"/>
              </a:rPr>
              <a:t>/</a:t>
            </a:r>
            <a:r>
              <a:rPr kumimoji="0" lang="zh-CN" altLang="en-US" sz="1800" b="1" i="0" u="none" strike="noStrike" kern="120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cs typeface="+mn-cs"/>
              </a:rPr>
              <a:t>偏</a:t>
            </a:r>
            <a:r>
              <a:rPr kumimoji="0" lang="zh-CN" altLang="en-US" sz="1800" b="1" i="0" u="none" strike="noStrike" kern="1200" cap="none" spc="0" normalizeH="0" baseline="0" noProof="0" dirty="0" smtClean="0">
                <a:ln>
                  <a:noFill/>
                </a:ln>
                <a:solidFill>
                  <a:srgbClr val="0070C0"/>
                </a:solidFill>
                <a:effectLst/>
                <a:uLnTx/>
                <a:uFillTx/>
                <a:latin typeface="楷体" panose="02010609060101010101" pitchFamily="49" charset="-122"/>
                <a:ea typeface="楷体" panose="02010609060101010101" pitchFamily="49" charset="-122"/>
                <a:cs typeface="+mn-cs"/>
              </a:rPr>
              <a:t>亮</a:t>
            </a:r>
            <a:endParaRPr kumimoji="0" lang="en-US" altLang="zh-CN" sz="1800" b="1" i="0" u="none" strike="noStrike" kern="120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cs typeface="+mn-cs"/>
            </a:endParaRPr>
          </a:p>
        </p:txBody>
      </p:sp>
      <p:grpSp>
        <p:nvGrpSpPr>
          <p:cNvPr id="3" name="组合 2"/>
          <p:cNvGrpSpPr/>
          <p:nvPr/>
        </p:nvGrpSpPr>
        <p:grpSpPr>
          <a:xfrm>
            <a:off x="600279" y="1980416"/>
            <a:ext cx="2876591" cy="1905846"/>
            <a:chOff x="679410" y="4125739"/>
            <a:chExt cx="2876591" cy="1905846"/>
          </a:xfrm>
        </p:grpSpPr>
        <p:pic>
          <p:nvPicPr>
            <p:cNvPr id="4" name="图片 3"/>
            <p:cNvPicPr>
              <a:picLocks noChangeAspect="1"/>
            </p:cNvPicPr>
            <p:nvPr/>
          </p:nvPicPr>
          <p:blipFill>
            <a:blip r:embed="rId2"/>
            <a:stretch>
              <a:fillRect/>
            </a:stretch>
          </p:blipFill>
          <p:spPr>
            <a:xfrm>
              <a:off x="679410" y="4125739"/>
              <a:ext cx="2876591" cy="1721180"/>
            </a:xfrm>
            <a:prstGeom prst="rect">
              <a:avLst/>
            </a:prstGeom>
          </p:spPr>
        </p:pic>
        <p:sp>
          <p:nvSpPr>
            <p:cNvPr id="5" name="矩形 4"/>
            <p:cNvSpPr/>
            <p:nvPr/>
          </p:nvSpPr>
          <p:spPr>
            <a:xfrm>
              <a:off x="1300533" y="5662253"/>
              <a:ext cx="2031325"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w Cen MT" panose="020B0602020104020603"/>
                  <a:ea typeface="宋体" panose="02010600030101010101" pitchFamily="2" charset="-122"/>
                  <a:cs typeface="+mn-cs"/>
                </a:rPr>
                <a:t>较暗</a:t>
              </a:r>
              <a:r>
                <a:rPr kumimoji="0" lang="zh-CN" altLang="en-US" sz="1800" b="0" i="0" u="none" strike="noStrike" kern="1200" cap="none" spc="0" normalizeH="0" baseline="0" noProof="0" dirty="0" smtClean="0">
                  <a:ln>
                    <a:noFill/>
                  </a:ln>
                  <a:solidFill>
                    <a:prstClr val="black"/>
                  </a:solidFill>
                  <a:effectLst/>
                  <a:uLnTx/>
                  <a:uFillTx/>
                  <a:latin typeface="Tw Cen MT" panose="020B0602020104020603"/>
                  <a:ea typeface="宋体" panose="02010600030101010101" pitchFamily="2" charset="-122"/>
                  <a:cs typeface="+mn-cs"/>
                </a:rPr>
                <a:t>图像的</a:t>
              </a:r>
              <a:r>
                <a:rPr kumimoji="0" lang="zh-CN" altLang="en-US" sz="1800" b="0" i="0" u="none" strike="noStrike" kern="1200" cap="none" spc="0" normalizeH="0" baseline="0" noProof="0" dirty="0">
                  <a:ln>
                    <a:noFill/>
                  </a:ln>
                  <a:solidFill>
                    <a:prstClr val="black"/>
                  </a:solidFill>
                  <a:effectLst/>
                  <a:uLnTx/>
                  <a:uFillTx/>
                  <a:latin typeface="Tw Cen MT" panose="020B0602020104020603"/>
                  <a:ea typeface="宋体" panose="02010600030101010101" pitchFamily="2" charset="-122"/>
                  <a:cs typeface="+mn-cs"/>
                </a:rPr>
                <a:t>直方图</a:t>
              </a:r>
            </a:p>
          </p:txBody>
        </p:sp>
      </p:grpSp>
      <p:grpSp>
        <p:nvGrpSpPr>
          <p:cNvPr id="6" name="组合 5"/>
          <p:cNvGrpSpPr/>
          <p:nvPr/>
        </p:nvGrpSpPr>
        <p:grpSpPr>
          <a:xfrm>
            <a:off x="3036618" y="1856258"/>
            <a:ext cx="3184140" cy="2030004"/>
            <a:chOff x="3414687" y="4030489"/>
            <a:chExt cx="3184140" cy="2030004"/>
          </a:xfrm>
        </p:grpSpPr>
        <p:pic>
          <p:nvPicPr>
            <p:cNvPr id="7" name="图片 6"/>
            <p:cNvPicPr>
              <a:picLocks noChangeAspect="1"/>
            </p:cNvPicPr>
            <p:nvPr/>
          </p:nvPicPr>
          <p:blipFill>
            <a:blip r:embed="rId3"/>
            <a:stretch>
              <a:fillRect/>
            </a:stretch>
          </p:blipFill>
          <p:spPr>
            <a:xfrm>
              <a:off x="3414687" y="4030489"/>
              <a:ext cx="3184140" cy="1828799"/>
            </a:xfrm>
            <a:prstGeom prst="rect">
              <a:avLst/>
            </a:prstGeom>
          </p:spPr>
        </p:pic>
        <p:sp>
          <p:nvSpPr>
            <p:cNvPr id="8" name="矩形 7"/>
            <p:cNvSpPr/>
            <p:nvPr/>
          </p:nvSpPr>
          <p:spPr>
            <a:xfrm>
              <a:off x="4147625" y="5691161"/>
              <a:ext cx="2031325"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w Cen MT" panose="020B0602020104020603"/>
                  <a:ea typeface="宋体" panose="02010600030101010101" pitchFamily="2" charset="-122"/>
                  <a:cs typeface="+mn-cs"/>
                </a:rPr>
                <a:t>较亮</a:t>
              </a:r>
              <a:r>
                <a:rPr kumimoji="0" lang="zh-CN" altLang="en-US" sz="1800" b="0" i="0" u="none" strike="noStrike" kern="1200" cap="none" spc="0" normalizeH="0" baseline="0" noProof="0" dirty="0" smtClean="0">
                  <a:ln>
                    <a:noFill/>
                  </a:ln>
                  <a:solidFill>
                    <a:prstClr val="black"/>
                  </a:solidFill>
                  <a:effectLst/>
                  <a:uLnTx/>
                  <a:uFillTx/>
                  <a:latin typeface="Tw Cen MT" panose="020B0602020104020603"/>
                  <a:ea typeface="宋体" panose="02010600030101010101" pitchFamily="2" charset="-122"/>
                  <a:cs typeface="+mn-cs"/>
                </a:rPr>
                <a:t>图像的</a:t>
              </a:r>
              <a:r>
                <a:rPr kumimoji="0" lang="zh-CN" altLang="en-US" sz="1800" b="0" i="0" u="none" strike="noStrike" kern="1200" cap="none" spc="0" normalizeH="0" baseline="0" noProof="0" dirty="0">
                  <a:ln>
                    <a:noFill/>
                  </a:ln>
                  <a:solidFill>
                    <a:prstClr val="black"/>
                  </a:solidFill>
                  <a:effectLst/>
                  <a:uLnTx/>
                  <a:uFillTx/>
                  <a:latin typeface="Tw Cen MT" panose="020B0602020104020603"/>
                  <a:ea typeface="宋体" panose="02010600030101010101" pitchFamily="2" charset="-122"/>
                  <a:cs typeface="+mn-cs"/>
                </a:rPr>
                <a:t>直方图</a:t>
              </a:r>
            </a:p>
          </p:txBody>
        </p:sp>
      </p:grpSp>
      <p:grpSp>
        <p:nvGrpSpPr>
          <p:cNvPr id="9" name="组合 8"/>
          <p:cNvGrpSpPr/>
          <p:nvPr/>
        </p:nvGrpSpPr>
        <p:grpSpPr>
          <a:xfrm>
            <a:off x="6317710" y="1980416"/>
            <a:ext cx="2954327" cy="1932390"/>
            <a:chOff x="6598827" y="4125216"/>
            <a:chExt cx="2954327" cy="1932390"/>
          </a:xfrm>
        </p:grpSpPr>
        <p:sp>
          <p:nvSpPr>
            <p:cNvPr id="10" name="矩形 9"/>
            <p:cNvSpPr/>
            <p:nvPr/>
          </p:nvSpPr>
          <p:spPr>
            <a:xfrm>
              <a:off x="6829331" y="5688274"/>
              <a:ext cx="2723823"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w Cen MT" panose="020B0602020104020603"/>
                  <a:ea typeface="宋体" panose="02010600030101010101" pitchFamily="2" charset="-122"/>
                  <a:cs typeface="+mn-cs"/>
                </a:rPr>
                <a:t>对比度</a:t>
              </a:r>
              <a:r>
                <a:rPr kumimoji="0" lang="zh-CN" altLang="en-US" sz="1800" b="0" i="0" u="none" strike="noStrike" kern="1200" cap="none" spc="0" normalizeH="0" baseline="0" noProof="0" dirty="0" smtClean="0">
                  <a:ln>
                    <a:noFill/>
                  </a:ln>
                  <a:solidFill>
                    <a:prstClr val="black"/>
                  </a:solidFill>
                  <a:effectLst/>
                  <a:uLnTx/>
                  <a:uFillTx/>
                  <a:latin typeface="Tw Cen MT" panose="020B0602020104020603"/>
                  <a:ea typeface="宋体" panose="02010600030101010101" pitchFamily="2" charset="-122"/>
                  <a:cs typeface="+mn-cs"/>
                </a:rPr>
                <a:t>较高图像的</a:t>
              </a:r>
              <a:r>
                <a:rPr kumimoji="0" lang="zh-CN" altLang="en-US" sz="1800" b="0" i="0" u="none" strike="noStrike" kern="1200" cap="none" spc="0" normalizeH="0" baseline="0" noProof="0" dirty="0">
                  <a:ln>
                    <a:noFill/>
                  </a:ln>
                  <a:solidFill>
                    <a:prstClr val="black"/>
                  </a:solidFill>
                  <a:effectLst/>
                  <a:uLnTx/>
                  <a:uFillTx/>
                  <a:latin typeface="Tw Cen MT" panose="020B0602020104020603"/>
                  <a:ea typeface="宋体" panose="02010600030101010101" pitchFamily="2" charset="-122"/>
                  <a:cs typeface="+mn-cs"/>
                </a:rPr>
                <a:t>直方图</a:t>
              </a:r>
            </a:p>
          </p:txBody>
        </p:sp>
        <p:pic>
          <p:nvPicPr>
            <p:cNvPr id="11" name="图片 10"/>
            <p:cNvPicPr>
              <a:picLocks noChangeAspect="1"/>
            </p:cNvPicPr>
            <p:nvPr/>
          </p:nvPicPr>
          <p:blipFill>
            <a:blip r:embed="rId4"/>
            <a:stretch>
              <a:fillRect/>
            </a:stretch>
          </p:blipFill>
          <p:spPr>
            <a:xfrm>
              <a:off x="6598827" y="4125216"/>
              <a:ext cx="2720976" cy="1602153"/>
            </a:xfrm>
            <a:prstGeom prst="rect">
              <a:avLst/>
            </a:prstGeom>
          </p:spPr>
        </p:pic>
      </p:grpSp>
      <p:grpSp>
        <p:nvGrpSpPr>
          <p:cNvPr id="12" name="组合 11"/>
          <p:cNvGrpSpPr/>
          <p:nvPr/>
        </p:nvGrpSpPr>
        <p:grpSpPr>
          <a:xfrm>
            <a:off x="8952952" y="1883983"/>
            <a:ext cx="3004585" cy="2028823"/>
            <a:chOff x="5365691" y="3400443"/>
            <a:chExt cx="3004585" cy="2028823"/>
          </a:xfrm>
        </p:grpSpPr>
        <p:pic>
          <p:nvPicPr>
            <p:cNvPr id="13" name="图片 12"/>
            <p:cNvPicPr>
              <a:picLocks noChangeAspect="1"/>
            </p:cNvPicPr>
            <p:nvPr/>
          </p:nvPicPr>
          <p:blipFill>
            <a:blip r:embed="rId5"/>
            <a:stretch>
              <a:fillRect/>
            </a:stretch>
          </p:blipFill>
          <p:spPr>
            <a:xfrm>
              <a:off x="5365691" y="3400443"/>
              <a:ext cx="2741868" cy="1659491"/>
            </a:xfrm>
            <a:prstGeom prst="rect">
              <a:avLst/>
            </a:prstGeom>
          </p:spPr>
        </p:pic>
        <p:sp>
          <p:nvSpPr>
            <p:cNvPr id="14" name="矩形 13"/>
            <p:cNvSpPr/>
            <p:nvPr/>
          </p:nvSpPr>
          <p:spPr>
            <a:xfrm>
              <a:off x="5593424" y="5059934"/>
              <a:ext cx="2776852"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w Cen MT" panose="020B0602020104020603"/>
                  <a:ea typeface="宋体" panose="02010600030101010101" pitchFamily="2" charset="-122"/>
                  <a:cs typeface="+mn-cs"/>
                </a:rPr>
                <a:t>对比度</a:t>
              </a:r>
              <a:r>
                <a:rPr kumimoji="0" lang="zh-CN" altLang="en-US" sz="1800" b="0" i="0" u="none" strike="noStrike" kern="1200" cap="none" spc="0" normalizeH="0" baseline="0" noProof="0" dirty="0" smtClean="0">
                  <a:ln>
                    <a:noFill/>
                  </a:ln>
                  <a:solidFill>
                    <a:prstClr val="black"/>
                  </a:solidFill>
                  <a:effectLst/>
                  <a:uLnTx/>
                  <a:uFillTx/>
                  <a:latin typeface="Tw Cen MT" panose="020B0602020104020603"/>
                  <a:ea typeface="宋体" panose="02010600030101010101" pitchFamily="2" charset="-122"/>
                  <a:cs typeface="+mn-cs"/>
                </a:rPr>
                <a:t>较低图像的直方图</a:t>
              </a:r>
              <a:endParaRPr kumimoji="0" lang="zh-CN" altLang="en-US" sz="1800" b="0" i="0" u="none" strike="noStrike" kern="1200" cap="none" spc="0" normalizeH="0" baseline="0" noProof="0" dirty="0">
                <a:ln>
                  <a:noFill/>
                </a:ln>
                <a:solidFill>
                  <a:prstClr val="black"/>
                </a:solidFill>
                <a:effectLst/>
                <a:uLnTx/>
                <a:uFillTx/>
                <a:latin typeface="Tw Cen MT" panose="020B0602020104020603"/>
                <a:ea typeface="宋体" panose="02010600030101010101" pitchFamily="2" charset="-122"/>
                <a:cs typeface="+mn-cs"/>
              </a:endParaRPr>
            </a:p>
          </p:txBody>
        </p:sp>
      </p:grpSp>
      <p:sp>
        <p:nvSpPr>
          <p:cNvPr id="15" name="矩形 14"/>
          <p:cNvSpPr/>
          <p:nvPr/>
        </p:nvSpPr>
        <p:spPr>
          <a:xfrm>
            <a:off x="1202313" y="4644493"/>
            <a:ext cx="1800493"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透光率和光密度</a:t>
            </a:r>
            <a:endParaRPr kumimoji="0" lang="en-US" altLang="zh-CN"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Tree>
    <p:extLst>
      <p:ext uri="{BB962C8B-B14F-4D97-AF65-F5344CB8AC3E}">
        <p14:creationId xmlns:p14="http://schemas.microsoft.com/office/powerpoint/2010/main" val="3656386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22753" y="581821"/>
            <a:ext cx="9855200" cy="258532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smtClean="0">
                <a:solidFill>
                  <a:prstClr val="black"/>
                </a:solidFill>
                <a:latin typeface="楷体" panose="02010609060101010101" pitchFamily="49" charset="-122"/>
                <a:ea typeface="楷体" panose="02010609060101010101" pitchFamily="49" charset="-122"/>
              </a:rPr>
              <a:t>九、</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图像</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的统计</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特征</a:t>
            </a:r>
            <a:endParaRPr lang="en-US" altLang="zh-CN" dirty="0">
              <a:solidFill>
                <a:prstClr val="black"/>
              </a:solidFill>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1</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、图像的基本统计分析量</a:t>
            </a:r>
            <a:endPar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设</a:t>
            </a:r>
            <a:r>
              <a:rPr lang="en-US" altLang="zh-CN" dirty="0" smtClean="0">
                <a:solidFill>
                  <a:prstClr val="black"/>
                </a:solidFill>
                <a:latin typeface="楷体" panose="02010609060101010101" pitchFamily="49" charset="-122"/>
                <a:ea typeface="楷体" panose="02010609060101010101" pitchFamily="49" charset="-122"/>
              </a:rPr>
              <a:t>f(</a:t>
            </a:r>
            <a:r>
              <a:rPr lang="en-US" altLang="zh-CN" dirty="0" err="1" smtClean="0">
                <a:solidFill>
                  <a:prstClr val="black"/>
                </a:solidFill>
                <a:latin typeface="楷体" panose="02010609060101010101" pitchFamily="49" charset="-122"/>
                <a:ea typeface="楷体" panose="02010609060101010101" pitchFamily="49" charset="-122"/>
              </a:rPr>
              <a:t>i,j</a:t>
            </a:r>
            <a:r>
              <a:rPr lang="en-US" altLang="zh-CN" dirty="0" smtClean="0">
                <a:solidFill>
                  <a:prstClr val="black"/>
                </a:solidFill>
                <a:latin typeface="楷体" panose="02010609060101010101" pitchFamily="49" charset="-122"/>
                <a:ea typeface="楷体" panose="02010609060101010101" pitchFamily="49" charset="-122"/>
              </a:rPr>
              <a:t>)</a:t>
            </a:r>
            <a:r>
              <a:rPr lang="zh-CN" altLang="en-US" dirty="0" smtClean="0">
                <a:solidFill>
                  <a:prstClr val="black"/>
                </a:solidFill>
                <a:latin typeface="楷体" panose="02010609060101010101" pitchFamily="49" charset="-122"/>
                <a:ea typeface="楷体" panose="02010609060101010101" pitchFamily="49" charset="-122"/>
              </a:rPr>
              <a:t>表示大小为</a:t>
            </a:r>
            <a:r>
              <a:rPr lang="en-US" altLang="zh-CN" dirty="0" smtClean="0">
                <a:solidFill>
                  <a:prstClr val="black"/>
                </a:solidFill>
                <a:latin typeface="楷体" panose="02010609060101010101" pitchFamily="49" charset="-122"/>
                <a:ea typeface="楷体" panose="02010609060101010101" pitchFamily="49" charset="-122"/>
              </a:rPr>
              <a:t>M×N</a:t>
            </a:r>
            <a:r>
              <a:rPr lang="zh-CN" altLang="en-US" dirty="0" smtClean="0">
                <a:solidFill>
                  <a:prstClr val="black"/>
                </a:solidFill>
                <a:latin typeface="楷体" panose="02010609060101010101" pitchFamily="49" charset="-122"/>
                <a:ea typeface="楷体" panose="02010609060101010101" pitchFamily="49" charset="-122"/>
              </a:rPr>
              <a:t>的数字图像，则该图像的基本统计量如下：</a:t>
            </a:r>
            <a:endParaRPr lang="en-US" altLang="zh-CN" dirty="0" smtClean="0">
              <a:solidFill>
                <a:prstClr val="black"/>
              </a:solidFill>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dirty="0">
              <a:solidFill>
                <a:prstClr val="black"/>
              </a:solidFill>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a:t>
            </a:r>
            <a:r>
              <a:rPr kumimoji="0" lang="en-US" altLang="zh-CN"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1</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）图像的信息量</a:t>
            </a:r>
            <a:endPar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一幅图像如果共有</a:t>
            </a:r>
            <a:r>
              <a:rPr kumimoji="0" lang="en-US" altLang="zh-CN"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k</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种灰度值，并且各灰度值出现的概率分别为</a:t>
            </a:r>
            <a:r>
              <a:rPr kumimoji="0" lang="en-US" altLang="zh-CN"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p1</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en-US" altLang="zh-CN"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p2</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en-US" altLang="zh-CN"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p3</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en-US" altLang="zh-CN"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en-US" altLang="zh-CN" sz="1800" b="0" i="0" u="none" strike="noStrike" kern="1200" cap="none" spc="0" normalizeH="0" baseline="0" noProof="0" dirty="0" err="1">
                <a:ln>
                  <a:noFill/>
                </a:ln>
                <a:solidFill>
                  <a:prstClr val="black"/>
                </a:solidFill>
                <a:effectLst/>
                <a:uLnTx/>
                <a:uFillTx/>
                <a:latin typeface="楷体" panose="02010609060101010101" pitchFamily="49" charset="-122"/>
                <a:ea typeface="楷体" panose="02010609060101010101" pitchFamily="49" charset="-122"/>
              </a:rPr>
              <a:t>pk</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，根据香农定理，图像的信息量可采用如下公式计算：</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H</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称为熵，当图像中各灰度值出现的概率彼此相等时，图像的熵最大。信息量表示一幅图像所含信息的多少。</a:t>
            </a:r>
            <a:endPar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2"/>
          <a:stretch>
            <a:fillRect/>
          </a:stretch>
        </p:blipFill>
        <p:spPr>
          <a:xfrm>
            <a:off x="4758966" y="2846905"/>
            <a:ext cx="2782774" cy="954607"/>
          </a:xfrm>
          <a:prstGeom prst="rect">
            <a:avLst/>
          </a:prstGeom>
        </p:spPr>
      </p:pic>
      <p:sp>
        <p:nvSpPr>
          <p:cNvPr id="5" name="矩形 4"/>
          <p:cNvSpPr/>
          <p:nvPr/>
        </p:nvSpPr>
        <p:spPr>
          <a:xfrm>
            <a:off x="1222753" y="3801512"/>
            <a:ext cx="9855200"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a:t>
            </a:r>
            <a:r>
              <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2</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）图像</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灰度平均值</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灰度</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均值是指一幅图像中所有像元灰度值的算术平均值，根据算术平均的意义，计算公式如下</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a:t>
            </a:r>
            <a:endPar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smtClean="0">
                <a:solidFill>
                  <a:prstClr val="black"/>
                </a:solidFill>
                <a:latin typeface="楷体" panose="02010609060101010101" pitchFamily="49" charset="-122"/>
                <a:ea typeface="楷体" panose="02010609060101010101" pitchFamily="49" charset="-122"/>
              </a:rPr>
              <a:t>图像灰度平均值反映了图像中物体不同部分的平均反射强度。</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          </a:t>
            </a:r>
            <a:endPar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3"/>
          <a:stretch>
            <a:fillRect/>
          </a:stretch>
        </p:blipFill>
        <p:spPr>
          <a:xfrm>
            <a:off x="4403414" y="4771099"/>
            <a:ext cx="3493877" cy="1295497"/>
          </a:xfrm>
          <a:prstGeom prst="rect">
            <a:avLst/>
          </a:prstGeom>
        </p:spPr>
      </p:pic>
    </p:spTree>
    <p:extLst>
      <p:ext uri="{BB962C8B-B14F-4D97-AF65-F5344CB8AC3E}">
        <p14:creationId xmlns:p14="http://schemas.microsoft.com/office/powerpoint/2010/main" val="1425373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3248" y="625786"/>
            <a:ext cx="9929092" cy="397031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(3) </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图像灰度众数</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图像</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灰度众数是指图像中出现次数最多的灰度值。其物理意义是指一幅图像中面积占优的物体的灰度值</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信息</a:t>
            </a:r>
            <a:r>
              <a:rPr lang="zh-CN" altLang="en-US" dirty="0" smtClean="0">
                <a:solidFill>
                  <a:prstClr val="black"/>
                </a:solidFill>
                <a:latin typeface="楷体" panose="02010609060101010101" pitchFamily="49" charset="-122"/>
                <a:ea typeface="楷体" panose="02010609060101010101" pitchFamily="49" charset="-122"/>
              </a:rPr>
              <a:t>。</a:t>
            </a:r>
            <a:endParaRPr lang="en-US" altLang="zh-CN" dirty="0" smtClean="0">
              <a:solidFill>
                <a:prstClr val="black"/>
              </a:solidFill>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endParaRPr>
          </a:p>
          <a:p>
            <a:pPr lvl="0">
              <a:defRPr/>
            </a:pPr>
            <a:r>
              <a:rPr lang="en-US" altLang="zh-CN" dirty="0">
                <a:solidFill>
                  <a:prstClr val="black"/>
                </a:solidFill>
                <a:latin typeface="楷体" panose="02010609060101010101" pitchFamily="49" charset="-122"/>
                <a:ea typeface="楷体" panose="02010609060101010101" pitchFamily="49" charset="-122"/>
              </a:rPr>
              <a:t>(4) </a:t>
            </a:r>
            <a:r>
              <a:rPr lang="zh-CN" altLang="en-US" dirty="0">
                <a:solidFill>
                  <a:prstClr val="black"/>
                </a:solidFill>
                <a:latin typeface="楷体" panose="02010609060101010101" pitchFamily="49" charset="-122"/>
                <a:ea typeface="楷体" panose="02010609060101010101" pitchFamily="49" charset="-122"/>
              </a:rPr>
              <a:t>图像灰度中值</a:t>
            </a:r>
          </a:p>
          <a:p>
            <a:pPr lvl="0">
              <a:defRPr/>
            </a:pPr>
            <a:r>
              <a:rPr lang="zh-CN" altLang="en-US" dirty="0" smtClean="0">
                <a:solidFill>
                  <a:prstClr val="black"/>
                </a:solidFill>
                <a:latin typeface="楷体" panose="02010609060101010101" pitchFamily="49" charset="-122"/>
                <a:ea typeface="楷体" panose="02010609060101010101" pitchFamily="49" charset="-122"/>
              </a:rPr>
              <a:t>图像</a:t>
            </a:r>
            <a:r>
              <a:rPr lang="zh-CN" altLang="en-US" dirty="0">
                <a:solidFill>
                  <a:prstClr val="black"/>
                </a:solidFill>
                <a:latin typeface="楷体" panose="02010609060101010101" pitchFamily="49" charset="-122"/>
                <a:ea typeface="楷体" panose="02010609060101010101" pitchFamily="49" charset="-122"/>
              </a:rPr>
              <a:t>灰度中值是指数字图像全部灰度级中处于中间的值，当灰度级数为偶数时，则取中间的两个灰度值的平均值。</a:t>
            </a:r>
            <a:endParaRPr lang="en-US" altLang="zh-CN" dirty="0">
              <a:solidFill>
                <a:prstClr val="black"/>
              </a:solidFill>
              <a:latin typeface="楷体" panose="02010609060101010101" pitchFamily="49" charset="-122"/>
              <a:ea typeface="楷体" panose="02010609060101010101" pitchFamily="49" charset="-122"/>
            </a:endParaRPr>
          </a:p>
          <a:p>
            <a:pPr lvl="0">
              <a:defRPr/>
            </a:pPr>
            <a:r>
              <a:rPr lang="zh-CN" altLang="en-US" dirty="0">
                <a:solidFill>
                  <a:prstClr val="black"/>
                </a:solidFill>
                <a:latin typeface="隶书" panose="02010509060101010101" pitchFamily="49" charset="-122"/>
                <a:ea typeface="隶书" panose="02010509060101010101" pitchFamily="49" charset="-122"/>
              </a:rPr>
              <a:t>例如，若某一图像全部灰度级如下：</a:t>
            </a:r>
          </a:p>
          <a:p>
            <a:pPr lvl="0">
              <a:defRPr/>
            </a:pPr>
            <a:r>
              <a:rPr lang="zh-CN" altLang="en-US" dirty="0">
                <a:solidFill>
                  <a:prstClr val="black"/>
                </a:solidFill>
                <a:latin typeface="隶书" panose="02010509060101010101" pitchFamily="49" charset="-122"/>
                <a:ea typeface="隶书" panose="02010509060101010101" pitchFamily="49" charset="-122"/>
              </a:rPr>
              <a:t>      </a:t>
            </a:r>
            <a:r>
              <a:rPr lang="en-US" altLang="zh-CN" b="1" dirty="0">
                <a:solidFill>
                  <a:prstClr val="black"/>
                </a:solidFill>
                <a:latin typeface="隶书" panose="02010509060101010101" pitchFamily="49" charset="-122"/>
                <a:ea typeface="隶书" panose="02010509060101010101" pitchFamily="49" charset="-122"/>
              </a:rPr>
              <a:t>188</a:t>
            </a:r>
            <a:r>
              <a:rPr lang="zh-CN" altLang="en-US" b="1" dirty="0">
                <a:solidFill>
                  <a:prstClr val="black"/>
                </a:solidFill>
                <a:latin typeface="隶书" panose="02010509060101010101" pitchFamily="49" charset="-122"/>
                <a:ea typeface="隶书" panose="02010509060101010101" pitchFamily="49" charset="-122"/>
              </a:rPr>
              <a:t>，</a:t>
            </a:r>
            <a:r>
              <a:rPr lang="en-US" altLang="zh-CN" b="1" dirty="0">
                <a:solidFill>
                  <a:prstClr val="black"/>
                </a:solidFill>
                <a:latin typeface="隶书" panose="02010509060101010101" pitchFamily="49" charset="-122"/>
                <a:ea typeface="隶书" panose="02010509060101010101" pitchFamily="49" charset="-122"/>
              </a:rPr>
              <a:t>176</a:t>
            </a:r>
            <a:r>
              <a:rPr lang="zh-CN" altLang="en-US" b="1" dirty="0">
                <a:solidFill>
                  <a:prstClr val="black"/>
                </a:solidFill>
                <a:latin typeface="隶书" panose="02010509060101010101" pitchFamily="49" charset="-122"/>
                <a:ea typeface="隶书" panose="02010509060101010101" pitchFamily="49" charset="-122"/>
              </a:rPr>
              <a:t>，</a:t>
            </a:r>
            <a:r>
              <a:rPr lang="en-US" altLang="zh-CN" b="1" dirty="0">
                <a:solidFill>
                  <a:prstClr val="black"/>
                </a:solidFill>
                <a:latin typeface="隶书" panose="02010509060101010101" pitchFamily="49" charset="-122"/>
                <a:ea typeface="隶书" panose="02010509060101010101" pitchFamily="49" charset="-122"/>
              </a:rPr>
              <a:t>171 </a:t>
            </a:r>
            <a:r>
              <a:rPr lang="zh-CN" altLang="en-US" b="1" dirty="0">
                <a:solidFill>
                  <a:prstClr val="black"/>
                </a:solidFill>
                <a:latin typeface="隶书" panose="02010509060101010101" pitchFamily="49" charset="-122"/>
                <a:ea typeface="隶书" panose="02010509060101010101" pitchFamily="49" charset="-122"/>
              </a:rPr>
              <a:t>，</a:t>
            </a:r>
            <a:r>
              <a:rPr lang="en-US" altLang="zh-CN" b="1" dirty="0">
                <a:solidFill>
                  <a:prstClr val="black"/>
                </a:solidFill>
                <a:latin typeface="隶书" panose="02010509060101010101" pitchFamily="49" charset="-122"/>
                <a:ea typeface="隶书" panose="02010509060101010101" pitchFamily="49" charset="-122"/>
              </a:rPr>
              <a:t>166</a:t>
            </a:r>
            <a:r>
              <a:rPr lang="zh-CN" altLang="en-US" b="1" dirty="0">
                <a:solidFill>
                  <a:prstClr val="black"/>
                </a:solidFill>
                <a:latin typeface="隶书" panose="02010509060101010101" pitchFamily="49" charset="-122"/>
                <a:ea typeface="隶书" panose="02010509060101010101" pitchFamily="49" charset="-122"/>
              </a:rPr>
              <a:t>，</a:t>
            </a:r>
            <a:r>
              <a:rPr lang="en-US" altLang="zh-CN" b="1" dirty="0">
                <a:solidFill>
                  <a:prstClr val="black"/>
                </a:solidFill>
                <a:latin typeface="隶书" panose="02010509060101010101" pitchFamily="49" charset="-122"/>
                <a:ea typeface="隶书" panose="02010509060101010101" pitchFamily="49" charset="-122"/>
              </a:rPr>
              <a:t>160</a:t>
            </a:r>
          </a:p>
          <a:p>
            <a:pPr lvl="0">
              <a:defRPr/>
            </a:pPr>
            <a:r>
              <a:rPr lang="en-US" altLang="zh-CN" dirty="0">
                <a:solidFill>
                  <a:prstClr val="black"/>
                </a:solidFill>
                <a:latin typeface="隶书" panose="02010509060101010101" pitchFamily="49" charset="-122"/>
                <a:ea typeface="隶书" panose="02010509060101010101" pitchFamily="49" charset="-122"/>
              </a:rPr>
              <a:t>      </a:t>
            </a:r>
            <a:r>
              <a:rPr lang="zh-CN" altLang="en-US" b="1" dirty="0">
                <a:solidFill>
                  <a:srgbClr val="0000CC"/>
                </a:solidFill>
                <a:latin typeface="隶书" panose="02010509060101010101" pitchFamily="49" charset="-122"/>
                <a:ea typeface="隶书" panose="02010509060101010101" pitchFamily="49" charset="-122"/>
              </a:rPr>
              <a:t>灰度中值：</a:t>
            </a:r>
            <a:r>
              <a:rPr lang="en-US" altLang="zh-CN" b="1" dirty="0">
                <a:solidFill>
                  <a:srgbClr val="0000CC"/>
                </a:solidFill>
                <a:latin typeface="隶书" panose="02010509060101010101" pitchFamily="49" charset="-122"/>
                <a:ea typeface="隶书" panose="02010509060101010101" pitchFamily="49" charset="-122"/>
              </a:rPr>
              <a:t>171</a:t>
            </a:r>
            <a:r>
              <a:rPr lang="zh-CN" altLang="en-US" b="1" dirty="0" smtClean="0">
                <a:solidFill>
                  <a:srgbClr val="0000CC"/>
                </a:solidFill>
                <a:latin typeface="隶书" panose="02010509060101010101" pitchFamily="49" charset="-122"/>
                <a:ea typeface="隶书" panose="02010509060101010101" pitchFamily="49" charset="-122"/>
              </a:rPr>
              <a:t>。</a:t>
            </a:r>
            <a:endParaRPr lang="en-US" altLang="zh-CN" b="1" dirty="0" smtClean="0">
              <a:solidFill>
                <a:srgbClr val="0000CC"/>
              </a:solidFill>
              <a:latin typeface="隶书" panose="02010509060101010101" pitchFamily="49" charset="-122"/>
              <a:ea typeface="隶书" panose="02010509060101010101" pitchFamily="49" charset="-122"/>
            </a:endParaRPr>
          </a:p>
          <a:p>
            <a:pPr lvl="0">
              <a:defRPr/>
            </a:pPr>
            <a:endParaRPr lang="zh-CN" altLang="en-US" dirty="0">
              <a:solidFill>
                <a:prstClr val="black"/>
              </a:solidFill>
            </a:endParaRPr>
          </a:p>
          <a:p>
            <a:pPr lvl="0"/>
            <a:r>
              <a:rPr lang="en-US" altLang="zh-CN" dirty="0">
                <a:solidFill>
                  <a:prstClr val="black"/>
                </a:solidFill>
                <a:latin typeface="楷体" panose="02010609060101010101" pitchFamily="49" charset="-122"/>
                <a:ea typeface="楷体" panose="02010609060101010101" pitchFamily="49" charset="-122"/>
              </a:rPr>
              <a:t>(5) </a:t>
            </a:r>
            <a:r>
              <a:rPr lang="zh-CN" altLang="en-US" dirty="0">
                <a:solidFill>
                  <a:prstClr val="black"/>
                </a:solidFill>
                <a:latin typeface="楷体" panose="02010609060101010101" pitchFamily="49" charset="-122"/>
                <a:ea typeface="楷体" panose="02010609060101010101" pitchFamily="49" charset="-122"/>
              </a:rPr>
              <a:t>图像灰度方差</a:t>
            </a:r>
          </a:p>
          <a:p>
            <a:pPr lvl="0"/>
            <a:r>
              <a:rPr lang="zh-CN" altLang="en-US" dirty="0">
                <a:solidFill>
                  <a:prstClr val="black"/>
                </a:solidFill>
                <a:latin typeface="楷体" panose="02010609060101010101" pitchFamily="49" charset="-122"/>
                <a:ea typeface="楷体" panose="02010609060101010101" pitchFamily="49" charset="-122"/>
              </a:rPr>
              <a:t>灰度方差反映各像元灰度值与图像平均灰度值的离散程度，计算公式如下：</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2"/>
          <a:stretch>
            <a:fillRect/>
          </a:stretch>
        </p:blipFill>
        <p:spPr>
          <a:xfrm>
            <a:off x="4091596" y="4297017"/>
            <a:ext cx="4165825" cy="1318003"/>
          </a:xfrm>
          <a:prstGeom prst="rect">
            <a:avLst/>
          </a:prstGeom>
        </p:spPr>
      </p:pic>
      <p:sp>
        <p:nvSpPr>
          <p:cNvPr id="6" name="文本框 5"/>
          <p:cNvSpPr txBox="1"/>
          <p:nvPr/>
        </p:nvSpPr>
        <p:spPr>
          <a:xfrm>
            <a:off x="1113248" y="5615020"/>
            <a:ext cx="9929092" cy="646331"/>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与熵类似，图像灰度方差同样是衡量图像信息量大小的主要量度指标，方差越大，图像的信息量就越大。</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38350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95931" y="653899"/>
            <a:ext cx="9762837"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(6) </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图像灰度值域</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图像</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的灰度值域是指图像最大灰度值和最小灰度值之差，计算公式如下：</a:t>
            </a:r>
          </a:p>
        </p:txBody>
      </p:sp>
      <p:pic>
        <p:nvPicPr>
          <p:cNvPr id="3" name="图片 2"/>
          <p:cNvPicPr>
            <a:picLocks noChangeAspect="1"/>
          </p:cNvPicPr>
          <p:nvPr/>
        </p:nvPicPr>
        <p:blipFill>
          <a:blip r:embed="rId2"/>
          <a:stretch>
            <a:fillRect/>
          </a:stretch>
        </p:blipFill>
        <p:spPr>
          <a:xfrm>
            <a:off x="3132407" y="1327942"/>
            <a:ext cx="5185116" cy="721388"/>
          </a:xfrm>
          <a:prstGeom prst="rect">
            <a:avLst/>
          </a:prstGeom>
        </p:spPr>
      </p:pic>
      <p:sp>
        <p:nvSpPr>
          <p:cNvPr id="4" name="矩形 3"/>
          <p:cNvSpPr/>
          <p:nvPr/>
        </p:nvSpPr>
        <p:spPr>
          <a:xfrm>
            <a:off x="1283853" y="2692421"/>
            <a:ext cx="9864438" cy="175432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prstClr val="black"/>
                </a:solidFill>
                <a:latin typeface="楷体" panose="02010609060101010101" pitchFamily="49" charset="-122"/>
                <a:ea typeface="楷体" panose="02010609060101010101" pitchFamily="49" charset="-122"/>
              </a:rPr>
              <a:t>2</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、多维</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图像</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的统计特性</a:t>
            </a:r>
            <a:endPar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noProof="0" dirty="0" smtClean="0">
                <a:solidFill>
                  <a:prstClr val="black"/>
                </a:solidFill>
                <a:latin typeface="楷体" panose="02010609060101010101" pitchFamily="49" charset="-122"/>
                <a:ea typeface="楷体" panose="02010609060101010101" pitchFamily="49" charset="-122"/>
              </a:rPr>
              <a:t>（</a:t>
            </a:r>
            <a:r>
              <a:rPr lang="en-US" altLang="zh-CN" noProof="0" dirty="0" smtClean="0">
                <a:solidFill>
                  <a:prstClr val="black"/>
                </a:solidFill>
                <a:latin typeface="楷体" panose="02010609060101010101" pitchFamily="49" charset="-122"/>
                <a:ea typeface="楷体" panose="02010609060101010101" pitchFamily="49" charset="-122"/>
              </a:rPr>
              <a:t>1</a:t>
            </a:r>
            <a:r>
              <a:rPr lang="zh-CN" altLang="en-US" noProof="0" dirty="0" smtClean="0">
                <a:solidFill>
                  <a:prstClr val="black"/>
                </a:solidFill>
                <a:latin typeface="楷体" panose="02010609060101010101" pitchFamily="49" charset="-122"/>
                <a:ea typeface="楷体" panose="02010609060101010101" pitchFamily="49" charset="-122"/>
              </a:rPr>
              <a:t>）协方差</a:t>
            </a:r>
            <a:endParaRPr lang="en-US" altLang="zh-CN" noProof="0" dirty="0" smtClean="0">
              <a:solidFill>
                <a:prstClr val="black"/>
              </a:solidFill>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prstClr val="black"/>
                </a:solidFill>
                <a:effectLst/>
                <a:uLnTx/>
                <a:uFillTx/>
                <a:latin typeface="楷体" panose="02010609060101010101" pitchFamily="49" charset="-122"/>
                <a:ea typeface="楷体" panose="02010609060101010101" pitchFamily="49" charset="-122"/>
              </a:rPr>
              <a:t>（</a:t>
            </a:r>
            <a:r>
              <a:rPr kumimoji="0" lang="en-US" altLang="zh-CN" sz="1800" b="0" i="0" u="none" strike="noStrike" kern="1200" cap="none" spc="0" normalizeH="0" baseline="0" dirty="0" smtClean="0">
                <a:ln>
                  <a:noFill/>
                </a:ln>
                <a:solidFill>
                  <a:prstClr val="black"/>
                </a:solidFill>
                <a:effectLst/>
                <a:uLnTx/>
                <a:uFillTx/>
                <a:latin typeface="楷体" panose="02010609060101010101" pitchFamily="49" charset="-122"/>
                <a:ea typeface="楷体" panose="02010609060101010101" pitchFamily="49" charset="-122"/>
              </a:rPr>
              <a:t>2</a:t>
            </a:r>
            <a:r>
              <a:rPr kumimoji="0" lang="zh-CN" altLang="en-US" sz="1800" b="0" i="0" u="none" strike="noStrike" kern="1200" cap="none" spc="0" normalizeH="0" baseline="0" dirty="0" smtClean="0">
                <a:ln>
                  <a:noFill/>
                </a:ln>
                <a:solidFill>
                  <a:prstClr val="black"/>
                </a:solidFill>
                <a:effectLst/>
                <a:uLnTx/>
                <a:uFillTx/>
                <a:latin typeface="楷体" panose="02010609060101010101" pitchFamily="49" charset="-122"/>
                <a:ea typeface="楷体" panose="02010609060101010101" pitchFamily="49" charset="-122"/>
              </a:rPr>
              <a:t>）相关系数</a:t>
            </a:r>
            <a:endPar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数字图像处理技术中的相关系数反映了两个不同波段图像所含信息的重叠程度，它是表示图像不同波段间相关程度的统计量</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。计算公式如下：</a:t>
            </a:r>
            <a:endPar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w Cen MT" panose="020B0602020104020603"/>
              <a:ea typeface="宋体" panose="02010600030101010101" pitchFamily="2" charset="-122"/>
              <a:cs typeface="+mn-cs"/>
            </a:endParaRPr>
          </a:p>
        </p:txBody>
      </p:sp>
      <p:pic>
        <p:nvPicPr>
          <p:cNvPr id="5" name="图片 4"/>
          <p:cNvPicPr>
            <a:picLocks noChangeAspect="1"/>
          </p:cNvPicPr>
          <p:nvPr/>
        </p:nvPicPr>
        <p:blipFill>
          <a:blip r:embed="rId3"/>
          <a:stretch>
            <a:fillRect/>
          </a:stretch>
        </p:blipFill>
        <p:spPr>
          <a:xfrm>
            <a:off x="4292431" y="4129144"/>
            <a:ext cx="2855715" cy="1150798"/>
          </a:xfrm>
          <a:prstGeom prst="rect">
            <a:avLst/>
          </a:prstGeom>
        </p:spPr>
      </p:pic>
      <p:sp>
        <p:nvSpPr>
          <p:cNvPr id="6" name="文本框 5"/>
          <p:cNvSpPr txBox="1"/>
          <p:nvPr/>
        </p:nvSpPr>
        <p:spPr>
          <a:xfrm>
            <a:off x="1283853" y="5469606"/>
            <a:ext cx="758305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0070C0"/>
                </a:solidFill>
                <a:effectLst/>
                <a:uLnTx/>
                <a:uFillTx/>
                <a:latin typeface="Tw Cen MT" panose="020B0602020104020603"/>
                <a:ea typeface="宋体" panose="02010600030101010101" pitchFamily="2" charset="-122"/>
                <a:cs typeface="+mn-cs"/>
              </a:rPr>
              <a:t>相关系数反映二幅图像的相似性。</a:t>
            </a:r>
            <a:endParaRPr kumimoji="0" lang="zh-CN" altLang="en-US" sz="1800" b="1" i="0" u="none" strike="noStrike" kern="1200" cap="none" spc="0" normalizeH="0" baseline="0" noProof="0" dirty="0">
              <a:ln>
                <a:noFill/>
              </a:ln>
              <a:solidFill>
                <a:srgbClr val="0070C0"/>
              </a:solidFill>
              <a:effectLst/>
              <a:uLnTx/>
              <a:uFillTx/>
              <a:latin typeface="Tw Cen MT" panose="020B0602020104020603"/>
              <a:ea typeface="宋体" panose="02010600030101010101" pitchFamily="2" charset="-122"/>
              <a:cs typeface="+mn-cs"/>
            </a:endParaRPr>
          </a:p>
        </p:txBody>
      </p:sp>
    </p:spTree>
    <p:extLst>
      <p:ext uri="{BB962C8B-B14F-4D97-AF65-F5344CB8AC3E}">
        <p14:creationId xmlns:p14="http://schemas.microsoft.com/office/powerpoint/2010/main" val="41688040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1110673" y="749478"/>
                <a:ext cx="10002803" cy="5641224"/>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作业：</a:t>
                </a:r>
                <a:r>
                  <a:rPr lang="en-US" altLang="zh-CN" dirty="0" smtClean="0">
                    <a:latin typeface="楷体" panose="02010609060101010101" pitchFamily="49" charset="-122"/>
                    <a:ea typeface="楷体" panose="02010609060101010101" pitchFamily="49" charset="-122"/>
                  </a:rPr>
                  <a:t>P74</a:t>
                </a:r>
                <a:r>
                  <a:rPr lang="zh-CN" altLang="en-US" dirty="0" smtClean="0">
                    <a:latin typeface="楷体" panose="02010609060101010101" pitchFamily="49" charset="-122"/>
                    <a:ea typeface="楷体" panose="02010609060101010101" pitchFamily="49" charset="-122"/>
                  </a:rPr>
                  <a:t>第</a:t>
                </a:r>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5</a:t>
                </a:r>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7</a:t>
                </a:r>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11</a:t>
                </a:r>
                <a:r>
                  <a:rPr lang="zh-CN" altLang="en-US" dirty="0" smtClean="0">
                    <a:latin typeface="楷体" panose="02010609060101010101" pitchFamily="49" charset="-122"/>
                    <a:ea typeface="楷体" panose="02010609060101010101" pitchFamily="49" charset="-122"/>
                  </a:rPr>
                  <a:t>题</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b="1" dirty="0" smtClean="0">
                    <a:latin typeface="楷体" panose="02010609060101010101" pitchFamily="49" charset="-122"/>
                    <a:ea typeface="楷体" panose="02010609060101010101" pitchFamily="49" charset="-122"/>
                  </a:rPr>
                  <a:t>（</a:t>
                </a:r>
                <a:r>
                  <a:rPr lang="en-US" altLang="zh-CN" b="1" dirty="0" smtClean="0">
                    <a:latin typeface="楷体" panose="02010609060101010101" pitchFamily="49" charset="-122"/>
                    <a:ea typeface="楷体" panose="02010609060101010101" pitchFamily="49" charset="-122"/>
                  </a:rPr>
                  <a:t>3</a:t>
                </a:r>
                <a:r>
                  <a:rPr lang="zh-CN" altLang="en-US" b="1" dirty="0" smtClean="0">
                    <a:latin typeface="楷体" panose="02010609060101010101" pitchFamily="49" charset="-122"/>
                    <a:ea typeface="楷体" panose="02010609060101010101" pitchFamily="49" charset="-122"/>
                  </a:rPr>
                  <a:t>）试写出调谐信号的函数形式。</a:t>
                </a:r>
                <a:endParaRPr lang="en-US" altLang="zh-CN" b="1" dirty="0" smtClean="0">
                  <a:latin typeface="楷体" panose="02010609060101010101" pitchFamily="49" charset="-122"/>
                  <a:ea typeface="楷体" panose="02010609060101010101" pitchFamily="49" charset="-122"/>
                </a:endParaRPr>
              </a:p>
              <a:p>
                <a14:m>
                  <m:oMath xmlns:m="http://schemas.openxmlformats.org/officeDocument/2006/math">
                    <m:r>
                      <a:rPr lang="en-US" altLang="zh-CN" i="1">
                        <a:solidFill>
                          <a:srgbClr val="0070C0"/>
                        </a:solidFill>
                        <a:latin typeface="Cambria Math" panose="02040503050406030204" pitchFamily="18" charset="0"/>
                        <a:ea typeface="楷体" panose="02010609060101010101" pitchFamily="49" charset="-122"/>
                      </a:rPr>
                      <m:t>𝑢</m:t>
                    </m:r>
                    <m:d>
                      <m:dPr>
                        <m:ctrlPr>
                          <a:rPr lang="en-US" altLang="zh-CN" i="1">
                            <a:solidFill>
                              <a:srgbClr val="0070C0"/>
                            </a:solidFill>
                            <a:latin typeface="Cambria Math" panose="02040503050406030204" pitchFamily="18" charset="0"/>
                            <a:ea typeface="楷体" panose="02010609060101010101" pitchFamily="49" charset="-122"/>
                          </a:rPr>
                        </m:ctrlPr>
                      </m:dPr>
                      <m:e>
                        <m:r>
                          <a:rPr lang="en-US" altLang="zh-CN" i="1">
                            <a:solidFill>
                              <a:srgbClr val="0070C0"/>
                            </a:solidFill>
                            <a:latin typeface="Cambria Math" panose="02040503050406030204" pitchFamily="18" charset="0"/>
                            <a:ea typeface="楷体" panose="02010609060101010101" pitchFamily="49" charset="-122"/>
                          </a:rPr>
                          <m:t>𝑡</m:t>
                        </m:r>
                      </m:e>
                    </m:d>
                    <m:r>
                      <a:rPr lang="en-US" altLang="zh-CN" i="1">
                        <a:solidFill>
                          <a:srgbClr val="0070C0"/>
                        </a:solidFill>
                        <a:latin typeface="Cambria Math" panose="02040503050406030204" pitchFamily="18" charset="0"/>
                        <a:ea typeface="楷体" panose="02010609060101010101" pitchFamily="49" charset="-122"/>
                      </a:rPr>
                      <m:t>=</m:t>
                    </m:r>
                    <m:func>
                      <m:funcPr>
                        <m:ctrlPr>
                          <a:rPr lang="en-US" altLang="zh-CN" i="1">
                            <a:solidFill>
                              <a:srgbClr val="0070C0"/>
                            </a:solidFill>
                            <a:latin typeface="Cambria Math" panose="02040503050406030204" pitchFamily="18" charset="0"/>
                            <a:ea typeface="楷体" panose="02010609060101010101" pitchFamily="49" charset="-122"/>
                          </a:rPr>
                        </m:ctrlPr>
                      </m:funcPr>
                      <m:fName>
                        <m:r>
                          <m:rPr>
                            <m:sty m:val="p"/>
                          </m:rPr>
                          <a:rPr lang="en-US" altLang="zh-CN">
                            <a:solidFill>
                              <a:srgbClr val="0070C0"/>
                            </a:solidFill>
                            <a:latin typeface="Cambria Math" panose="02040503050406030204" pitchFamily="18" charset="0"/>
                            <a:ea typeface="楷体" panose="02010609060101010101" pitchFamily="49" charset="-122"/>
                          </a:rPr>
                          <m:t>cos</m:t>
                        </m:r>
                      </m:fName>
                      <m:e>
                        <m:d>
                          <m:dPr>
                            <m:ctrlPr>
                              <a:rPr lang="en-US" altLang="zh-CN" i="1">
                                <a:solidFill>
                                  <a:srgbClr val="0070C0"/>
                                </a:solidFill>
                                <a:latin typeface="Cambria Math" panose="02040503050406030204" pitchFamily="18" charset="0"/>
                                <a:ea typeface="楷体" panose="02010609060101010101" pitchFamily="49" charset="-122"/>
                              </a:rPr>
                            </m:ctrlPr>
                          </m:dPr>
                          <m:e>
                            <m:r>
                              <a:rPr lang="zh-CN" altLang="en-US" i="1">
                                <a:solidFill>
                                  <a:srgbClr val="0070C0"/>
                                </a:solidFill>
                                <a:latin typeface="Cambria Math" panose="02040503050406030204" pitchFamily="18" charset="0"/>
                                <a:ea typeface="楷体" panose="02010609060101010101" pitchFamily="49" charset="-122"/>
                              </a:rPr>
                              <m:t>𝜔</m:t>
                            </m:r>
                            <m:r>
                              <a:rPr lang="en-US" altLang="zh-CN" i="1">
                                <a:solidFill>
                                  <a:srgbClr val="0070C0"/>
                                </a:solidFill>
                                <a:latin typeface="Cambria Math" panose="02040503050406030204" pitchFamily="18" charset="0"/>
                                <a:ea typeface="楷体" panose="02010609060101010101" pitchFamily="49" charset="-122"/>
                              </a:rPr>
                              <m:t>𝑡</m:t>
                            </m:r>
                          </m:e>
                        </m:d>
                      </m:e>
                    </m:func>
                    <m:r>
                      <a:rPr lang="en-US" altLang="zh-CN" i="1">
                        <a:solidFill>
                          <a:srgbClr val="0070C0"/>
                        </a:solidFill>
                        <a:latin typeface="Cambria Math" panose="02040503050406030204" pitchFamily="18" charset="0"/>
                        <a:ea typeface="楷体" panose="02010609060101010101" pitchFamily="49" charset="-122"/>
                      </a:rPr>
                      <m:t>+</m:t>
                    </m:r>
                    <m:r>
                      <a:rPr lang="en-US" altLang="zh-CN" i="1">
                        <a:solidFill>
                          <a:srgbClr val="0070C0"/>
                        </a:solidFill>
                        <a:latin typeface="Cambria Math" panose="02040503050406030204" pitchFamily="18" charset="0"/>
                        <a:ea typeface="楷体" panose="02010609060101010101" pitchFamily="49" charset="-122"/>
                      </a:rPr>
                      <m:t>𝑗𝑠𝑖𝑛</m:t>
                    </m:r>
                    <m:d>
                      <m:dPr>
                        <m:ctrlPr>
                          <a:rPr lang="en-US" altLang="zh-CN" i="1">
                            <a:solidFill>
                              <a:srgbClr val="0070C0"/>
                            </a:solidFill>
                            <a:latin typeface="Cambria Math" panose="02040503050406030204" pitchFamily="18" charset="0"/>
                            <a:ea typeface="楷体" panose="02010609060101010101" pitchFamily="49" charset="-122"/>
                          </a:rPr>
                        </m:ctrlPr>
                      </m:dPr>
                      <m:e>
                        <m:r>
                          <a:rPr lang="zh-CN" altLang="en-US" i="1">
                            <a:solidFill>
                              <a:srgbClr val="0070C0"/>
                            </a:solidFill>
                            <a:latin typeface="Cambria Math" panose="02040503050406030204" pitchFamily="18" charset="0"/>
                            <a:ea typeface="楷体" panose="02010609060101010101" pitchFamily="49" charset="-122"/>
                          </a:rPr>
                          <m:t>𝜔</m:t>
                        </m:r>
                        <m:r>
                          <a:rPr lang="en-US" altLang="zh-CN" i="1">
                            <a:solidFill>
                              <a:srgbClr val="0070C0"/>
                            </a:solidFill>
                            <a:latin typeface="Cambria Math" panose="02040503050406030204" pitchFamily="18" charset="0"/>
                            <a:ea typeface="楷体" panose="02010609060101010101" pitchFamily="49" charset="-122"/>
                          </a:rPr>
                          <m:t>𝑡</m:t>
                        </m:r>
                      </m:e>
                    </m:d>
                    <m:r>
                      <a:rPr lang="en-US" altLang="zh-CN" i="1">
                        <a:solidFill>
                          <a:srgbClr val="0070C0"/>
                        </a:solidFill>
                        <a:latin typeface="Cambria Math" panose="02040503050406030204" pitchFamily="18" charset="0"/>
                        <a:ea typeface="楷体" panose="02010609060101010101" pitchFamily="49" charset="-122"/>
                      </a:rPr>
                      <m:t>=</m:t>
                    </m:r>
                    <m:sSup>
                      <m:sSupPr>
                        <m:ctrlPr>
                          <a:rPr lang="en-US" altLang="zh-CN" i="1">
                            <a:solidFill>
                              <a:srgbClr val="0070C0"/>
                            </a:solidFill>
                            <a:latin typeface="Cambria Math" panose="02040503050406030204" pitchFamily="18" charset="0"/>
                            <a:ea typeface="楷体" panose="02010609060101010101" pitchFamily="49" charset="-122"/>
                          </a:rPr>
                        </m:ctrlPr>
                      </m:sSupPr>
                      <m:e>
                        <m:r>
                          <a:rPr lang="en-US" altLang="zh-CN" i="1">
                            <a:solidFill>
                              <a:srgbClr val="0070C0"/>
                            </a:solidFill>
                            <a:latin typeface="Cambria Math" panose="02040503050406030204" pitchFamily="18" charset="0"/>
                            <a:ea typeface="楷体" panose="02010609060101010101" pitchFamily="49" charset="-122"/>
                          </a:rPr>
                          <m:t>𝑒</m:t>
                        </m:r>
                      </m:e>
                      <m:sup>
                        <m:r>
                          <a:rPr lang="en-US" altLang="zh-CN" i="1">
                            <a:solidFill>
                              <a:srgbClr val="0070C0"/>
                            </a:solidFill>
                            <a:latin typeface="Cambria Math" panose="02040503050406030204" pitchFamily="18" charset="0"/>
                            <a:ea typeface="楷体" panose="02010609060101010101" pitchFamily="49" charset="-122"/>
                          </a:rPr>
                          <m:t>𝑗</m:t>
                        </m:r>
                        <m:r>
                          <a:rPr lang="zh-CN" altLang="en-US" i="1">
                            <a:solidFill>
                              <a:srgbClr val="0070C0"/>
                            </a:solidFill>
                            <a:latin typeface="Cambria Math" panose="02040503050406030204" pitchFamily="18" charset="0"/>
                            <a:ea typeface="楷体" panose="02010609060101010101" pitchFamily="49" charset="-122"/>
                          </a:rPr>
                          <m:t>𝜔</m:t>
                        </m:r>
                        <m:r>
                          <a:rPr lang="en-US" altLang="zh-CN" i="1">
                            <a:solidFill>
                              <a:srgbClr val="0070C0"/>
                            </a:solidFill>
                            <a:latin typeface="Cambria Math" panose="02040503050406030204" pitchFamily="18" charset="0"/>
                            <a:ea typeface="楷体" panose="02010609060101010101" pitchFamily="49" charset="-122"/>
                          </a:rPr>
                          <m:t>𝑡</m:t>
                        </m:r>
                      </m:sup>
                    </m:sSup>
                  </m:oMath>
                </a14:m>
                <a:r>
                  <a:rPr lang="zh-CN" altLang="en-US" dirty="0">
                    <a:latin typeface="楷体" panose="02010609060101010101" pitchFamily="49" charset="-122"/>
                    <a:ea typeface="楷体" panose="02010609060101010101" pitchFamily="49" charset="-122"/>
                  </a:rPr>
                  <a:t>，其中</a:t>
                </a:r>
                <a14:m>
                  <m:oMath xmlns:m="http://schemas.openxmlformats.org/officeDocument/2006/math">
                    <m:sSup>
                      <m:sSupPr>
                        <m:ctrlPr>
                          <a:rPr lang="en-US" altLang="zh-CN" i="1">
                            <a:latin typeface="Cambria Math" panose="02040503050406030204" pitchFamily="18" charset="0"/>
                            <a:ea typeface="楷体" panose="02010609060101010101" pitchFamily="49" charset="-122"/>
                          </a:rPr>
                        </m:ctrlPr>
                      </m:sSupPr>
                      <m:e>
                        <m:r>
                          <a:rPr lang="en-US" altLang="zh-CN" i="1">
                            <a:latin typeface="Cambria Math" panose="02040503050406030204" pitchFamily="18" charset="0"/>
                            <a:ea typeface="楷体" panose="02010609060101010101" pitchFamily="49" charset="-122"/>
                          </a:rPr>
                          <m:t>𝑗</m:t>
                        </m:r>
                      </m:e>
                      <m:sup>
                        <m:r>
                          <a:rPr lang="en-US" altLang="zh-CN" i="1">
                            <a:latin typeface="Cambria Math" panose="02040503050406030204" pitchFamily="18" charset="0"/>
                            <a:ea typeface="楷体" panose="02010609060101010101" pitchFamily="49" charset="-122"/>
                          </a:rPr>
                          <m:t>2</m:t>
                        </m:r>
                      </m:sup>
                    </m:sSup>
                    <m:r>
                      <a:rPr lang="en-US" altLang="zh-CN" i="1">
                        <a:latin typeface="Cambria Math" panose="02040503050406030204" pitchFamily="18" charset="0"/>
                        <a:ea typeface="楷体" panose="02010609060101010101" pitchFamily="49" charset="-122"/>
                      </a:rPr>
                      <m:t>=−1</m:t>
                    </m:r>
                  </m:oMath>
                </a14:m>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b="1" dirty="0" smtClean="0">
                    <a:latin typeface="楷体" panose="02010609060101010101" pitchFamily="49" charset="-122"/>
                    <a:ea typeface="楷体" panose="02010609060101010101" pitchFamily="49" charset="-122"/>
                  </a:rPr>
                  <a:t>（</a:t>
                </a:r>
                <a:r>
                  <a:rPr lang="en-US" altLang="zh-CN" b="1" dirty="0" smtClean="0">
                    <a:latin typeface="楷体" panose="02010609060101010101" pitchFamily="49" charset="-122"/>
                    <a:ea typeface="楷体" panose="02010609060101010101" pitchFamily="49" charset="-122"/>
                  </a:rPr>
                  <a:t>5</a:t>
                </a:r>
                <a:r>
                  <a:rPr lang="zh-CN" altLang="en-US" b="1" dirty="0" smtClean="0">
                    <a:latin typeface="楷体" panose="02010609060101010101" pitchFamily="49" charset="-122"/>
                    <a:ea typeface="楷体" panose="02010609060101010101" pitchFamily="49" charset="-122"/>
                  </a:rPr>
                  <a:t>）若某系统为线性移不变系统，在传递函数的作用下，当输入信号频率为</a:t>
                </a:r>
                <a:r>
                  <a:rPr lang="en-US" altLang="zh-CN" b="1" dirty="0" smtClean="0">
                    <a:latin typeface="楷体" panose="02010609060101010101" pitchFamily="49" charset="-122"/>
                    <a:ea typeface="楷体" panose="02010609060101010101" pitchFamily="49" charset="-122"/>
                  </a:rPr>
                  <a:t>5</a:t>
                </a:r>
                <a:r>
                  <a:rPr lang="el-GR" altLang="zh-CN" b="1" dirty="0" smtClean="0">
                    <a:latin typeface="楷体" panose="02010609060101010101" pitchFamily="49" charset="-122"/>
                    <a:ea typeface="楷体" panose="02010609060101010101" pitchFamily="49" charset="-122"/>
                  </a:rPr>
                  <a:t>π</a:t>
                </a:r>
                <a:r>
                  <a:rPr lang="zh-CN" altLang="en-US" b="1" dirty="0" smtClean="0">
                    <a:latin typeface="楷体" panose="02010609060101010101" pitchFamily="49" charset="-122"/>
                    <a:ea typeface="楷体" panose="02010609060101010101" pitchFamily="49" charset="-122"/>
                  </a:rPr>
                  <a:t>的调谐信号时，系统的输出信号的频率是多少？为什么？</a:t>
                </a:r>
                <a:endParaRPr lang="en-US" altLang="zh-CN" b="1" dirty="0" smtClean="0">
                  <a:latin typeface="楷体" panose="02010609060101010101" pitchFamily="49" charset="-122"/>
                  <a:ea typeface="楷体" panose="02010609060101010101" pitchFamily="49" charset="-122"/>
                </a:endParaRPr>
              </a:p>
              <a:p>
                <a:r>
                  <a:rPr lang="el-GR" altLang="zh-CN" dirty="0" smtClean="0">
                    <a:latin typeface="楷体" panose="02010609060101010101" pitchFamily="49" charset="-122"/>
                    <a:ea typeface="楷体" panose="02010609060101010101" pitchFamily="49" charset="-122"/>
                  </a:rPr>
                  <a:t>5π</a:t>
                </a:r>
                <a:r>
                  <a:rPr lang="zh-CN" altLang="en-US" dirty="0" smtClean="0">
                    <a:latin typeface="楷体" panose="02010609060101010101" pitchFamily="49" charset="-122"/>
                    <a:ea typeface="楷体" panose="02010609060101010101" pitchFamily="49" charset="-122"/>
                  </a:rPr>
                  <a:t>，因为对于线性移不变系统，调谐输入产生同频率的调谐输出。</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b="1" dirty="0" smtClean="0">
                    <a:latin typeface="楷体" panose="02010609060101010101" pitchFamily="49" charset="-122"/>
                    <a:ea typeface="楷体" panose="02010609060101010101" pitchFamily="49" charset="-122"/>
                  </a:rPr>
                  <a:t>（</a:t>
                </a:r>
                <a:r>
                  <a:rPr lang="en-US" altLang="zh-CN" b="1" dirty="0" smtClean="0">
                    <a:latin typeface="楷体" panose="02010609060101010101" pitchFamily="49" charset="-122"/>
                    <a:ea typeface="楷体" panose="02010609060101010101" pitchFamily="49" charset="-122"/>
                  </a:rPr>
                  <a:t>7</a:t>
                </a:r>
                <a:r>
                  <a:rPr lang="zh-CN" altLang="en-US" b="1" dirty="0" smtClean="0">
                    <a:latin typeface="楷体" panose="02010609060101010101" pitchFamily="49" charset="-122"/>
                    <a:ea typeface="楷体" panose="02010609060101010101" pitchFamily="49" charset="-122"/>
                  </a:rPr>
                  <a:t>）什么是梯度？试写出二维连续系统与二维离散系统的梯度运算形式。</a:t>
                </a:r>
                <a:endParaRPr lang="en-US" altLang="zh-CN" b="1"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梯度是图像处理算法中的一个重要</a:t>
                </a:r>
                <a:r>
                  <a:rPr lang="zh-CN" altLang="en-US" dirty="0">
                    <a:latin typeface="楷体" panose="02010609060101010101" pitchFamily="49" charset="-122"/>
                    <a:ea typeface="楷体" panose="02010609060101010101" pitchFamily="49" charset="-122"/>
                  </a:rPr>
                  <a:t>概念</a:t>
                </a:r>
                <a:r>
                  <a:rPr lang="zh-CN" altLang="en-US" dirty="0" smtClean="0">
                    <a:latin typeface="楷体" panose="02010609060101010101" pitchFamily="49" charset="-122"/>
                    <a:ea typeface="楷体" panose="02010609060101010101" pitchFamily="49" charset="-122"/>
                  </a:rPr>
                  <a:t>。梯度是一个具有大小和方向的矢量。梯度表示</a:t>
                </a:r>
                <a:r>
                  <a:rPr lang="zh-CN" altLang="en-US" dirty="0">
                    <a:latin typeface="楷体" panose="02010609060101010101" pitchFamily="49" charset="-122"/>
                    <a:ea typeface="楷体" panose="02010609060101010101" pitchFamily="49" charset="-122"/>
                  </a:rPr>
                  <a:t>某一函数在该点处的方向导数沿着该方向取得最大值，即函数在该点处沿着该方向（此梯度的方向）变化最快，变化率最大（为该梯度的模）。</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①</a:t>
                </a:r>
                <a:r>
                  <a:rPr lang="zh-CN" altLang="en-US" dirty="0" smtClean="0">
                    <a:latin typeface="楷体" panose="02010609060101010101" pitchFamily="49" charset="-122"/>
                    <a:ea typeface="楷体" panose="02010609060101010101" pitchFamily="49" charset="-122"/>
                  </a:rPr>
                  <a:t>二维连续系统的梯度运算形式：</a:t>
                </a:r>
                <a:endParaRPr lang="en-US" altLang="zh-CN" dirty="0" smtClean="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②</a:t>
                </a:r>
                <a:r>
                  <a:rPr lang="zh-CN" altLang="en-US" dirty="0">
                    <a:latin typeface="楷体" panose="02010609060101010101" pitchFamily="49" charset="-122"/>
                    <a:ea typeface="楷体" panose="02010609060101010101" pitchFamily="49" charset="-122"/>
                  </a:rPr>
                  <a:t>二维离散系统的梯度运算</a:t>
                </a:r>
                <a:r>
                  <a:rPr lang="zh-CN" altLang="en-US" dirty="0" smtClean="0">
                    <a:latin typeface="楷体" panose="02010609060101010101" pitchFamily="49" charset="-122"/>
                    <a:ea typeface="楷体" panose="02010609060101010101" pitchFamily="49" charset="-122"/>
                  </a:rPr>
                  <a:t>形式：</a:t>
                </a:r>
                <a:endParaRPr lang="en-US" altLang="zh-CN" dirty="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b="1" dirty="0" smtClean="0">
                    <a:latin typeface="楷体" panose="02010609060101010101" pitchFamily="49" charset="-122"/>
                    <a:ea typeface="楷体" panose="02010609060101010101" pitchFamily="49" charset="-122"/>
                  </a:rPr>
                  <a:t>（</a:t>
                </a:r>
                <a:r>
                  <a:rPr lang="en-US" altLang="zh-CN" b="1" dirty="0" smtClean="0">
                    <a:latin typeface="楷体" panose="02010609060101010101" pitchFamily="49" charset="-122"/>
                    <a:ea typeface="楷体" panose="02010609060101010101" pitchFamily="49" charset="-122"/>
                  </a:rPr>
                  <a:t>11</a:t>
                </a:r>
                <a:r>
                  <a:rPr lang="zh-CN" altLang="en-US" b="1" dirty="0" smtClean="0">
                    <a:latin typeface="楷体" panose="02010609060101010101" pitchFamily="49" charset="-122"/>
                    <a:ea typeface="楷体" panose="02010609060101010101" pitchFamily="49" charset="-122"/>
                  </a:rPr>
                  <a:t>）试简述什么是数字图像处理中的滤波。</a:t>
                </a:r>
                <a:endParaRPr lang="en-US" altLang="zh-CN" b="1" dirty="0" smtClean="0">
                  <a:latin typeface="楷体" panose="02010609060101010101" pitchFamily="49" charset="-122"/>
                  <a:ea typeface="楷体" panose="02010609060101010101" pitchFamily="49" charset="-122"/>
                </a:endParaRPr>
              </a:p>
              <a:p>
                <a:r>
                  <a:rPr lang="zh-CN" altLang="en-US" b="1" dirty="0" smtClean="0">
                    <a:solidFill>
                      <a:srgbClr val="0070C0"/>
                    </a:solidFill>
                    <a:latin typeface="楷体" panose="02010609060101010101" pitchFamily="49" charset="-122"/>
                    <a:ea typeface="楷体" panose="02010609060101010101" pitchFamily="49" charset="-122"/>
                  </a:rPr>
                  <a:t>卷积运算</a:t>
                </a:r>
                <a:r>
                  <a:rPr lang="zh-CN" altLang="en-US" dirty="0" smtClean="0">
                    <a:latin typeface="楷体" panose="02010609060101010101" pitchFamily="49" charset="-122"/>
                    <a:ea typeface="楷体" panose="02010609060101010101" pitchFamily="49" charset="-122"/>
                  </a:rPr>
                  <a:t>在信号处理和图像处理学科中通常称为滤波。</a:t>
                </a:r>
                <a:endParaRPr lang="zh-CN" altLang="en-US" dirty="0">
                  <a:latin typeface="楷体" panose="02010609060101010101" pitchFamily="49" charset="-122"/>
                  <a:ea typeface="楷体" panose="02010609060101010101" pitchFamily="49"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110673" y="749478"/>
                <a:ext cx="10002803" cy="5641224"/>
              </a:xfrm>
              <a:prstGeom prst="rect">
                <a:avLst/>
              </a:prstGeom>
              <a:blipFill>
                <a:blip r:embed="rId3"/>
                <a:stretch>
                  <a:fillRect l="-488" t="-649" b="-757"/>
                </a:stretch>
              </a:blipFill>
            </p:spPr>
            <p:txBody>
              <a:bodyPr/>
              <a:lstStyle/>
              <a:p>
                <a:r>
                  <a:rPr lang="zh-CN" altLang="en-US">
                    <a:noFill/>
                  </a:rPr>
                  <a:t> </a:t>
                </a:r>
              </a:p>
            </p:txBody>
          </p:sp>
        </mc:Fallback>
      </mc:AlternateContent>
      <p:graphicFrame>
        <p:nvGraphicFramePr>
          <p:cNvPr id="3" name="Object 4"/>
          <p:cNvGraphicFramePr>
            <a:graphicFrameLocks noChangeAspect="1"/>
          </p:cNvGraphicFramePr>
          <p:nvPr>
            <p:extLst>
              <p:ext uri="{D42A27DB-BD31-4B8C-83A1-F6EECF244321}">
                <p14:modId xmlns:p14="http://schemas.microsoft.com/office/powerpoint/2010/main" val="1545163138"/>
              </p:ext>
            </p:extLst>
          </p:nvPr>
        </p:nvGraphicFramePr>
        <p:xfrm>
          <a:off x="4885242" y="4250716"/>
          <a:ext cx="2453663" cy="623152"/>
        </p:xfrm>
        <a:graphic>
          <a:graphicData uri="http://schemas.openxmlformats.org/presentationml/2006/ole">
            <mc:AlternateContent xmlns:mc="http://schemas.openxmlformats.org/markup-compatibility/2006">
              <mc:Choice xmlns:v="urn:schemas-microsoft-com:vml" Requires="v">
                <p:oleObj spid="_x0000_s7372" name="公式" r:id="rId4" imgW="1876343" imgH="380970" progId="Equation.3">
                  <p:embed/>
                </p:oleObj>
              </mc:Choice>
              <mc:Fallback>
                <p:oleObj name="公式" r:id="rId4" imgW="1876343" imgH="380970" progId="Equation.3">
                  <p:embed/>
                  <p:pic>
                    <p:nvPicPr>
                      <p:cNvPr id="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5242" y="4250716"/>
                        <a:ext cx="2453663" cy="623152"/>
                      </a:xfrm>
                      <a:prstGeom prst="rect">
                        <a:avLst/>
                      </a:prstGeom>
                      <a:noFill/>
                      <a:ln>
                        <a:noFill/>
                      </a:ln>
                    </p:spPr>
                  </p:pic>
                </p:oleObj>
              </mc:Fallback>
            </mc:AlternateContent>
          </a:graphicData>
        </a:graphic>
      </p:graphicFrame>
      <p:graphicFrame>
        <p:nvGraphicFramePr>
          <p:cNvPr id="4" name="Object 5"/>
          <p:cNvGraphicFramePr>
            <a:graphicFrameLocks noChangeAspect="1"/>
          </p:cNvGraphicFramePr>
          <p:nvPr>
            <p:extLst>
              <p:ext uri="{D42A27DB-BD31-4B8C-83A1-F6EECF244321}">
                <p14:modId xmlns:p14="http://schemas.microsoft.com/office/powerpoint/2010/main" val="2552494817"/>
              </p:ext>
            </p:extLst>
          </p:nvPr>
        </p:nvGraphicFramePr>
        <p:xfrm>
          <a:off x="4929660" y="4840372"/>
          <a:ext cx="2364825" cy="653413"/>
        </p:xfrm>
        <a:graphic>
          <a:graphicData uri="http://schemas.openxmlformats.org/presentationml/2006/ole">
            <mc:AlternateContent xmlns:mc="http://schemas.openxmlformats.org/markup-compatibility/2006">
              <mc:Choice xmlns:v="urn:schemas-microsoft-com:vml" Requires="v">
                <p:oleObj spid="_x0000_s7373" name="公式" r:id="rId6" imgW="1962246" imgH="466830" progId="Equation.3">
                  <p:embed/>
                </p:oleObj>
              </mc:Choice>
              <mc:Fallback>
                <p:oleObj name="公式" r:id="rId6" imgW="1962246" imgH="466830" progId="Equation.3">
                  <p:embed/>
                  <p:pic>
                    <p:nvPicPr>
                      <p:cNvPr id="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9660" y="4840372"/>
                        <a:ext cx="2364825" cy="65341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098687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18237" y="0"/>
            <a:ext cx="7995139" cy="707886"/>
          </a:xfrm>
          <a:prstGeom prst="rect">
            <a:avLst/>
          </a:prstGeom>
        </p:spPr>
        <p:txBody>
          <a:bodyPr wrap="square">
            <a:spAutoFit/>
          </a:bodyPr>
          <a:lstStyle/>
          <a:p>
            <a:pPr lvl="0"/>
            <a:r>
              <a:rPr lang="zh-CN" altLang="en-US" sz="4000" dirty="0">
                <a:solidFill>
                  <a:prstClr val="black"/>
                </a:solidFill>
                <a:latin typeface="华文彩云" panose="02010800040101010101" pitchFamily="2" charset="-122"/>
                <a:ea typeface="华文彩云" panose="02010800040101010101" pitchFamily="2" charset="-122"/>
              </a:rPr>
              <a:t>第四章 数字图像处理中的基本运算</a:t>
            </a:r>
          </a:p>
        </p:txBody>
      </p:sp>
      <p:sp>
        <p:nvSpPr>
          <p:cNvPr id="3" name="文本框 2"/>
          <p:cNvSpPr txBox="1"/>
          <p:nvPr/>
        </p:nvSpPr>
        <p:spPr>
          <a:xfrm>
            <a:off x="1099039" y="1248507"/>
            <a:ext cx="9952893" cy="4801314"/>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一、基本运算的类型</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、具有代表性的图像处理典型算法从功能上包括：</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）单幅图像</a:t>
            </a:r>
            <a:r>
              <a:rPr lang="zh-CN" altLang="en-US" dirty="0" smtClean="0">
                <a:latin typeface="楷体" panose="02010609060101010101" pitchFamily="49" charset="-122"/>
                <a:ea typeface="楷体" panose="02010609060101010101" pitchFamily="49" charset="-122"/>
              </a:rPr>
              <a:t>→单幅图像</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）多幅图像</a:t>
            </a:r>
            <a:r>
              <a:rPr lang="zh-CN" altLang="en-US" dirty="0">
                <a:latin typeface="楷体" panose="02010609060101010101" pitchFamily="49" charset="-122"/>
                <a:ea typeface="楷体" panose="02010609060101010101" pitchFamily="49" charset="-122"/>
              </a:rPr>
              <a:t>→单幅</a:t>
            </a:r>
            <a:r>
              <a:rPr lang="zh-CN" altLang="en-US" dirty="0" smtClean="0">
                <a:latin typeface="楷体" panose="02010609060101010101" pitchFamily="49" charset="-122"/>
                <a:ea typeface="楷体" panose="02010609060101010101" pitchFamily="49" charset="-122"/>
              </a:rPr>
              <a:t>图像</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）单幅或多幅图像</a:t>
            </a:r>
            <a:r>
              <a:rPr lang="zh-CN" altLang="en-US" dirty="0" smtClean="0">
                <a:latin typeface="楷体" panose="02010609060101010101" pitchFamily="49" charset="-122"/>
                <a:ea typeface="楷体" panose="02010609060101010101" pitchFamily="49" charset="-122"/>
              </a:rPr>
              <a:t>→数值</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符号等。</a:t>
            </a:r>
            <a:endParaRPr lang="en-US" altLang="zh-CN" dirty="0" smtClean="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、所有以二维信息形式输出的信息统称为</a:t>
            </a:r>
            <a:r>
              <a:rPr lang="zh-CN" altLang="en-US" b="1" dirty="0" smtClean="0">
                <a:latin typeface="楷体" panose="02010609060101010101" pitchFamily="49" charset="-122"/>
                <a:ea typeface="楷体" panose="02010609060101010101" pitchFamily="49" charset="-122"/>
              </a:rPr>
              <a:t>广义图像</a:t>
            </a:r>
            <a:r>
              <a:rPr lang="zh-CN" altLang="en-US" dirty="0" smtClean="0">
                <a:latin typeface="楷体" panose="02010609060101010101" pitchFamily="49" charset="-122"/>
                <a:ea typeface="楷体" panose="02010609060101010101" pitchFamily="49" charset="-122"/>
              </a:rPr>
              <a:t>。标号图像也属于广义图像的范畴。</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、图像处理运算可分为点运算、代数运算和几何运算。（都是基于空间域的运算）</a:t>
            </a:r>
            <a:endParaRPr lang="en-US" altLang="zh-CN" dirty="0" smtClean="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二、点运算</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、图像的点运算是指对于一幅输入图像，输出图像中每个像素点的灰度值仅由相应输入像素点的灰度值决定。运用点运算可以改变图像数据所占据的灰度值范围。</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点运算与相邻的像素之间没有运算</a:t>
            </a:r>
            <a:r>
              <a:rPr lang="zh-CN" altLang="en-US" dirty="0" smtClean="0">
                <a:latin typeface="楷体" panose="02010609060101010101" pitchFamily="49" charset="-122"/>
                <a:ea typeface="楷体" panose="02010609060101010101" pitchFamily="49" charset="-122"/>
              </a:rPr>
              <a:t>关系，点运算不会改变图像内的空间位置关系。</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点运算又称为“对比度增强”、“对比度拉伸”、“灰度变换”</a:t>
            </a:r>
          </a:p>
          <a:p>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43906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3692" y="600027"/>
            <a:ext cx="9601504" cy="2585323"/>
          </a:xfrm>
          <a:prstGeom prst="rect">
            <a:avLst/>
          </a:prstGeom>
        </p:spPr>
        <p:txBody>
          <a:bodyPr wrap="square">
            <a:spAutoFit/>
          </a:bodyPr>
          <a:lstStyle/>
          <a:p>
            <a:pPr lvl="0"/>
            <a:r>
              <a:rPr lang="en-US" altLang="zh-CN" dirty="0">
                <a:solidFill>
                  <a:prstClr val="black"/>
                </a:solidFill>
                <a:latin typeface="楷体" panose="02010609060101010101" pitchFamily="49" charset="-122"/>
                <a:ea typeface="楷体" panose="02010609060101010101" pitchFamily="49" charset="-122"/>
              </a:rPr>
              <a:t>2</a:t>
            </a:r>
            <a:r>
              <a:rPr lang="zh-CN" altLang="en-US" dirty="0">
                <a:solidFill>
                  <a:prstClr val="black"/>
                </a:solidFill>
                <a:latin typeface="楷体" panose="02010609060101010101" pitchFamily="49" charset="-122"/>
                <a:ea typeface="楷体" panose="02010609060101010101" pitchFamily="49" charset="-122"/>
              </a:rPr>
              <a:t>、点运算的种类</a:t>
            </a:r>
            <a:endParaRPr lang="en-US" altLang="zh-CN" dirty="0">
              <a:solidFill>
                <a:prstClr val="black"/>
              </a:solidFill>
              <a:latin typeface="楷体" panose="02010609060101010101" pitchFamily="49" charset="-122"/>
              <a:ea typeface="楷体" panose="02010609060101010101" pitchFamily="49" charset="-122"/>
            </a:endParaRPr>
          </a:p>
          <a:p>
            <a:pPr lvl="0"/>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1</a:t>
            </a:r>
            <a:r>
              <a:rPr lang="zh-CN" altLang="en-US" dirty="0">
                <a:solidFill>
                  <a:prstClr val="black"/>
                </a:solidFill>
                <a:latin typeface="楷体" panose="02010609060101010101" pitchFamily="49" charset="-122"/>
                <a:ea typeface="楷体" panose="02010609060101010101" pitchFamily="49" charset="-122"/>
              </a:rPr>
              <a:t>）线性点</a:t>
            </a:r>
            <a:r>
              <a:rPr lang="zh-CN" altLang="en-US" dirty="0" smtClean="0">
                <a:solidFill>
                  <a:prstClr val="black"/>
                </a:solidFill>
                <a:latin typeface="楷体" panose="02010609060101010101" pitchFamily="49" charset="-122"/>
                <a:ea typeface="楷体" panose="02010609060101010101" pitchFamily="49" charset="-122"/>
              </a:rPr>
              <a:t>运算：是指输入图像的灰度级与目标图像的灰度级呈线性关系。</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a:solidFill>
                  <a:prstClr val="black"/>
                </a:solidFill>
                <a:latin typeface="楷体" panose="02010609060101010101" pitchFamily="49" charset="-122"/>
                <a:ea typeface="楷体" panose="02010609060101010101" pitchFamily="49" charset="-122"/>
              </a:rPr>
              <a:t>①如果</a:t>
            </a:r>
            <a:r>
              <a:rPr lang="en-US" altLang="zh-CN" dirty="0">
                <a:solidFill>
                  <a:prstClr val="black"/>
                </a:solidFill>
                <a:latin typeface="楷体" panose="02010609060101010101" pitchFamily="49" charset="-122"/>
                <a:ea typeface="楷体" panose="02010609060101010101" pitchFamily="49" charset="-122"/>
              </a:rPr>
              <a:t>a</a:t>
            </a:r>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1</a:t>
            </a:r>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b</a:t>
            </a:r>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0</a:t>
            </a:r>
            <a:r>
              <a:rPr lang="zh-CN" altLang="en-US" dirty="0">
                <a:solidFill>
                  <a:prstClr val="black"/>
                </a:solidFill>
                <a:latin typeface="楷体" panose="02010609060101010101" pitchFamily="49" charset="-122"/>
                <a:ea typeface="楷体" panose="02010609060101010101" pitchFamily="49" charset="-122"/>
              </a:rPr>
              <a:t>时，输出、输入图像相同</a:t>
            </a:r>
          </a:p>
          <a:p>
            <a:pPr lvl="0"/>
            <a:r>
              <a:rPr lang="zh-CN" altLang="en-US" dirty="0">
                <a:solidFill>
                  <a:prstClr val="black"/>
                </a:solidFill>
                <a:latin typeface="楷体" panose="02010609060101010101" pitchFamily="49" charset="-122"/>
                <a:ea typeface="楷体" panose="02010609060101010101" pitchFamily="49" charset="-122"/>
              </a:rPr>
              <a:t>②如果</a:t>
            </a:r>
            <a:r>
              <a:rPr lang="en-US" altLang="zh-CN" dirty="0">
                <a:solidFill>
                  <a:prstClr val="black"/>
                </a:solidFill>
                <a:latin typeface="楷体" panose="02010609060101010101" pitchFamily="49" charset="-122"/>
                <a:ea typeface="楷体" panose="02010609060101010101" pitchFamily="49" charset="-122"/>
              </a:rPr>
              <a:t>a</a:t>
            </a:r>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1</a:t>
            </a:r>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b≠0</a:t>
            </a:r>
            <a:r>
              <a:rPr lang="zh-CN" altLang="en-US" dirty="0">
                <a:solidFill>
                  <a:prstClr val="black"/>
                </a:solidFill>
                <a:latin typeface="楷体" panose="02010609060101010101" pitchFamily="49" charset="-122"/>
                <a:ea typeface="楷体" panose="02010609060101010101" pitchFamily="49" charset="-122"/>
              </a:rPr>
              <a:t>，操作仅使所有像素的灰度值上移或下移，其效果是</a:t>
            </a:r>
            <a:r>
              <a:rPr lang="zh-CN" altLang="en-US" dirty="0" smtClean="0">
                <a:solidFill>
                  <a:prstClr val="black"/>
                </a:solidFill>
                <a:latin typeface="楷体" panose="02010609060101010101" pitchFamily="49" charset="-122"/>
                <a:ea typeface="楷体" panose="02010609060101010101" pitchFamily="49" charset="-122"/>
              </a:rPr>
              <a:t>使</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整个</a:t>
            </a:r>
            <a:r>
              <a:rPr lang="zh-CN" altLang="en-US" dirty="0">
                <a:solidFill>
                  <a:prstClr val="black"/>
                </a:solidFill>
                <a:latin typeface="楷体" panose="02010609060101010101" pitchFamily="49" charset="-122"/>
                <a:ea typeface="楷体" panose="02010609060101010101" pitchFamily="49" charset="-122"/>
              </a:rPr>
              <a:t>图像更暗或更</a:t>
            </a:r>
            <a:r>
              <a:rPr lang="zh-CN" altLang="en-US" dirty="0" smtClean="0">
                <a:solidFill>
                  <a:prstClr val="black"/>
                </a:solidFill>
                <a:latin typeface="楷体" panose="02010609060101010101" pitchFamily="49" charset="-122"/>
                <a:ea typeface="楷体" panose="02010609060101010101" pitchFamily="49" charset="-122"/>
              </a:rPr>
              <a:t>亮</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a:solidFill>
                  <a:prstClr val="black"/>
                </a:solidFill>
                <a:latin typeface="楷体" panose="02010609060101010101" pitchFamily="49" charset="-122"/>
                <a:ea typeface="楷体" panose="02010609060101010101" pitchFamily="49" charset="-122"/>
              </a:rPr>
              <a:t>③如果</a:t>
            </a:r>
            <a:r>
              <a:rPr lang="en-US" altLang="zh-CN" dirty="0">
                <a:solidFill>
                  <a:prstClr val="black"/>
                </a:solidFill>
                <a:latin typeface="楷体" panose="02010609060101010101" pitchFamily="49" charset="-122"/>
                <a:ea typeface="楷体" panose="02010609060101010101" pitchFamily="49" charset="-122"/>
              </a:rPr>
              <a:t>a&gt;1</a:t>
            </a:r>
            <a:r>
              <a:rPr lang="zh-CN" altLang="en-US" dirty="0">
                <a:solidFill>
                  <a:prstClr val="black"/>
                </a:solidFill>
                <a:latin typeface="楷体" panose="02010609060101010101" pitchFamily="49" charset="-122"/>
                <a:ea typeface="楷体" panose="02010609060101010101" pitchFamily="49" charset="-122"/>
              </a:rPr>
              <a:t>，输出图像的亮度与对比度</a:t>
            </a:r>
            <a:r>
              <a:rPr lang="zh-CN" altLang="en-US" dirty="0" smtClean="0">
                <a:solidFill>
                  <a:prstClr val="black"/>
                </a:solidFill>
                <a:latin typeface="楷体" panose="02010609060101010101" pitchFamily="49" charset="-122"/>
                <a:ea typeface="楷体" panose="02010609060101010101" pitchFamily="49" charset="-122"/>
              </a:rPr>
              <a:t>增加</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a:solidFill>
                  <a:prstClr val="black"/>
                </a:solidFill>
                <a:latin typeface="楷体" panose="02010609060101010101" pitchFamily="49" charset="-122"/>
                <a:ea typeface="楷体" panose="02010609060101010101" pitchFamily="49" charset="-122"/>
              </a:rPr>
              <a:t>④如果</a:t>
            </a:r>
            <a:r>
              <a:rPr lang="en-US" altLang="zh-CN" dirty="0">
                <a:solidFill>
                  <a:prstClr val="black"/>
                </a:solidFill>
                <a:latin typeface="楷体" panose="02010609060101010101" pitchFamily="49" charset="-122"/>
                <a:ea typeface="楷体" panose="02010609060101010101" pitchFamily="49" charset="-122"/>
              </a:rPr>
              <a:t>a&lt;1,</a:t>
            </a:r>
            <a:r>
              <a:rPr lang="zh-CN" altLang="en-US" dirty="0">
                <a:solidFill>
                  <a:prstClr val="black"/>
                </a:solidFill>
                <a:latin typeface="楷体" panose="02010609060101010101" pitchFamily="49" charset="-122"/>
                <a:ea typeface="楷体" panose="02010609060101010101" pitchFamily="49" charset="-122"/>
              </a:rPr>
              <a:t>输出图像的对比度</a:t>
            </a:r>
            <a:r>
              <a:rPr lang="zh-CN" altLang="en-US" dirty="0" smtClean="0">
                <a:solidFill>
                  <a:prstClr val="black"/>
                </a:solidFill>
                <a:latin typeface="楷体" panose="02010609060101010101" pitchFamily="49" charset="-122"/>
                <a:ea typeface="楷体" panose="02010609060101010101" pitchFamily="49" charset="-122"/>
              </a:rPr>
              <a:t>减小</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a:solidFill>
                  <a:prstClr val="black"/>
                </a:solidFill>
                <a:latin typeface="楷体" panose="02010609060101010101" pitchFamily="49" charset="-122"/>
                <a:ea typeface="楷体" panose="02010609060101010101" pitchFamily="49" charset="-122"/>
              </a:rPr>
              <a:t>⑤</a:t>
            </a:r>
            <a:r>
              <a:rPr lang="zh-CN" altLang="en-US" dirty="0" smtClean="0">
                <a:solidFill>
                  <a:prstClr val="black"/>
                </a:solidFill>
                <a:latin typeface="楷体" panose="02010609060101010101" pitchFamily="49" charset="-122"/>
                <a:ea typeface="楷体" panose="02010609060101010101" pitchFamily="49" charset="-122"/>
              </a:rPr>
              <a:t>如果</a:t>
            </a:r>
            <a:r>
              <a:rPr lang="en-US" altLang="zh-CN" dirty="0" smtClean="0">
                <a:solidFill>
                  <a:prstClr val="black"/>
                </a:solidFill>
                <a:latin typeface="楷体" panose="02010609060101010101" pitchFamily="49" charset="-122"/>
                <a:ea typeface="楷体" panose="02010609060101010101" pitchFamily="49" charset="-122"/>
              </a:rPr>
              <a:t>a&lt;0,</a:t>
            </a:r>
            <a:r>
              <a:rPr lang="zh-CN" altLang="en-US" dirty="0" smtClean="0">
                <a:solidFill>
                  <a:prstClr val="black"/>
                </a:solidFill>
                <a:latin typeface="楷体" panose="02010609060101010101" pitchFamily="49" charset="-122"/>
                <a:ea typeface="楷体" panose="02010609060101010101" pitchFamily="49" charset="-122"/>
              </a:rPr>
              <a:t>即</a:t>
            </a:r>
            <a:r>
              <a:rPr lang="en-US" altLang="zh-CN" dirty="0" smtClean="0">
                <a:solidFill>
                  <a:prstClr val="black"/>
                </a:solidFill>
                <a:latin typeface="楷体" panose="02010609060101010101" pitchFamily="49" charset="-122"/>
                <a:ea typeface="楷体" panose="02010609060101010101" pitchFamily="49" charset="-122"/>
              </a:rPr>
              <a:t>a</a:t>
            </a:r>
            <a:r>
              <a:rPr lang="zh-CN" altLang="en-US" dirty="0">
                <a:solidFill>
                  <a:prstClr val="black"/>
                </a:solidFill>
                <a:latin typeface="楷体" panose="02010609060101010101" pitchFamily="49" charset="-122"/>
                <a:ea typeface="楷体" panose="02010609060101010101" pitchFamily="49" charset="-122"/>
              </a:rPr>
              <a:t>为负值，暗区域将变亮，亮区域将变</a:t>
            </a:r>
            <a:r>
              <a:rPr lang="zh-CN" altLang="en-US" dirty="0" smtClean="0">
                <a:solidFill>
                  <a:prstClr val="black"/>
                </a:solidFill>
                <a:latin typeface="楷体" panose="02010609060101010101" pitchFamily="49" charset="-122"/>
                <a:ea typeface="楷体" panose="02010609060101010101" pitchFamily="49" charset="-122"/>
              </a:rPr>
              <a:t>暗，图像求补。</a:t>
            </a:r>
            <a:endParaRPr lang="zh-CN" altLang="en-US" dirty="0">
              <a:solidFill>
                <a:prstClr val="black"/>
              </a:solidFill>
              <a:latin typeface="楷体" panose="02010609060101010101" pitchFamily="49" charset="-122"/>
              <a:ea typeface="楷体" panose="02010609060101010101" pitchFamily="49" charset="-122"/>
            </a:endParaRPr>
          </a:p>
          <a:p>
            <a:pPr lvl="0"/>
            <a:endParaRPr lang="zh-CN" altLang="en-US" dirty="0">
              <a:solidFill>
                <a:prstClr val="black"/>
              </a:solidFill>
              <a:latin typeface="楷体" panose="02010609060101010101" pitchFamily="49" charset="-122"/>
              <a:ea typeface="楷体" panose="02010609060101010101" pitchFamily="49" charset="-122"/>
            </a:endParaRPr>
          </a:p>
        </p:txBody>
      </p:sp>
      <p:grpSp>
        <p:nvGrpSpPr>
          <p:cNvPr id="5" name="组合 4"/>
          <p:cNvGrpSpPr/>
          <p:nvPr/>
        </p:nvGrpSpPr>
        <p:grpSpPr>
          <a:xfrm>
            <a:off x="8845062" y="0"/>
            <a:ext cx="3346938" cy="2584937"/>
            <a:chOff x="7438292" y="2121097"/>
            <a:chExt cx="3505504" cy="2621507"/>
          </a:xfrm>
        </p:grpSpPr>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8292" y="2121097"/>
              <a:ext cx="3505504" cy="2621507"/>
            </a:xfrm>
            <a:prstGeom prst="rect">
              <a:avLst/>
            </a:prstGeom>
          </p:spPr>
        </p:pic>
        <p:sp>
          <p:nvSpPr>
            <p:cNvPr id="4" name="矩形 3"/>
            <p:cNvSpPr/>
            <p:nvPr/>
          </p:nvSpPr>
          <p:spPr>
            <a:xfrm>
              <a:off x="8329397" y="2123248"/>
              <a:ext cx="1723293" cy="461665"/>
            </a:xfrm>
            <a:prstGeom prst="rect">
              <a:avLst/>
            </a:prstGeom>
          </p:spPr>
          <p:txBody>
            <a:bodyPr wrap="square">
              <a:spAutoFit/>
            </a:bodyPr>
            <a:lstStyle/>
            <a:p>
              <a:r>
                <a:rPr lang="en-US" altLang="zh-CN" sz="1200" dirty="0"/>
                <a:t>D</a:t>
              </a:r>
              <a:r>
                <a:rPr lang="en-US" altLang="zh-CN" sz="1200" baseline="-25000" dirty="0"/>
                <a:t>A</a:t>
              </a:r>
              <a:r>
                <a:rPr lang="zh-CN" altLang="en-US" sz="1200" dirty="0"/>
                <a:t>为输入点的灰度值</a:t>
              </a:r>
              <a:r>
                <a:rPr lang="zh-CN" altLang="en-US" sz="1200" dirty="0" smtClean="0"/>
                <a:t>，</a:t>
              </a:r>
              <a:endParaRPr lang="en-US" altLang="zh-CN" sz="1200" dirty="0" smtClean="0"/>
            </a:p>
            <a:p>
              <a:r>
                <a:rPr lang="en-US" altLang="zh-CN" sz="1200" dirty="0" smtClean="0"/>
                <a:t>D</a:t>
              </a:r>
              <a:r>
                <a:rPr lang="en-US" altLang="zh-CN" sz="1200" baseline="-25000" dirty="0" smtClean="0"/>
                <a:t>B</a:t>
              </a:r>
              <a:r>
                <a:rPr lang="zh-CN" altLang="en-US" sz="1200" dirty="0"/>
                <a:t>为输出点的灰度值</a:t>
              </a:r>
            </a:p>
          </p:txBody>
        </p:sp>
      </p:gr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650" y="3721247"/>
            <a:ext cx="4818794" cy="2376668"/>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905" y="3721247"/>
            <a:ext cx="2127739" cy="2359855"/>
          </a:xfrm>
          <a:prstGeom prst="rect">
            <a:avLst/>
          </a:prstGeom>
        </p:spPr>
      </p:pic>
      <p:pic>
        <p:nvPicPr>
          <p:cNvPr id="8" name="图片 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5106" y="3738060"/>
            <a:ext cx="2150090" cy="2359855"/>
          </a:xfrm>
          <a:prstGeom prst="rect">
            <a:avLst/>
          </a:prstGeom>
        </p:spPr>
      </p:pic>
    </p:spTree>
    <p:extLst>
      <p:ext uri="{BB962C8B-B14F-4D97-AF65-F5344CB8AC3E}">
        <p14:creationId xmlns:p14="http://schemas.microsoft.com/office/powerpoint/2010/main" val="356992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57583" y="206628"/>
            <a:ext cx="7106433" cy="830997"/>
          </a:xfrm>
          <a:prstGeom prst="rect">
            <a:avLst/>
          </a:prstGeom>
        </p:spPr>
        <p:txBody>
          <a:bodyPr wrap="none">
            <a:spAutoFit/>
          </a:bodyPr>
          <a:lstStyle/>
          <a:p>
            <a:r>
              <a:rPr lang="zh-CN" altLang="en-US" sz="4800" dirty="0">
                <a:latin typeface="华文彩云" panose="02010800040101010101" pitchFamily="2" charset="-122"/>
                <a:ea typeface="华文彩云" panose="02010800040101010101" pitchFamily="2" charset="-122"/>
              </a:rPr>
              <a:t>第一章 数字图像处理概论</a:t>
            </a:r>
          </a:p>
        </p:txBody>
      </p:sp>
      <p:sp>
        <p:nvSpPr>
          <p:cNvPr id="3" name="矩形 2"/>
          <p:cNvSpPr/>
          <p:nvPr/>
        </p:nvSpPr>
        <p:spPr>
          <a:xfrm>
            <a:off x="1076710" y="1191940"/>
            <a:ext cx="10186236" cy="5355312"/>
          </a:xfrm>
          <a:prstGeom prst="rect">
            <a:avLst/>
          </a:prstGeom>
        </p:spPr>
        <p:txBody>
          <a:bodyPr wrap="square">
            <a:spAutoFit/>
          </a:bodyPr>
          <a:lstStyle/>
          <a:p>
            <a:pPr lvl="0"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一</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a:t>
            </a:r>
            <a:r>
              <a:rPr lang="zh-CN" altLang="zh-CN" kern="100" dirty="0" smtClean="0">
                <a:latin typeface="楷体" panose="02010609060101010101" pitchFamily="49" charset="-122"/>
                <a:ea typeface="楷体" panose="02010609060101010101" pitchFamily="49" charset="-122"/>
                <a:cs typeface="Times New Roman" panose="02020603050405020304" pitchFamily="18" charset="0"/>
              </a:rPr>
              <a:t>数字</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图像处理（</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Digital Image Processing</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）又称为计算机图像处理，它是指通过计算机对图像进行</a:t>
            </a:r>
            <a:r>
              <a:rPr lang="zh-CN" altLang="zh-CN" b="1" kern="100" dirty="0">
                <a:latin typeface="楷体" panose="02010609060101010101" pitchFamily="49" charset="-122"/>
                <a:ea typeface="楷体" panose="02010609060101010101" pitchFamily="49" charset="-122"/>
                <a:cs typeface="Times New Roman" panose="02020603050405020304" pitchFamily="18" charset="0"/>
              </a:rPr>
              <a:t>去除噪声</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a:t>
            </a:r>
            <a:r>
              <a:rPr lang="zh-CN" altLang="zh-CN" b="1" kern="100" dirty="0">
                <a:latin typeface="楷体" panose="02010609060101010101" pitchFamily="49" charset="-122"/>
                <a:ea typeface="楷体" panose="02010609060101010101" pitchFamily="49" charset="-122"/>
                <a:cs typeface="Times New Roman" panose="02020603050405020304" pitchFamily="18" charset="0"/>
              </a:rPr>
              <a:t>增强</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a:t>
            </a:r>
            <a:r>
              <a:rPr lang="zh-CN" altLang="zh-CN" b="1" kern="100" dirty="0">
                <a:latin typeface="楷体" panose="02010609060101010101" pitchFamily="49" charset="-122"/>
                <a:ea typeface="楷体" panose="02010609060101010101" pitchFamily="49" charset="-122"/>
                <a:cs typeface="Times New Roman" panose="02020603050405020304" pitchFamily="18" charset="0"/>
              </a:rPr>
              <a:t>复原</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a:t>
            </a:r>
            <a:r>
              <a:rPr lang="zh-CN" altLang="zh-CN" b="1" kern="100" dirty="0">
                <a:latin typeface="楷体" panose="02010609060101010101" pitchFamily="49" charset="-122"/>
                <a:ea typeface="楷体" panose="02010609060101010101" pitchFamily="49" charset="-122"/>
                <a:cs typeface="Times New Roman" panose="02020603050405020304" pitchFamily="18" charset="0"/>
              </a:rPr>
              <a:t>分割</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a:t>
            </a:r>
            <a:r>
              <a:rPr lang="zh-CN" altLang="zh-CN" b="1" kern="100" dirty="0">
                <a:latin typeface="楷体" panose="02010609060101010101" pitchFamily="49" charset="-122"/>
                <a:ea typeface="楷体" panose="02010609060101010101" pitchFamily="49" charset="-122"/>
                <a:cs typeface="Times New Roman" panose="02020603050405020304" pitchFamily="18" charset="0"/>
              </a:rPr>
              <a:t>特征提取</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等运算与处理</a:t>
            </a:r>
            <a:r>
              <a:rPr lang="zh-CN" altLang="zh-CN" kern="100" dirty="0" smtClean="0">
                <a:latin typeface="楷体" panose="02010609060101010101" pitchFamily="49" charset="-122"/>
                <a:ea typeface="楷体" panose="02010609060101010101" pitchFamily="49" charset="-122"/>
                <a:cs typeface="Times New Roman" panose="02020603050405020304" pitchFamily="18" charset="0"/>
              </a:rPr>
              <a:t>。</a:t>
            </a:r>
            <a:endParaRPr lang="en-US" altLang="zh-CN" kern="100" dirty="0" smtClean="0">
              <a:latin typeface="楷体" panose="02010609060101010101" pitchFamily="49" charset="-122"/>
              <a:ea typeface="楷体" panose="02010609060101010101" pitchFamily="49" charset="-122"/>
              <a:cs typeface="Times New Roman" panose="02020603050405020304" pitchFamily="18" charset="0"/>
            </a:endParaRPr>
          </a:p>
          <a:p>
            <a:pPr lvl="0" algn="just">
              <a:spcAft>
                <a:spcPts val="0"/>
              </a:spcAft>
            </a:pP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数字图像处理的实质是：对二维矩阵进行各种运算和处理。</a:t>
            </a:r>
            <a:endParaRPr lang="en-US" altLang="zh-CN" kern="100" dirty="0" smtClean="0">
              <a:latin typeface="楷体" panose="02010609060101010101" pitchFamily="49" charset="-122"/>
              <a:ea typeface="楷体" panose="02010609060101010101" pitchFamily="49" charset="-122"/>
              <a:cs typeface="Times New Roman" panose="02020603050405020304" pitchFamily="18" charset="0"/>
            </a:endParaRPr>
          </a:p>
          <a:p>
            <a:pPr lvl="0" algn="just">
              <a:spcAft>
                <a:spcPts val="0"/>
              </a:spcAft>
            </a:pPr>
            <a:endParaRPr lang="zh-CN" altLang="zh-CN" kern="100" dirty="0">
              <a:latin typeface="楷体" panose="02010609060101010101" pitchFamily="49" charset="-122"/>
              <a:ea typeface="楷体" panose="02010609060101010101" pitchFamily="49" charset="-122"/>
              <a:cs typeface="Times New Roman" panose="02020603050405020304" pitchFamily="18" charset="0"/>
            </a:endParaRPr>
          </a:p>
          <a:p>
            <a:pPr lvl="0"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二</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a:t>
            </a:r>
            <a:r>
              <a:rPr lang="zh-CN" altLang="zh-CN" kern="100" dirty="0" smtClean="0">
                <a:latin typeface="楷体" panose="02010609060101010101" pitchFamily="49" charset="-122"/>
                <a:ea typeface="楷体" panose="02010609060101010101" pitchFamily="49" charset="-122"/>
                <a:cs typeface="Times New Roman" panose="02020603050405020304" pitchFamily="18" charset="0"/>
              </a:rPr>
              <a:t>图像</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的基本类型</a:t>
            </a:r>
            <a:r>
              <a:rPr lang="zh-CN" altLang="zh-CN" kern="100" dirty="0" smtClean="0">
                <a:latin typeface="楷体" panose="02010609060101010101" pitchFamily="49" charset="-122"/>
                <a:ea typeface="楷体" panose="02010609060101010101" pitchFamily="49" charset="-122"/>
                <a:cs typeface="Times New Roman" panose="02020603050405020304" pitchFamily="18" charset="0"/>
              </a:rPr>
              <a:t>：</a:t>
            </a:r>
            <a:endParaRPr lang="en-US" altLang="zh-CN" kern="100" dirty="0" smtClean="0">
              <a:latin typeface="楷体" panose="02010609060101010101" pitchFamily="49" charset="-122"/>
              <a:ea typeface="楷体" panose="02010609060101010101" pitchFamily="49" charset="-122"/>
              <a:cs typeface="Times New Roman" panose="02020603050405020304" pitchFamily="18" charset="0"/>
            </a:endParaRPr>
          </a:p>
          <a:p>
            <a:pPr lvl="0" algn="just">
              <a:spcAft>
                <a:spcPts val="0"/>
              </a:spcAft>
            </a:pP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静态数字图像根据其特性可以分为</a:t>
            </a:r>
            <a:r>
              <a:rPr lang="zh-CN" altLang="en-US" b="1" kern="100" dirty="0" smtClean="0">
                <a:latin typeface="楷体" panose="02010609060101010101" pitchFamily="49" charset="-122"/>
                <a:ea typeface="楷体" panose="02010609060101010101" pitchFamily="49" charset="-122"/>
                <a:cs typeface="Times New Roman" panose="02020603050405020304" pitchFamily="18" charset="0"/>
              </a:rPr>
              <a:t>矢量图</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和</a:t>
            </a:r>
            <a:r>
              <a:rPr lang="zh-CN" altLang="en-US" b="1" kern="100" dirty="0" smtClean="0">
                <a:latin typeface="楷体" panose="02010609060101010101" pitchFamily="49" charset="-122"/>
                <a:ea typeface="楷体" panose="02010609060101010101" pitchFamily="49" charset="-122"/>
                <a:cs typeface="Times New Roman" panose="02020603050405020304" pitchFamily="18" charset="0"/>
              </a:rPr>
              <a:t>位图</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，位图也称为栅格图像。</a:t>
            </a:r>
            <a:r>
              <a:rPr lang="zh-CN" altLang="en-US" b="1" kern="100" dirty="0" smtClean="0">
                <a:latin typeface="楷体" panose="02010609060101010101" pitchFamily="49" charset="-122"/>
                <a:ea typeface="楷体" panose="02010609060101010101" pitchFamily="49" charset="-122"/>
                <a:cs typeface="Times New Roman" panose="02020603050405020304" pitchFamily="18" charset="0"/>
              </a:rPr>
              <a:t>位图信息量丰富。</a:t>
            </a:r>
            <a:endParaRPr lang="en-US" altLang="zh-CN" b="1" kern="100" dirty="0" smtClean="0">
              <a:latin typeface="楷体" panose="02010609060101010101" pitchFamily="49" charset="-122"/>
              <a:ea typeface="楷体" panose="02010609060101010101" pitchFamily="49" charset="-122"/>
              <a:cs typeface="Times New Roman" panose="02020603050405020304" pitchFamily="18" charset="0"/>
            </a:endParaRPr>
          </a:p>
          <a:p>
            <a:pPr lvl="0"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矢量</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图是采用一系列绘图指令来表示一幅图，数学形式的矢量图具有文件数据量小、图像质量与分辨率无关的优点，缺点是不易制作色调丰富或色彩变化太多的图像，逼真度差。</a:t>
            </a:r>
            <a:endParaRPr lang="en-US" altLang="zh-CN" kern="100" dirty="0" smtClean="0">
              <a:latin typeface="楷体" panose="02010609060101010101" pitchFamily="49" charset="-122"/>
              <a:ea typeface="楷体" panose="02010609060101010101" pitchFamily="49" charset="-122"/>
              <a:cs typeface="Times New Roman" panose="02020603050405020304" pitchFamily="18" charset="0"/>
            </a:endParaRPr>
          </a:p>
          <a:p>
            <a:pPr lvl="0" algn="just">
              <a:spcAft>
                <a:spcPts val="0"/>
              </a:spcAft>
            </a:pP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位图可分为二值图像、灰度图像、索引图像和真彩色</a:t>
            </a:r>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RGB</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图像</a:t>
            </a:r>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4</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种基本类型。</a:t>
            </a:r>
            <a:endParaRPr lang="en-US" altLang="zh-CN" kern="100" dirty="0" smtClean="0">
              <a:latin typeface="楷体" panose="02010609060101010101" pitchFamily="49" charset="-122"/>
              <a:ea typeface="楷体" panose="02010609060101010101" pitchFamily="49" charset="-122"/>
              <a:cs typeface="Times New Roman" panose="02020603050405020304" pitchFamily="18" charset="0"/>
            </a:endParaRPr>
          </a:p>
          <a:p>
            <a:pPr lvl="0" algn="just">
              <a:spcAft>
                <a:spcPts val="0"/>
              </a:spcAft>
            </a:pPr>
            <a:endParaRPr lang="zh-CN" altLang="zh-CN" kern="100" dirty="0">
              <a:latin typeface="楷体" panose="02010609060101010101" pitchFamily="49" charset="-122"/>
              <a:ea typeface="楷体" panose="02010609060101010101" pitchFamily="49" charset="-122"/>
              <a:cs typeface="Times New Roman" panose="02020603050405020304" pitchFamily="18" charset="0"/>
            </a:endParaRPr>
          </a:p>
          <a:p>
            <a:pPr lvl="0" algn="just">
              <a:spcAft>
                <a:spcPts val="0"/>
              </a:spcAft>
            </a:pPr>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1</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a:t>
            </a:r>
            <a:r>
              <a:rPr lang="zh-CN" altLang="zh-CN" kern="100" dirty="0" smtClean="0">
                <a:latin typeface="楷体" panose="02010609060101010101" pitchFamily="49" charset="-122"/>
                <a:ea typeface="楷体" panose="02010609060101010101" pitchFamily="49" charset="-122"/>
                <a:cs typeface="Times New Roman" panose="02020603050405020304" pitchFamily="18" charset="0"/>
              </a:rPr>
              <a:t>二</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值图像：二值图像的灰度值只有</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0</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1</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两个，其中灰度值“</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0</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”代表黑色、“</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1</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”代表白色。因此，二值图像所对应的二维矩阵元素</a:t>
            </a:r>
            <a:r>
              <a:rPr lang="zh-CN" altLang="zh-CN" kern="100" dirty="0" smtClean="0">
                <a:latin typeface="楷体" panose="02010609060101010101" pitchFamily="49" charset="-122"/>
                <a:ea typeface="楷体" panose="02010609060101010101" pitchFamily="49" charset="-122"/>
                <a:cs typeface="Times New Roman" panose="02020603050405020304" pitchFamily="18" charset="0"/>
              </a:rPr>
              <a:t>也</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由</a:t>
            </a:r>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0</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1</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构成。由于每一像素（矩阵中每一元素）取值只有</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0</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1</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两种可能，所以计算机中二值图像的数据类型采用一个二进制位表示</a:t>
            </a:r>
            <a:r>
              <a:rPr lang="zh-CN" altLang="zh-CN" kern="100" dirty="0" smtClean="0">
                <a:latin typeface="楷体" panose="02010609060101010101" pitchFamily="49" charset="-122"/>
                <a:ea typeface="楷体" panose="02010609060101010101" pitchFamily="49" charset="-122"/>
                <a:cs typeface="Times New Roman" panose="02020603050405020304" pitchFamily="18" charset="0"/>
              </a:rPr>
              <a:t>。</a:t>
            </a:r>
            <a:endParaRPr lang="en-US" altLang="zh-CN" kern="100" dirty="0" smtClean="0">
              <a:latin typeface="楷体" panose="02010609060101010101" pitchFamily="49" charset="-122"/>
              <a:ea typeface="楷体" panose="02010609060101010101" pitchFamily="49" charset="-122"/>
              <a:cs typeface="Times New Roman" panose="02020603050405020304" pitchFamily="18" charset="0"/>
            </a:endParaRPr>
          </a:p>
          <a:p>
            <a:pPr lvl="0" algn="just">
              <a:spcAft>
                <a:spcPts val="0"/>
              </a:spcAft>
            </a:pPr>
            <a:endParaRPr lang="zh-CN" altLang="zh-CN" kern="100" dirty="0">
              <a:latin typeface="楷体" panose="02010609060101010101" pitchFamily="49" charset="-122"/>
              <a:ea typeface="楷体" panose="02010609060101010101" pitchFamily="49" charset="-122"/>
              <a:cs typeface="Times New Roman" panose="02020603050405020304" pitchFamily="18" charset="0"/>
            </a:endParaRPr>
          </a:p>
          <a:p>
            <a:pPr lvl="0" algn="just">
              <a:spcAft>
                <a:spcPts val="0"/>
              </a:spcAft>
            </a:pPr>
            <a:r>
              <a:rPr lang="en-US" altLang="zh-CN" b="1" kern="100" dirty="0" smtClean="0">
                <a:solidFill>
                  <a:srgbClr val="0070C0"/>
                </a:solidFill>
                <a:latin typeface="楷体" panose="02010609060101010101" pitchFamily="49" charset="-122"/>
                <a:ea typeface="楷体" panose="02010609060101010101" pitchFamily="49" charset="-122"/>
                <a:cs typeface="Times New Roman" panose="02020603050405020304" pitchFamily="18" charset="0"/>
              </a:rPr>
              <a:t>2</a:t>
            </a:r>
            <a:r>
              <a:rPr lang="zh-CN" altLang="en-US" b="1" kern="100" dirty="0" smtClean="0">
                <a:solidFill>
                  <a:srgbClr val="0070C0"/>
                </a:solidFill>
                <a:latin typeface="楷体" panose="02010609060101010101" pitchFamily="49" charset="-122"/>
                <a:ea typeface="楷体" panose="02010609060101010101" pitchFamily="49" charset="-122"/>
                <a:cs typeface="Times New Roman" panose="02020603050405020304" pitchFamily="18" charset="0"/>
              </a:rPr>
              <a:t>、</a:t>
            </a:r>
            <a:r>
              <a:rPr lang="zh-CN" altLang="zh-CN" b="1" kern="100" dirty="0" smtClean="0">
                <a:solidFill>
                  <a:srgbClr val="0070C0"/>
                </a:solidFill>
                <a:latin typeface="楷体" panose="02010609060101010101" pitchFamily="49" charset="-122"/>
                <a:ea typeface="楷体" panose="02010609060101010101" pitchFamily="49" charset="-122"/>
                <a:cs typeface="Times New Roman" panose="02020603050405020304" pitchFamily="18" charset="0"/>
              </a:rPr>
              <a:t>灰度</a:t>
            </a:r>
            <a:r>
              <a:rPr lang="zh-CN" altLang="zh-CN" b="1" kern="100" dirty="0">
                <a:solidFill>
                  <a:srgbClr val="0070C0"/>
                </a:solidFill>
                <a:latin typeface="楷体" panose="02010609060101010101" pitchFamily="49" charset="-122"/>
                <a:ea typeface="楷体" panose="02010609060101010101" pitchFamily="49" charset="-122"/>
                <a:cs typeface="Times New Roman" panose="02020603050405020304" pitchFamily="18" charset="0"/>
              </a:rPr>
              <a:t>图像</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：一般指具有</a:t>
            </a:r>
            <a:r>
              <a:rPr lang="en-US" altLang="zh-CN" b="1" kern="100" dirty="0">
                <a:solidFill>
                  <a:srgbClr val="0070C0"/>
                </a:solidFill>
                <a:latin typeface="楷体" panose="02010609060101010101" pitchFamily="49" charset="-122"/>
                <a:ea typeface="楷体" panose="02010609060101010101" pitchFamily="49" charset="-122"/>
                <a:cs typeface="Times New Roman" panose="02020603050405020304" pitchFamily="18" charset="0"/>
              </a:rPr>
              <a:t>256</a:t>
            </a:r>
            <a:r>
              <a:rPr lang="zh-CN" altLang="zh-CN" b="1" kern="100" dirty="0">
                <a:solidFill>
                  <a:srgbClr val="0070C0"/>
                </a:solidFill>
                <a:latin typeface="楷体" panose="02010609060101010101" pitchFamily="49" charset="-122"/>
                <a:ea typeface="楷体" panose="02010609060101010101" pitchFamily="49" charset="-122"/>
                <a:cs typeface="Times New Roman" panose="02020603050405020304" pitchFamily="18" charset="0"/>
              </a:rPr>
              <a:t>级</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灰度值的数字图像，灰度图像只有灰度颜色而没有彩色。因此，每个像素都是介于黑色和白色之间的</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256</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种灰度中的一种。</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256</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级灰度值图像的数据类型为</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8</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位无符号整数，灰度值“</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0</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”表示纯黑色，“</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255</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”表示纯白色，</a:t>
            </a:r>
            <a:r>
              <a:rPr lang="en-US" altLang="zh-CN" b="1" kern="100" dirty="0">
                <a:solidFill>
                  <a:srgbClr val="0070C0"/>
                </a:solidFill>
                <a:latin typeface="楷体" panose="02010609060101010101" pitchFamily="49" charset="-122"/>
                <a:ea typeface="楷体" panose="02010609060101010101" pitchFamily="49" charset="-122"/>
                <a:cs typeface="Times New Roman" panose="02020603050405020304" pitchFamily="18" charset="0"/>
              </a:rPr>
              <a:t>0</a:t>
            </a:r>
            <a:r>
              <a:rPr lang="zh-CN" altLang="zh-CN" b="1" kern="100" dirty="0">
                <a:solidFill>
                  <a:srgbClr val="0070C0"/>
                </a:solidFill>
                <a:latin typeface="楷体" panose="02010609060101010101" pitchFamily="49" charset="-122"/>
                <a:ea typeface="楷体" panose="02010609060101010101" pitchFamily="49" charset="-122"/>
                <a:cs typeface="Times New Roman" panose="02020603050405020304" pitchFamily="18" charset="0"/>
              </a:rPr>
              <a:t>～</a:t>
            </a:r>
            <a:r>
              <a:rPr lang="en-US" altLang="zh-CN" b="1" kern="100" dirty="0">
                <a:solidFill>
                  <a:srgbClr val="0070C0"/>
                </a:solidFill>
                <a:latin typeface="楷体" panose="02010609060101010101" pitchFamily="49" charset="-122"/>
                <a:ea typeface="楷体" panose="02010609060101010101" pitchFamily="49" charset="-122"/>
                <a:cs typeface="Times New Roman" panose="02020603050405020304" pitchFamily="18" charset="0"/>
              </a:rPr>
              <a:t>255</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之间的数字由小到大表示纯黑到纯白之间的过渡色。二值图像可以看成是灰度图像的一个特例</a:t>
            </a:r>
            <a:r>
              <a:rPr lang="zh-CN" altLang="zh-CN" kern="100" dirty="0" smtClean="0">
                <a:latin typeface="楷体" panose="02010609060101010101" pitchFamily="49" charset="-122"/>
                <a:ea typeface="楷体" panose="02010609060101010101" pitchFamily="49" charset="-122"/>
                <a:cs typeface="Times New Roman" panose="02020603050405020304" pitchFamily="18" charset="0"/>
              </a:rPr>
              <a:t>。</a:t>
            </a:r>
            <a:endParaRPr lang="en-US" altLang="zh-CN" kern="100" dirty="0" smtClean="0">
              <a:latin typeface="楷体" panose="02010609060101010101" pitchFamily="49" charset="-122"/>
              <a:ea typeface="楷体" panose="02010609060101010101" pitchFamily="49" charset="-122"/>
              <a:cs typeface="Times New Roman" panose="02020603050405020304" pitchFamily="18" charset="0"/>
            </a:endParaRPr>
          </a:p>
          <a:p>
            <a:pPr lvl="0" algn="just">
              <a:spcAft>
                <a:spcPts val="0"/>
              </a:spcAft>
            </a:pP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575961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89539" y="663751"/>
            <a:ext cx="9823938" cy="646331"/>
          </a:xfrm>
          <a:prstGeom prst="rect">
            <a:avLst/>
          </a:prstGeom>
        </p:spPr>
        <p:txBody>
          <a:bodyPr wrap="square">
            <a:spAutoFit/>
          </a:bodyPr>
          <a:lstStyle/>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）分段</a:t>
            </a:r>
            <a:r>
              <a:rPr lang="zh-CN" altLang="en-US" dirty="0">
                <a:latin typeface="楷体" panose="02010609060101010101" pitchFamily="49" charset="-122"/>
                <a:ea typeface="楷体" panose="02010609060101010101" pitchFamily="49" charset="-122"/>
              </a:rPr>
              <a:t>线性点</a:t>
            </a:r>
            <a:r>
              <a:rPr lang="zh-CN" altLang="en-US" dirty="0" smtClean="0">
                <a:latin typeface="楷体" panose="02010609060101010101" pitchFamily="49" charset="-122"/>
                <a:ea typeface="楷体" panose="02010609060101010101" pitchFamily="49" charset="-122"/>
              </a:rPr>
              <a:t>运算：将</a:t>
            </a:r>
            <a:r>
              <a:rPr lang="zh-CN" altLang="en-US" dirty="0">
                <a:latin typeface="楷体" panose="02010609060101010101" pitchFamily="49" charset="-122"/>
                <a:ea typeface="楷体" panose="02010609060101010101" pitchFamily="49" charset="-122"/>
              </a:rPr>
              <a:t>感兴趣的灰度范围线性扩展，相对抑制不感兴趣的灰度区域</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设</a:t>
            </a:r>
            <a:r>
              <a:rPr lang="en-US" altLang="zh-CN" dirty="0">
                <a:latin typeface="楷体" panose="02010609060101010101" pitchFamily="49" charset="-122"/>
                <a:ea typeface="楷体" panose="02010609060101010101" pitchFamily="49" charset="-122"/>
              </a:rPr>
              <a:t>f(</a:t>
            </a:r>
            <a:r>
              <a:rPr lang="en-US" altLang="zh-CN" dirty="0" err="1">
                <a:latin typeface="楷体" panose="02010609060101010101" pitchFamily="49" charset="-122"/>
                <a:ea typeface="楷体" panose="02010609060101010101" pitchFamily="49" charset="-122"/>
              </a:rPr>
              <a:t>x,y</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灰度范围为</a:t>
            </a:r>
            <a:r>
              <a:rPr lang="en-US" altLang="zh-CN" dirty="0">
                <a:latin typeface="楷体" panose="02010609060101010101" pitchFamily="49" charset="-122"/>
                <a:ea typeface="楷体" panose="02010609060101010101" pitchFamily="49" charset="-122"/>
              </a:rPr>
              <a:t>[0,M</a:t>
            </a:r>
            <a:r>
              <a:rPr lang="en-US" altLang="zh-CN" baseline="-25000" dirty="0">
                <a:latin typeface="楷体" panose="02010609060101010101" pitchFamily="49" charset="-122"/>
                <a:ea typeface="楷体" panose="02010609060101010101" pitchFamily="49" charset="-122"/>
              </a:rPr>
              <a:t>f</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g(</a:t>
            </a:r>
            <a:r>
              <a:rPr lang="en-US" altLang="zh-CN" dirty="0" err="1">
                <a:latin typeface="楷体" panose="02010609060101010101" pitchFamily="49" charset="-122"/>
                <a:ea typeface="楷体" panose="02010609060101010101" pitchFamily="49" charset="-122"/>
              </a:rPr>
              <a:t>x,y</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灰度范围为</a:t>
            </a:r>
            <a:r>
              <a:rPr lang="en-US" altLang="zh-CN" dirty="0">
                <a:latin typeface="楷体" panose="02010609060101010101" pitchFamily="49" charset="-122"/>
                <a:ea typeface="楷体" panose="02010609060101010101" pitchFamily="49" charset="-122"/>
              </a:rPr>
              <a:t>[0,M</a:t>
            </a:r>
            <a:r>
              <a:rPr lang="en-US" altLang="zh-CN" baseline="-25000" dirty="0">
                <a:latin typeface="楷体" panose="02010609060101010101" pitchFamily="49" charset="-122"/>
                <a:ea typeface="楷体" panose="02010609060101010101" pitchFamily="49" charset="-122"/>
              </a:rPr>
              <a:t>g</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分段线性点运算如下图所示</a:t>
            </a:r>
            <a:r>
              <a:rPr lang="en-US" altLang="zh-CN" dirty="0" smtClean="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822" y="1443479"/>
            <a:ext cx="3772227" cy="3093988"/>
          </a:xfrm>
          <a:prstGeom prst="rect">
            <a:avLst/>
          </a:prstGeom>
        </p:spPr>
      </p:pic>
      <p:sp>
        <p:nvSpPr>
          <p:cNvPr id="4" name="矩形 3"/>
          <p:cNvSpPr/>
          <p:nvPr/>
        </p:nvSpPr>
        <p:spPr>
          <a:xfrm>
            <a:off x="1289539" y="4708182"/>
            <a:ext cx="8127023" cy="369332"/>
          </a:xfrm>
          <a:prstGeom prst="rect">
            <a:avLst/>
          </a:prstGeom>
        </p:spPr>
        <p:txBody>
          <a:bodyPr wrap="square">
            <a:spAutoFit/>
          </a:bodyPr>
          <a:lstStyle/>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）非线性</a:t>
            </a:r>
            <a:r>
              <a:rPr lang="zh-CN" altLang="en-US" dirty="0">
                <a:latin typeface="楷体" panose="02010609060101010101" pitchFamily="49" charset="-122"/>
                <a:ea typeface="楷体" panose="02010609060101010101" pitchFamily="49" charset="-122"/>
              </a:rPr>
              <a:t>点运算：输出灰度级与输入灰度级呈非线性关系的点运算。</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246" y="1961684"/>
            <a:ext cx="3619814" cy="2575783"/>
          </a:xfrm>
          <a:prstGeom prst="rect">
            <a:avLst/>
          </a:prstGeom>
        </p:spPr>
      </p:pic>
    </p:spTree>
    <p:extLst>
      <p:ext uri="{BB962C8B-B14F-4D97-AF65-F5344CB8AC3E}">
        <p14:creationId xmlns:p14="http://schemas.microsoft.com/office/powerpoint/2010/main" val="1650266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41685" y="1198685"/>
            <a:ext cx="8001000" cy="4972050"/>
            <a:chOff x="838200" y="1295400"/>
            <a:chExt cx="8001000" cy="4972050"/>
          </a:xfrm>
        </p:grpSpPr>
        <p:sp>
          <p:nvSpPr>
            <p:cNvPr id="3" name="Freeform 4"/>
            <p:cNvSpPr>
              <a:spLocks/>
            </p:cNvSpPr>
            <p:nvPr/>
          </p:nvSpPr>
          <p:spPr bwMode="auto">
            <a:xfrm>
              <a:off x="1600200" y="1600200"/>
              <a:ext cx="2514600" cy="2514600"/>
            </a:xfrm>
            <a:custGeom>
              <a:avLst/>
              <a:gdLst>
                <a:gd name="T0" fmla="*/ 0 w 1104"/>
                <a:gd name="T1" fmla="*/ 2147483647 h 864"/>
                <a:gd name="T2" fmla="*/ 2147483647 w 1104"/>
                <a:gd name="T3" fmla="*/ 2147483647 h 864"/>
                <a:gd name="T4" fmla="*/ 2147483647 w 1104"/>
                <a:gd name="T5" fmla="*/ 0 h 864"/>
                <a:gd name="T6" fmla="*/ 0 60000 65536"/>
                <a:gd name="T7" fmla="*/ 0 60000 65536"/>
                <a:gd name="T8" fmla="*/ 0 60000 65536"/>
              </a:gdLst>
              <a:ahLst/>
              <a:cxnLst>
                <a:cxn ang="T6">
                  <a:pos x="T0" y="T1"/>
                </a:cxn>
                <a:cxn ang="T7">
                  <a:pos x="T2" y="T3"/>
                </a:cxn>
                <a:cxn ang="T8">
                  <a:pos x="T4" y="T5"/>
                </a:cxn>
              </a:cxnLst>
              <a:rect l="0" t="0" r="r" b="b"/>
              <a:pathLst>
                <a:path w="1104" h="864">
                  <a:moveTo>
                    <a:pt x="0" y="864"/>
                  </a:moveTo>
                  <a:cubicBezTo>
                    <a:pt x="76" y="624"/>
                    <a:pt x="152" y="384"/>
                    <a:pt x="336" y="240"/>
                  </a:cubicBezTo>
                  <a:cubicBezTo>
                    <a:pt x="520" y="96"/>
                    <a:pt x="812" y="48"/>
                    <a:pt x="1104" y="0"/>
                  </a:cubicBezTo>
                </a:path>
              </a:pathLst>
            </a:custGeom>
            <a:noFill/>
            <a:ln w="28575" cap="flat" cmpd="sng">
              <a:solidFill>
                <a:srgbClr val="FF0000"/>
              </a:solidFill>
              <a:prstDash val="solid"/>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 name="Line 5"/>
            <p:cNvSpPr>
              <a:spLocks noChangeShapeType="1"/>
            </p:cNvSpPr>
            <p:nvPr/>
          </p:nvSpPr>
          <p:spPr bwMode="auto">
            <a:xfrm>
              <a:off x="1600200" y="4114800"/>
              <a:ext cx="297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 name="Line 6"/>
            <p:cNvSpPr>
              <a:spLocks noChangeShapeType="1"/>
            </p:cNvSpPr>
            <p:nvPr/>
          </p:nvSpPr>
          <p:spPr bwMode="auto">
            <a:xfrm flipV="1">
              <a:off x="1600200" y="1295400"/>
              <a:ext cx="0" cy="2819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 name="Rectangle 7"/>
            <p:cNvSpPr>
              <a:spLocks noChangeArrowheads="1"/>
            </p:cNvSpPr>
            <p:nvPr/>
          </p:nvSpPr>
          <p:spPr bwMode="auto">
            <a:xfrm>
              <a:off x="1600200" y="1600200"/>
              <a:ext cx="2514600" cy="2514600"/>
            </a:xfrm>
            <a:prstGeom prst="rect">
              <a:avLst/>
            </a:prstGeom>
            <a:noFill/>
            <a:ln w="9525">
              <a:solidFill>
                <a:srgbClr val="000099"/>
              </a:solidFill>
              <a:prstDash val="dash"/>
              <a:miter lim="800000"/>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 name="Line 8"/>
            <p:cNvSpPr>
              <a:spLocks noChangeShapeType="1"/>
            </p:cNvSpPr>
            <p:nvPr/>
          </p:nvSpPr>
          <p:spPr bwMode="auto">
            <a:xfrm flipV="1">
              <a:off x="2895600" y="1981200"/>
              <a:ext cx="0" cy="2133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 name="Line 9"/>
            <p:cNvSpPr>
              <a:spLocks noChangeShapeType="1"/>
            </p:cNvSpPr>
            <p:nvPr/>
          </p:nvSpPr>
          <p:spPr bwMode="auto">
            <a:xfrm flipH="1">
              <a:off x="1600200" y="1981200"/>
              <a:ext cx="12954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 name="Text Box 10"/>
            <p:cNvSpPr txBox="1">
              <a:spLocks noChangeArrowheads="1"/>
            </p:cNvSpPr>
            <p:nvPr/>
          </p:nvSpPr>
          <p:spPr bwMode="auto">
            <a:xfrm>
              <a:off x="3810000" y="4038600"/>
              <a:ext cx="641350" cy="457200"/>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sz="1600">
                  <a:solidFill>
                    <a:schemeClr val="tx1"/>
                  </a:solidFill>
                  <a:latin typeface="Verdana" pitchFamily="34" charset="0"/>
                  <a:ea typeface="宋体" pitchFamily="2" charset="-122"/>
                </a:defRPr>
              </a:lvl1pPr>
              <a:lvl2pPr marL="742950" indent="-285750" eaLnBrk="0" hangingPunct="0">
                <a:defRPr sz="1600">
                  <a:solidFill>
                    <a:schemeClr val="tx1"/>
                  </a:solidFill>
                  <a:latin typeface="Verdana" pitchFamily="34" charset="0"/>
                  <a:ea typeface="宋体" pitchFamily="2" charset="-122"/>
                </a:defRPr>
              </a:lvl2pPr>
              <a:lvl3pPr marL="1143000" indent="-228600" eaLnBrk="0" hangingPunct="0">
                <a:defRPr sz="1600">
                  <a:solidFill>
                    <a:schemeClr val="tx1"/>
                  </a:solidFill>
                  <a:latin typeface="Verdana" pitchFamily="34" charset="0"/>
                  <a:ea typeface="宋体" pitchFamily="2" charset="-122"/>
                </a:defRPr>
              </a:lvl3pPr>
              <a:lvl4pPr marL="1600200" indent="-228600" eaLnBrk="0" hangingPunct="0">
                <a:defRPr sz="1600">
                  <a:solidFill>
                    <a:schemeClr val="tx1"/>
                  </a:solidFill>
                  <a:latin typeface="Verdana" pitchFamily="34" charset="0"/>
                  <a:ea typeface="宋体" pitchFamily="2" charset="-122"/>
                </a:defRPr>
              </a:lvl4pPr>
              <a:lvl5pPr marL="2057400" indent="-228600" eaLnBrk="0" hangingPunct="0">
                <a:defRPr sz="1600">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Verdana" pitchFamily="34" charset="0"/>
                  <a:ea typeface="宋体" pitchFamily="2" charset="-122"/>
                </a:defRPr>
              </a:lvl9pPr>
            </a:lstStyle>
            <a:p>
              <a:pPr algn="ctr" eaLnBrk="1" hangingPunct="1"/>
              <a:r>
                <a:rPr kumimoji="1" lang="en-US" altLang="zh-CN" sz="2400" b="1">
                  <a:latin typeface="Times New Roman" pitchFamily="18" charset="0"/>
                </a:rPr>
                <a:t>255</a:t>
              </a:r>
            </a:p>
          </p:txBody>
        </p:sp>
        <p:sp>
          <p:nvSpPr>
            <p:cNvPr id="10" name="Text Box 11"/>
            <p:cNvSpPr txBox="1">
              <a:spLocks noChangeArrowheads="1"/>
            </p:cNvSpPr>
            <p:nvPr/>
          </p:nvSpPr>
          <p:spPr bwMode="auto">
            <a:xfrm>
              <a:off x="2590800" y="4038600"/>
              <a:ext cx="641350" cy="457200"/>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sz="1600">
                  <a:solidFill>
                    <a:schemeClr val="tx1"/>
                  </a:solidFill>
                  <a:latin typeface="Verdana" pitchFamily="34" charset="0"/>
                  <a:ea typeface="宋体" pitchFamily="2" charset="-122"/>
                </a:defRPr>
              </a:lvl1pPr>
              <a:lvl2pPr marL="742950" indent="-285750" eaLnBrk="0" hangingPunct="0">
                <a:defRPr sz="1600">
                  <a:solidFill>
                    <a:schemeClr val="tx1"/>
                  </a:solidFill>
                  <a:latin typeface="Verdana" pitchFamily="34" charset="0"/>
                  <a:ea typeface="宋体" pitchFamily="2" charset="-122"/>
                </a:defRPr>
              </a:lvl2pPr>
              <a:lvl3pPr marL="1143000" indent="-228600" eaLnBrk="0" hangingPunct="0">
                <a:defRPr sz="1600">
                  <a:solidFill>
                    <a:schemeClr val="tx1"/>
                  </a:solidFill>
                  <a:latin typeface="Verdana" pitchFamily="34" charset="0"/>
                  <a:ea typeface="宋体" pitchFamily="2" charset="-122"/>
                </a:defRPr>
              </a:lvl3pPr>
              <a:lvl4pPr marL="1600200" indent="-228600" eaLnBrk="0" hangingPunct="0">
                <a:defRPr sz="1600">
                  <a:solidFill>
                    <a:schemeClr val="tx1"/>
                  </a:solidFill>
                  <a:latin typeface="Verdana" pitchFamily="34" charset="0"/>
                  <a:ea typeface="宋体" pitchFamily="2" charset="-122"/>
                </a:defRPr>
              </a:lvl4pPr>
              <a:lvl5pPr marL="2057400" indent="-228600" eaLnBrk="0" hangingPunct="0">
                <a:defRPr sz="1600">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Verdana" pitchFamily="34" charset="0"/>
                  <a:ea typeface="宋体" pitchFamily="2" charset="-122"/>
                </a:defRPr>
              </a:lvl9pPr>
            </a:lstStyle>
            <a:p>
              <a:pPr algn="ctr" eaLnBrk="1" hangingPunct="1"/>
              <a:r>
                <a:rPr kumimoji="1" lang="en-US" altLang="zh-CN" sz="2400" b="1">
                  <a:latin typeface="Times New Roman" pitchFamily="18" charset="0"/>
                </a:rPr>
                <a:t>128</a:t>
              </a:r>
            </a:p>
          </p:txBody>
        </p:sp>
        <p:sp>
          <p:nvSpPr>
            <p:cNvPr id="11" name="Text Box 12"/>
            <p:cNvSpPr txBox="1">
              <a:spLocks noChangeArrowheads="1"/>
            </p:cNvSpPr>
            <p:nvPr/>
          </p:nvSpPr>
          <p:spPr bwMode="auto">
            <a:xfrm>
              <a:off x="882650" y="1371600"/>
              <a:ext cx="641350" cy="457200"/>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sz="1600">
                  <a:solidFill>
                    <a:schemeClr val="tx1"/>
                  </a:solidFill>
                  <a:latin typeface="Verdana" pitchFamily="34" charset="0"/>
                  <a:ea typeface="宋体" pitchFamily="2" charset="-122"/>
                </a:defRPr>
              </a:lvl1pPr>
              <a:lvl2pPr marL="742950" indent="-285750" eaLnBrk="0" hangingPunct="0">
                <a:defRPr sz="1600">
                  <a:solidFill>
                    <a:schemeClr val="tx1"/>
                  </a:solidFill>
                  <a:latin typeface="Verdana" pitchFamily="34" charset="0"/>
                  <a:ea typeface="宋体" pitchFamily="2" charset="-122"/>
                </a:defRPr>
              </a:lvl2pPr>
              <a:lvl3pPr marL="1143000" indent="-228600" eaLnBrk="0" hangingPunct="0">
                <a:defRPr sz="1600">
                  <a:solidFill>
                    <a:schemeClr val="tx1"/>
                  </a:solidFill>
                  <a:latin typeface="Verdana" pitchFamily="34" charset="0"/>
                  <a:ea typeface="宋体" pitchFamily="2" charset="-122"/>
                </a:defRPr>
              </a:lvl3pPr>
              <a:lvl4pPr marL="1600200" indent="-228600" eaLnBrk="0" hangingPunct="0">
                <a:defRPr sz="1600">
                  <a:solidFill>
                    <a:schemeClr val="tx1"/>
                  </a:solidFill>
                  <a:latin typeface="Verdana" pitchFamily="34" charset="0"/>
                  <a:ea typeface="宋体" pitchFamily="2" charset="-122"/>
                </a:defRPr>
              </a:lvl4pPr>
              <a:lvl5pPr marL="2057400" indent="-228600" eaLnBrk="0" hangingPunct="0">
                <a:defRPr sz="1600">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Verdana" pitchFamily="34" charset="0"/>
                  <a:ea typeface="宋体" pitchFamily="2" charset="-122"/>
                </a:defRPr>
              </a:lvl9pPr>
            </a:lstStyle>
            <a:p>
              <a:pPr algn="ctr" eaLnBrk="1" hangingPunct="1"/>
              <a:r>
                <a:rPr kumimoji="1" lang="en-US" altLang="zh-CN" sz="2400" b="1">
                  <a:latin typeface="Times New Roman" pitchFamily="18" charset="0"/>
                </a:rPr>
                <a:t>255</a:t>
              </a:r>
            </a:p>
          </p:txBody>
        </p:sp>
        <p:sp>
          <p:nvSpPr>
            <p:cNvPr id="12" name="Text Box 13"/>
            <p:cNvSpPr txBox="1">
              <a:spLocks noChangeArrowheads="1"/>
            </p:cNvSpPr>
            <p:nvPr/>
          </p:nvSpPr>
          <p:spPr bwMode="auto">
            <a:xfrm>
              <a:off x="882650" y="1752600"/>
              <a:ext cx="641350" cy="457200"/>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sz="1600">
                  <a:solidFill>
                    <a:schemeClr val="tx1"/>
                  </a:solidFill>
                  <a:latin typeface="Verdana" pitchFamily="34" charset="0"/>
                  <a:ea typeface="宋体" pitchFamily="2" charset="-122"/>
                </a:defRPr>
              </a:lvl1pPr>
              <a:lvl2pPr marL="742950" indent="-285750" eaLnBrk="0" hangingPunct="0">
                <a:defRPr sz="1600">
                  <a:solidFill>
                    <a:schemeClr val="tx1"/>
                  </a:solidFill>
                  <a:latin typeface="Verdana" pitchFamily="34" charset="0"/>
                  <a:ea typeface="宋体" pitchFamily="2" charset="-122"/>
                </a:defRPr>
              </a:lvl2pPr>
              <a:lvl3pPr marL="1143000" indent="-228600" eaLnBrk="0" hangingPunct="0">
                <a:defRPr sz="1600">
                  <a:solidFill>
                    <a:schemeClr val="tx1"/>
                  </a:solidFill>
                  <a:latin typeface="Verdana" pitchFamily="34" charset="0"/>
                  <a:ea typeface="宋体" pitchFamily="2" charset="-122"/>
                </a:defRPr>
              </a:lvl3pPr>
              <a:lvl4pPr marL="1600200" indent="-228600" eaLnBrk="0" hangingPunct="0">
                <a:defRPr sz="1600">
                  <a:solidFill>
                    <a:schemeClr val="tx1"/>
                  </a:solidFill>
                  <a:latin typeface="Verdana" pitchFamily="34" charset="0"/>
                  <a:ea typeface="宋体" pitchFamily="2" charset="-122"/>
                </a:defRPr>
              </a:lvl4pPr>
              <a:lvl5pPr marL="2057400" indent="-228600" eaLnBrk="0" hangingPunct="0">
                <a:defRPr sz="1600">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Verdana" pitchFamily="34" charset="0"/>
                  <a:ea typeface="宋体" pitchFamily="2" charset="-122"/>
                </a:defRPr>
              </a:lvl9pPr>
            </a:lstStyle>
            <a:p>
              <a:pPr algn="ctr" eaLnBrk="1" hangingPunct="1"/>
              <a:r>
                <a:rPr kumimoji="1" lang="en-US" altLang="zh-CN" sz="2400" b="1">
                  <a:latin typeface="Times New Roman" pitchFamily="18" charset="0"/>
                </a:rPr>
                <a:t>218</a:t>
              </a:r>
            </a:p>
          </p:txBody>
        </p:sp>
        <p:sp>
          <p:nvSpPr>
            <p:cNvPr id="13" name="Freeform 14"/>
            <p:cNvSpPr>
              <a:spLocks/>
            </p:cNvSpPr>
            <p:nvPr/>
          </p:nvSpPr>
          <p:spPr bwMode="auto">
            <a:xfrm flipH="1" flipV="1">
              <a:off x="5638800" y="1600200"/>
              <a:ext cx="2514600" cy="2514600"/>
            </a:xfrm>
            <a:custGeom>
              <a:avLst/>
              <a:gdLst>
                <a:gd name="T0" fmla="*/ 0 w 1104"/>
                <a:gd name="T1" fmla="*/ 2147483647 h 864"/>
                <a:gd name="T2" fmla="*/ 2147483647 w 1104"/>
                <a:gd name="T3" fmla="*/ 2147483647 h 864"/>
                <a:gd name="T4" fmla="*/ 2147483647 w 1104"/>
                <a:gd name="T5" fmla="*/ 0 h 864"/>
                <a:gd name="T6" fmla="*/ 0 60000 65536"/>
                <a:gd name="T7" fmla="*/ 0 60000 65536"/>
                <a:gd name="T8" fmla="*/ 0 60000 65536"/>
              </a:gdLst>
              <a:ahLst/>
              <a:cxnLst>
                <a:cxn ang="T6">
                  <a:pos x="T0" y="T1"/>
                </a:cxn>
                <a:cxn ang="T7">
                  <a:pos x="T2" y="T3"/>
                </a:cxn>
                <a:cxn ang="T8">
                  <a:pos x="T4" y="T5"/>
                </a:cxn>
              </a:cxnLst>
              <a:rect l="0" t="0" r="r" b="b"/>
              <a:pathLst>
                <a:path w="1104" h="864">
                  <a:moveTo>
                    <a:pt x="0" y="864"/>
                  </a:moveTo>
                  <a:cubicBezTo>
                    <a:pt x="76" y="624"/>
                    <a:pt x="152" y="384"/>
                    <a:pt x="336" y="240"/>
                  </a:cubicBezTo>
                  <a:cubicBezTo>
                    <a:pt x="520" y="96"/>
                    <a:pt x="812" y="48"/>
                    <a:pt x="1104" y="0"/>
                  </a:cubicBezTo>
                </a:path>
              </a:pathLst>
            </a:custGeom>
            <a:noFill/>
            <a:ln w="28575" cap="flat" cmpd="sng">
              <a:solidFill>
                <a:srgbClr val="FF0000"/>
              </a:solidFill>
              <a:prstDash val="solid"/>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Line 15"/>
            <p:cNvSpPr>
              <a:spLocks noChangeShapeType="1"/>
            </p:cNvSpPr>
            <p:nvPr/>
          </p:nvSpPr>
          <p:spPr bwMode="auto">
            <a:xfrm>
              <a:off x="5638800" y="4114800"/>
              <a:ext cx="297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Line 16"/>
            <p:cNvSpPr>
              <a:spLocks noChangeShapeType="1"/>
            </p:cNvSpPr>
            <p:nvPr/>
          </p:nvSpPr>
          <p:spPr bwMode="auto">
            <a:xfrm flipV="1">
              <a:off x="5638800" y="1295400"/>
              <a:ext cx="0" cy="2819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Rectangle 17"/>
            <p:cNvSpPr>
              <a:spLocks noChangeArrowheads="1"/>
            </p:cNvSpPr>
            <p:nvPr/>
          </p:nvSpPr>
          <p:spPr bwMode="auto">
            <a:xfrm>
              <a:off x="5638800" y="1600200"/>
              <a:ext cx="2514600" cy="2514600"/>
            </a:xfrm>
            <a:prstGeom prst="rect">
              <a:avLst/>
            </a:prstGeom>
            <a:noFill/>
            <a:ln w="9525">
              <a:solidFill>
                <a:srgbClr val="000099"/>
              </a:solidFill>
              <a:prstDash val="dash"/>
              <a:miter lim="800000"/>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Line 18"/>
            <p:cNvSpPr>
              <a:spLocks noChangeShapeType="1"/>
            </p:cNvSpPr>
            <p:nvPr/>
          </p:nvSpPr>
          <p:spPr bwMode="auto">
            <a:xfrm flipV="1">
              <a:off x="6934200" y="3733800"/>
              <a:ext cx="0" cy="3810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Line 19"/>
            <p:cNvSpPr>
              <a:spLocks noChangeShapeType="1"/>
            </p:cNvSpPr>
            <p:nvPr/>
          </p:nvSpPr>
          <p:spPr bwMode="auto">
            <a:xfrm flipH="1">
              <a:off x="5638800" y="3733800"/>
              <a:ext cx="12954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Text Box 20"/>
            <p:cNvSpPr txBox="1">
              <a:spLocks noChangeArrowheads="1"/>
            </p:cNvSpPr>
            <p:nvPr/>
          </p:nvSpPr>
          <p:spPr bwMode="auto">
            <a:xfrm>
              <a:off x="7848600" y="4038600"/>
              <a:ext cx="641350" cy="457200"/>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sz="1600">
                  <a:solidFill>
                    <a:schemeClr val="tx1"/>
                  </a:solidFill>
                  <a:latin typeface="Verdana" pitchFamily="34" charset="0"/>
                  <a:ea typeface="宋体" pitchFamily="2" charset="-122"/>
                </a:defRPr>
              </a:lvl1pPr>
              <a:lvl2pPr marL="742950" indent="-285750" eaLnBrk="0" hangingPunct="0">
                <a:defRPr sz="1600">
                  <a:solidFill>
                    <a:schemeClr val="tx1"/>
                  </a:solidFill>
                  <a:latin typeface="Verdana" pitchFamily="34" charset="0"/>
                  <a:ea typeface="宋体" pitchFamily="2" charset="-122"/>
                </a:defRPr>
              </a:lvl2pPr>
              <a:lvl3pPr marL="1143000" indent="-228600" eaLnBrk="0" hangingPunct="0">
                <a:defRPr sz="1600">
                  <a:solidFill>
                    <a:schemeClr val="tx1"/>
                  </a:solidFill>
                  <a:latin typeface="Verdana" pitchFamily="34" charset="0"/>
                  <a:ea typeface="宋体" pitchFamily="2" charset="-122"/>
                </a:defRPr>
              </a:lvl3pPr>
              <a:lvl4pPr marL="1600200" indent="-228600" eaLnBrk="0" hangingPunct="0">
                <a:defRPr sz="1600">
                  <a:solidFill>
                    <a:schemeClr val="tx1"/>
                  </a:solidFill>
                  <a:latin typeface="Verdana" pitchFamily="34" charset="0"/>
                  <a:ea typeface="宋体" pitchFamily="2" charset="-122"/>
                </a:defRPr>
              </a:lvl4pPr>
              <a:lvl5pPr marL="2057400" indent="-228600" eaLnBrk="0" hangingPunct="0">
                <a:defRPr sz="1600">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Verdana" pitchFamily="34" charset="0"/>
                  <a:ea typeface="宋体" pitchFamily="2" charset="-122"/>
                </a:defRPr>
              </a:lvl9pPr>
            </a:lstStyle>
            <a:p>
              <a:pPr algn="ctr" eaLnBrk="1" hangingPunct="1"/>
              <a:r>
                <a:rPr kumimoji="1" lang="en-US" altLang="zh-CN" sz="2400" b="1">
                  <a:latin typeface="Times New Roman" pitchFamily="18" charset="0"/>
                </a:rPr>
                <a:t>255</a:t>
              </a:r>
            </a:p>
          </p:txBody>
        </p:sp>
        <p:sp>
          <p:nvSpPr>
            <p:cNvPr id="20" name="Text Box 21"/>
            <p:cNvSpPr txBox="1">
              <a:spLocks noChangeArrowheads="1"/>
            </p:cNvSpPr>
            <p:nvPr/>
          </p:nvSpPr>
          <p:spPr bwMode="auto">
            <a:xfrm>
              <a:off x="6629400" y="4038600"/>
              <a:ext cx="641350" cy="457200"/>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sz="1600">
                  <a:solidFill>
                    <a:schemeClr val="tx1"/>
                  </a:solidFill>
                  <a:latin typeface="Verdana" pitchFamily="34" charset="0"/>
                  <a:ea typeface="宋体" pitchFamily="2" charset="-122"/>
                </a:defRPr>
              </a:lvl1pPr>
              <a:lvl2pPr marL="742950" indent="-285750" eaLnBrk="0" hangingPunct="0">
                <a:defRPr sz="1600">
                  <a:solidFill>
                    <a:schemeClr val="tx1"/>
                  </a:solidFill>
                  <a:latin typeface="Verdana" pitchFamily="34" charset="0"/>
                  <a:ea typeface="宋体" pitchFamily="2" charset="-122"/>
                </a:defRPr>
              </a:lvl2pPr>
              <a:lvl3pPr marL="1143000" indent="-228600" eaLnBrk="0" hangingPunct="0">
                <a:defRPr sz="1600">
                  <a:solidFill>
                    <a:schemeClr val="tx1"/>
                  </a:solidFill>
                  <a:latin typeface="Verdana" pitchFamily="34" charset="0"/>
                  <a:ea typeface="宋体" pitchFamily="2" charset="-122"/>
                </a:defRPr>
              </a:lvl3pPr>
              <a:lvl4pPr marL="1600200" indent="-228600" eaLnBrk="0" hangingPunct="0">
                <a:defRPr sz="1600">
                  <a:solidFill>
                    <a:schemeClr val="tx1"/>
                  </a:solidFill>
                  <a:latin typeface="Verdana" pitchFamily="34" charset="0"/>
                  <a:ea typeface="宋体" pitchFamily="2" charset="-122"/>
                </a:defRPr>
              </a:lvl4pPr>
              <a:lvl5pPr marL="2057400" indent="-228600" eaLnBrk="0" hangingPunct="0">
                <a:defRPr sz="1600">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Verdana" pitchFamily="34" charset="0"/>
                  <a:ea typeface="宋体" pitchFamily="2" charset="-122"/>
                </a:defRPr>
              </a:lvl9pPr>
            </a:lstStyle>
            <a:p>
              <a:pPr algn="ctr" eaLnBrk="1" hangingPunct="1"/>
              <a:r>
                <a:rPr kumimoji="1" lang="en-US" altLang="zh-CN" sz="2400" b="1">
                  <a:latin typeface="Times New Roman" pitchFamily="18" charset="0"/>
                </a:rPr>
                <a:t>128</a:t>
              </a:r>
            </a:p>
          </p:txBody>
        </p:sp>
        <p:sp>
          <p:nvSpPr>
            <p:cNvPr id="21" name="Text Box 22"/>
            <p:cNvSpPr txBox="1">
              <a:spLocks noChangeArrowheads="1"/>
            </p:cNvSpPr>
            <p:nvPr/>
          </p:nvSpPr>
          <p:spPr bwMode="auto">
            <a:xfrm>
              <a:off x="4921250" y="1371600"/>
              <a:ext cx="641350" cy="457200"/>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sz="1600">
                  <a:solidFill>
                    <a:schemeClr val="tx1"/>
                  </a:solidFill>
                  <a:latin typeface="Verdana" pitchFamily="34" charset="0"/>
                  <a:ea typeface="宋体" pitchFamily="2" charset="-122"/>
                </a:defRPr>
              </a:lvl1pPr>
              <a:lvl2pPr marL="742950" indent="-285750" eaLnBrk="0" hangingPunct="0">
                <a:defRPr sz="1600">
                  <a:solidFill>
                    <a:schemeClr val="tx1"/>
                  </a:solidFill>
                  <a:latin typeface="Verdana" pitchFamily="34" charset="0"/>
                  <a:ea typeface="宋体" pitchFamily="2" charset="-122"/>
                </a:defRPr>
              </a:lvl2pPr>
              <a:lvl3pPr marL="1143000" indent="-228600" eaLnBrk="0" hangingPunct="0">
                <a:defRPr sz="1600">
                  <a:solidFill>
                    <a:schemeClr val="tx1"/>
                  </a:solidFill>
                  <a:latin typeface="Verdana" pitchFamily="34" charset="0"/>
                  <a:ea typeface="宋体" pitchFamily="2" charset="-122"/>
                </a:defRPr>
              </a:lvl3pPr>
              <a:lvl4pPr marL="1600200" indent="-228600" eaLnBrk="0" hangingPunct="0">
                <a:defRPr sz="1600">
                  <a:solidFill>
                    <a:schemeClr val="tx1"/>
                  </a:solidFill>
                  <a:latin typeface="Verdana" pitchFamily="34" charset="0"/>
                  <a:ea typeface="宋体" pitchFamily="2" charset="-122"/>
                </a:defRPr>
              </a:lvl4pPr>
              <a:lvl5pPr marL="2057400" indent="-228600" eaLnBrk="0" hangingPunct="0">
                <a:defRPr sz="1600">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Verdana" pitchFamily="34" charset="0"/>
                  <a:ea typeface="宋体" pitchFamily="2" charset="-122"/>
                </a:defRPr>
              </a:lvl9pPr>
            </a:lstStyle>
            <a:p>
              <a:pPr algn="ctr" eaLnBrk="1" hangingPunct="1"/>
              <a:r>
                <a:rPr kumimoji="1" lang="en-US" altLang="zh-CN" sz="2400" b="1">
                  <a:latin typeface="Times New Roman" pitchFamily="18" charset="0"/>
                </a:rPr>
                <a:t>255</a:t>
              </a:r>
            </a:p>
          </p:txBody>
        </p:sp>
        <p:sp>
          <p:nvSpPr>
            <p:cNvPr id="22" name="Text Box 23"/>
            <p:cNvSpPr txBox="1">
              <a:spLocks noChangeArrowheads="1"/>
            </p:cNvSpPr>
            <p:nvPr/>
          </p:nvSpPr>
          <p:spPr bwMode="auto">
            <a:xfrm>
              <a:off x="5073650" y="3429000"/>
              <a:ext cx="488950" cy="457200"/>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sz="1600">
                  <a:solidFill>
                    <a:schemeClr val="tx1"/>
                  </a:solidFill>
                  <a:latin typeface="Verdana" pitchFamily="34" charset="0"/>
                  <a:ea typeface="宋体" pitchFamily="2" charset="-122"/>
                </a:defRPr>
              </a:lvl1pPr>
              <a:lvl2pPr marL="742950" indent="-285750" eaLnBrk="0" hangingPunct="0">
                <a:defRPr sz="1600">
                  <a:solidFill>
                    <a:schemeClr val="tx1"/>
                  </a:solidFill>
                  <a:latin typeface="Verdana" pitchFamily="34" charset="0"/>
                  <a:ea typeface="宋体" pitchFamily="2" charset="-122"/>
                </a:defRPr>
              </a:lvl2pPr>
              <a:lvl3pPr marL="1143000" indent="-228600" eaLnBrk="0" hangingPunct="0">
                <a:defRPr sz="1600">
                  <a:solidFill>
                    <a:schemeClr val="tx1"/>
                  </a:solidFill>
                  <a:latin typeface="Verdana" pitchFamily="34" charset="0"/>
                  <a:ea typeface="宋体" pitchFamily="2" charset="-122"/>
                </a:defRPr>
              </a:lvl3pPr>
              <a:lvl4pPr marL="1600200" indent="-228600" eaLnBrk="0" hangingPunct="0">
                <a:defRPr sz="1600">
                  <a:solidFill>
                    <a:schemeClr val="tx1"/>
                  </a:solidFill>
                  <a:latin typeface="Verdana" pitchFamily="34" charset="0"/>
                  <a:ea typeface="宋体" pitchFamily="2" charset="-122"/>
                </a:defRPr>
              </a:lvl4pPr>
              <a:lvl5pPr marL="2057400" indent="-228600" eaLnBrk="0" hangingPunct="0">
                <a:defRPr sz="1600">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Verdana" pitchFamily="34" charset="0"/>
                  <a:ea typeface="宋体" pitchFamily="2" charset="-122"/>
                </a:defRPr>
              </a:lvl9pPr>
            </a:lstStyle>
            <a:p>
              <a:pPr algn="ctr" eaLnBrk="1" hangingPunct="1"/>
              <a:r>
                <a:rPr kumimoji="1" lang="en-US" altLang="zh-CN" sz="2400" b="1">
                  <a:latin typeface="Times New Roman" pitchFamily="18" charset="0"/>
                </a:rPr>
                <a:t>32</a:t>
              </a:r>
            </a:p>
          </p:txBody>
        </p:sp>
        <p:sp>
          <p:nvSpPr>
            <p:cNvPr id="23" name="Line 24"/>
            <p:cNvSpPr>
              <a:spLocks noChangeShapeType="1"/>
            </p:cNvSpPr>
            <p:nvPr/>
          </p:nvSpPr>
          <p:spPr bwMode="auto">
            <a:xfrm flipV="1">
              <a:off x="1600200" y="1600200"/>
              <a:ext cx="2514600" cy="2514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Line 25"/>
            <p:cNvSpPr>
              <a:spLocks noChangeShapeType="1"/>
            </p:cNvSpPr>
            <p:nvPr/>
          </p:nvSpPr>
          <p:spPr bwMode="auto">
            <a:xfrm>
              <a:off x="2895600" y="1905000"/>
              <a:ext cx="0" cy="9144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Line 26"/>
            <p:cNvSpPr>
              <a:spLocks noChangeShapeType="1"/>
            </p:cNvSpPr>
            <p:nvPr/>
          </p:nvSpPr>
          <p:spPr bwMode="auto">
            <a:xfrm flipH="1">
              <a:off x="5638800" y="1600200"/>
              <a:ext cx="2514600" cy="2514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Line 27"/>
            <p:cNvSpPr>
              <a:spLocks noChangeShapeType="1"/>
            </p:cNvSpPr>
            <p:nvPr/>
          </p:nvSpPr>
          <p:spPr bwMode="auto">
            <a:xfrm flipV="1">
              <a:off x="6934200" y="2819400"/>
              <a:ext cx="0" cy="914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Rectangle 28"/>
            <p:cNvSpPr>
              <a:spLocks noChangeArrowheads="1"/>
            </p:cNvSpPr>
            <p:nvPr/>
          </p:nvSpPr>
          <p:spPr bwMode="auto">
            <a:xfrm>
              <a:off x="838200" y="4876800"/>
              <a:ext cx="35052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10000"/>
                </a:lnSpc>
                <a:spcBef>
                  <a:spcPct val="20000"/>
                </a:spcBef>
              </a:pPr>
              <a:r>
                <a:rPr kumimoji="1" lang="zh-CN" altLang="en-US" sz="3200" dirty="0">
                  <a:solidFill>
                    <a:schemeClr val="accent2"/>
                  </a:solidFill>
                  <a:ea typeface="隶书" pitchFamily="49" charset="-122"/>
                </a:rPr>
                <a:t>加亮、减暗图像</a:t>
              </a:r>
            </a:p>
          </p:txBody>
        </p:sp>
        <p:sp>
          <p:nvSpPr>
            <p:cNvPr id="28" name="Rectangle 29"/>
            <p:cNvSpPr>
              <a:spLocks noChangeArrowheads="1"/>
            </p:cNvSpPr>
            <p:nvPr/>
          </p:nvSpPr>
          <p:spPr bwMode="auto">
            <a:xfrm>
              <a:off x="3657600" y="5638800"/>
              <a:ext cx="26670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10000"/>
                </a:lnSpc>
                <a:spcBef>
                  <a:spcPct val="20000"/>
                </a:spcBef>
              </a:pPr>
              <a:r>
                <a:rPr kumimoji="1" lang="zh-CN" altLang="en-US" sz="3200">
                  <a:solidFill>
                    <a:srgbClr val="FF0000"/>
                  </a:solidFill>
                  <a:ea typeface="隶书" pitchFamily="49" charset="-122"/>
                </a:rPr>
                <a:t>亮度调整</a:t>
              </a:r>
              <a:endParaRPr kumimoji="1" lang="zh-CN" altLang="en-US" sz="3200">
                <a:solidFill>
                  <a:schemeClr val="accent2"/>
                </a:solidFill>
                <a:ea typeface="隶书" pitchFamily="49" charset="-122"/>
              </a:endParaRPr>
            </a:p>
          </p:txBody>
        </p:sp>
        <p:sp>
          <p:nvSpPr>
            <p:cNvPr id="29" name="Rectangle 30"/>
            <p:cNvSpPr>
              <a:spLocks noChangeArrowheads="1"/>
            </p:cNvSpPr>
            <p:nvPr/>
          </p:nvSpPr>
          <p:spPr bwMode="auto">
            <a:xfrm>
              <a:off x="5181600" y="4876800"/>
              <a:ext cx="36576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10000"/>
                </a:lnSpc>
                <a:spcBef>
                  <a:spcPct val="20000"/>
                </a:spcBef>
              </a:pPr>
              <a:r>
                <a:rPr kumimoji="1" lang="zh-CN" altLang="en-US" sz="3200">
                  <a:solidFill>
                    <a:schemeClr val="accent2"/>
                  </a:solidFill>
                  <a:ea typeface="隶书" pitchFamily="49" charset="-122"/>
                </a:rPr>
                <a:t>加暗、减亮图像</a:t>
              </a:r>
            </a:p>
          </p:txBody>
        </p:sp>
      </p:grpSp>
    </p:spTree>
    <p:extLst>
      <p:ext uri="{BB962C8B-B14F-4D97-AF65-F5344CB8AC3E}">
        <p14:creationId xmlns:p14="http://schemas.microsoft.com/office/powerpoint/2010/main" val="1127034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98327" y="481523"/>
            <a:ext cx="10106358" cy="5632311"/>
          </a:xfrm>
          <a:prstGeom prst="rect">
            <a:avLst/>
          </a:prstGeom>
          <a:noFill/>
        </p:spPr>
        <p:txBody>
          <a:bodyPr wrap="square" rtlCol="0">
            <a:spAutoFit/>
          </a:bodyPr>
          <a:lstStyle/>
          <a:p>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、点运算的运用</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对比度增强</a:t>
            </a:r>
            <a:r>
              <a:rPr lang="zh-CN" altLang="en-US" dirty="0">
                <a:latin typeface="楷体" panose="02010609060101010101" pitchFamily="49" charset="-122"/>
                <a:ea typeface="楷体" panose="02010609060101010101" pitchFamily="49" charset="-122"/>
              </a:rPr>
              <a:t>：点运算可以扩展所关注部分的灰度信息的对比度，使之占据可显示灰度级的更大部分。</a:t>
            </a: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光度学</a:t>
            </a:r>
            <a:r>
              <a:rPr lang="zh-CN" altLang="en-US" b="1" dirty="0" smtClean="0">
                <a:latin typeface="楷体" panose="02010609060101010101" pitchFamily="49" charset="-122"/>
                <a:ea typeface="楷体" panose="02010609060101010101" pitchFamily="49" charset="-122"/>
              </a:rPr>
              <a:t>标定</a:t>
            </a:r>
            <a:r>
              <a:rPr lang="zh-CN" altLang="en-US" dirty="0" smtClean="0">
                <a:latin typeface="楷体" panose="02010609060101010101" pitchFamily="49" charset="-122"/>
                <a:ea typeface="楷体" panose="02010609060101010101" pitchFamily="49" charset="-122"/>
              </a:rPr>
              <a:t>：点运算</a:t>
            </a:r>
            <a:r>
              <a:rPr lang="zh-CN" altLang="en-US" dirty="0">
                <a:latin typeface="楷体" panose="02010609060101010101" pitchFamily="49" charset="-122"/>
                <a:ea typeface="楷体" panose="02010609060101010101" pitchFamily="49" charset="-122"/>
              </a:rPr>
              <a:t>可消除图像传感器的非线性的影响。</a:t>
            </a: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显示</a:t>
            </a:r>
            <a:r>
              <a:rPr lang="zh-CN" altLang="en-US" b="1" dirty="0" smtClean="0">
                <a:latin typeface="楷体" panose="02010609060101010101" pitchFamily="49" charset="-122"/>
                <a:ea typeface="楷体" panose="02010609060101010101" pitchFamily="49" charset="-122"/>
              </a:rPr>
              <a:t>标定</a:t>
            </a:r>
            <a:endParaRPr lang="en-US" altLang="zh-CN" b="1"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4</a:t>
            </a:r>
            <a:r>
              <a:rPr lang="zh-CN" altLang="en-US" dirty="0" smtClean="0">
                <a:latin typeface="楷体" panose="02010609060101010101" pitchFamily="49" charset="-122"/>
                <a:ea typeface="楷体" panose="02010609060101010101" pitchFamily="49" charset="-122"/>
              </a:rPr>
              <a:t>）</a:t>
            </a:r>
            <a:r>
              <a:rPr lang="zh-CN" altLang="en-US" b="1" dirty="0" smtClean="0">
                <a:latin typeface="楷体" panose="02010609060101010101" pitchFamily="49" charset="-122"/>
                <a:ea typeface="楷体" panose="02010609060101010101" pitchFamily="49" charset="-122"/>
              </a:rPr>
              <a:t>轮廓线</a:t>
            </a:r>
            <a:r>
              <a:rPr lang="zh-CN" altLang="en-US" dirty="0" smtClean="0">
                <a:latin typeface="楷体" panose="02010609060101010101" pitchFamily="49" charset="-122"/>
                <a:ea typeface="楷体" panose="02010609060101010101" pitchFamily="49" charset="-122"/>
              </a:rPr>
              <a:t>：点</a:t>
            </a:r>
            <a:r>
              <a:rPr lang="zh-CN" altLang="en-US" dirty="0">
                <a:latin typeface="楷体" panose="02010609060101010101" pitchFamily="49" charset="-122"/>
                <a:ea typeface="楷体" panose="02010609060101010101" pitchFamily="49" charset="-122"/>
              </a:rPr>
              <a:t>运算可为图像加上轮廓线。 </a:t>
            </a: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5</a:t>
            </a:r>
            <a:r>
              <a:rPr lang="zh-CN" altLang="en-US" dirty="0" smtClean="0">
                <a:latin typeface="楷体" panose="02010609060101010101" pitchFamily="49" charset="-122"/>
                <a:ea typeface="楷体" panose="02010609060101010101" pitchFamily="49" charset="-122"/>
              </a:rPr>
              <a:t>）</a:t>
            </a:r>
            <a:r>
              <a:rPr lang="zh-CN" altLang="en-US" b="1" dirty="0" smtClean="0">
                <a:latin typeface="楷体" panose="02010609060101010101" pitchFamily="49" charset="-122"/>
                <a:ea typeface="楷体" panose="02010609060101010101" pitchFamily="49" charset="-122"/>
              </a:rPr>
              <a:t>剪裁</a:t>
            </a:r>
            <a:endParaRPr lang="en-US" altLang="zh-CN" b="1" dirty="0" smtClean="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三、代数运算</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代数运算是指对两幅输入图像进行点对点的加、减、乘、除运算而得到目标图像的运算。</a:t>
            </a:r>
            <a:endParaRPr lang="en-US" altLang="zh-CN" dirty="0" smtClean="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、加法运算：</a:t>
            </a:r>
            <a:r>
              <a:rPr lang="en-US" altLang="zh-CN" dirty="0">
                <a:latin typeface="楷体" panose="02010609060101010101" pitchFamily="49" charset="-122"/>
                <a:ea typeface="楷体" panose="02010609060101010101" pitchFamily="49" charset="-122"/>
              </a:rPr>
              <a:t>C(</a:t>
            </a:r>
            <a:r>
              <a:rPr lang="en-US" altLang="zh-CN" dirty="0" err="1">
                <a:latin typeface="楷体" panose="02010609060101010101" pitchFamily="49" charset="-122"/>
                <a:ea typeface="楷体" panose="02010609060101010101" pitchFamily="49" charset="-122"/>
              </a:rPr>
              <a:t>x,y</a:t>
            </a:r>
            <a:r>
              <a:rPr lang="en-US" altLang="zh-CN" dirty="0">
                <a:latin typeface="楷体" panose="02010609060101010101" pitchFamily="49" charset="-122"/>
                <a:ea typeface="楷体" panose="02010609060101010101" pitchFamily="49" charset="-122"/>
              </a:rPr>
              <a:t>) = A(</a:t>
            </a:r>
            <a:r>
              <a:rPr lang="en-US" altLang="zh-CN" dirty="0" err="1">
                <a:latin typeface="楷体" panose="02010609060101010101" pitchFamily="49" charset="-122"/>
                <a:ea typeface="楷体" panose="02010609060101010101" pitchFamily="49" charset="-122"/>
              </a:rPr>
              <a:t>x,y</a:t>
            </a:r>
            <a:r>
              <a:rPr lang="en-US" altLang="zh-CN" dirty="0">
                <a:latin typeface="楷体" panose="02010609060101010101" pitchFamily="49" charset="-122"/>
                <a:ea typeface="楷体" panose="02010609060101010101" pitchFamily="49" charset="-122"/>
              </a:rPr>
              <a:t>) + B(</a:t>
            </a:r>
            <a:r>
              <a:rPr lang="en-US" altLang="zh-CN" dirty="0" err="1">
                <a:latin typeface="楷体" panose="02010609060101010101" pitchFamily="49" charset="-122"/>
                <a:ea typeface="楷体" panose="02010609060101010101" pitchFamily="49" charset="-122"/>
              </a:rPr>
              <a:t>x,y</a:t>
            </a:r>
            <a:r>
              <a:rPr lang="en-US" altLang="zh-CN" dirty="0" smtClean="0">
                <a:latin typeface="楷体" panose="02010609060101010101" pitchFamily="49" charset="-122"/>
                <a:ea typeface="楷体" panose="02010609060101010101" pitchFamily="49" charset="-122"/>
              </a:rPr>
              <a:t>)</a:t>
            </a:r>
          </a:p>
          <a:p>
            <a:r>
              <a:rPr lang="zh-CN" altLang="en-US" dirty="0" smtClean="0">
                <a:latin typeface="楷体" panose="02010609060101010101" pitchFamily="49" charset="-122"/>
                <a:ea typeface="楷体" panose="02010609060101010101" pitchFamily="49" charset="-122"/>
              </a:rPr>
              <a:t>通常用于</a:t>
            </a:r>
            <a:r>
              <a:rPr lang="zh-CN" altLang="en-US" b="1" dirty="0" smtClean="0">
                <a:latin typeface="楷体" panose="02010609060101010101" pitchFamily="49" charset="-122"/>
                <a:ea typeface="楷体" panose="02010609060101010101" pitchFamily="49" charset="-122"/>
              </a:rPr>
              <a:t>平均值降噪</a:t>
            </a:r>
            <a:r>
              <a:rPr lang="zh-CN" altLang="en-US" dirty="0" smtClean="0">
                <a:latin typeface="楷体" panose="02010609060101010101" pitchFamily="49" charset="-122"/>
                <a:ea typeface="楷体" panose="02010609060101010101" pitchFamily="49" charset="-122"/>
              </a:rPr>
              <a:t>、二次曝光</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去除“叠加性”随机噪音</a:t>
            </a:r>
          </a:p>
          <a:p>
            <a:r>
              <a:rPr lang="zh-CN" altLang="en-US" dirty="0">
                <a:latin typeface="楷体" panose="02010609060101010101" pitchFamily="49" charset="-122"/>
                <a:ea typeface="楷体" panose="02010609060101010101" pitchFamily="49" charset="-122"/>
              </a:rPr>
              <a:t>生成图像叠加</a:t>
            </a:r>
            <a:r>
              <a:rPr lang="zh-CN" altLang="en-US" dirty="0" smtClean="0">
                <a:latin typeface="楷体" panose="02010609060101010101" pitchFamily="49" charset="-122"/>
                <a:ea typeface="楷体" panose="02010609060101010101" pitchFamily="49" charset="-122"/>
              </a:rPr>
              <a:t>效果</a:t>
            </a:r>
            <a:endParaRPr lang="en-US" altLang="zh-CN" dirty="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、减法运算（图像差分运算）：</a:t>
            </a:r>
            <a:r>
              <a:rPr lang="en-US" altLang="zh-CN" dirty="0" smtClean="0">
                <a:latin typeface="楷体" panose="02010609060101010101" pitchFamily="49" charset="-122"/>
                <a:ea typeface="楷体" panose="02010609060101010101" pitchFamily="49" charset="-122"/>
              </a:rPr>
              <a:t>C(</a:t>
            </a:r>
            <a:r>
              <a:rPr lang="en-US" altLang="zh-CN" dirty="0" err="1" smtClean="0">
                <a:latin typeface="楷体" panose="02010609060101010101" pitchFamily="49" charset="-122"/>
                <a:ea typeface="楷体" panose="02010609060101010101" pitchFamily="49" charset="-122"/>
              </a:rPr>
              <a:t>x,y</a:t>
            </a:r>
            <a:r>
              <a:rPr lang="en-US" altLang="zh-CN" dirty="0">
                <a:latin typeface="楷体" panose="02010609060101010101" pitchFamily="49" charset="-122"/>
                <a:ea typeface="楷体" panose="02010609060101010101" pitchFamily="49" charset="-122"/>
              </a:rPr>
              <a:t>) = A(</a:t>
            </a:r>
            <a:r>
              <a:rPr lang="en-US" altLang="zh-CN" dirty="0" err="1">
                <a:latin typeface="楷体" panose="02010609060101010101" pitchFamily="49" charset="-122"/>
                <a:ea typeface="楷体" panose="02010609060101010101" pitchFamily="49" charset="-122"/>
              </a:rPr>
              <a:t>x,y</a:t>
            </a:r>
            <a:r>
              <a:rPr lang="en-US" altLang="zh-CN" dirty="0">
                <a:latin typeface="楷体" panose="02010609060101010101" pitchFamily="49" charset="-122"/>
                <a:ea typeface="楷体" panose="02010609060101010101" pitchFamily="49" charset="-122"/>
              </a:rPr>
              <a:t>) - B(</a:t>
            </a:r>
            <a:r>
              <a:rPr lang="en-US" altLang="zh-CN" dirty="0" err="1">
                <a:latin typeface="楷体" panose="02010609060101010101" pitchFamily="49" charset="-122"/>
                <a:ea typeface="楷体" panose="02010609060101010101" pitchFamily="49" charset="-122"/>
              </a:rPr>
              <a:t>x,y</a:t>
            </a:r>
            <a:r>
              <a:rPr lang="en-US" altLang="zh-CN" dirty="0" smtClean="0">
                <a:latin typeface="楷体" panose="02010609060101010101" pitchFamily="49" charset="-122"/>
                <a:ea typeface="楷体" panose="02010609060101010101" pitchFamily="49" charset="-122"/>
              </a:rPr>
              <a:t>)</a:t>
            </a:r>
          </a:p>
          <a:p>
            <a:r>
              <a:rPr lang="zh-CN" altLang="en-US" dirty="0" smtClean="0">
                <a:latin typeface="楷体" panose="02010609060101010101" pitchFamily="49" charset="-122"/>
                <a:ea typeface="楷体" panose="02010609060101010101" pitchFamily="49" charset="-122"/>
              </a:rPr>
              <a:t>图像相减常用于检测变化及运动的物体。</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差分方法可分为可控制环境下的简单差分方法和基于背景模型的差分方法。</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）消除背景影响</a:t>
            </a:r>
            <a:endParaRPr lang="en-US" altLang="zh-CN" dirty="0" smtClean="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42134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3126" y="633018"/>
            <a:ext cx="9938805" cy="5355312"/>
          </a:xfrm>
          <a:prstGeom prst="rect">
            <a:avLst/>
          </a:prstGeom>
        </p:spPr>
        <p:txBody>
          <a:bodyPr wrap="square">
            <a:spAutoFit/>
          </a:bodyPr>
          <a:lstStyle/>
          <a:p>
            <a:pPr lvl="0"/>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2</a:t>
            </a:r>
            <a:r>
              <a:rPr lang="zh-CN" altLang="en-US" dirty="0">
                <a:solidFill>
                  <a:prstClr val="black"/>
                </a:solidFill>
                <a:latin typeface="楷体" panose="02010609060101010101" pitchFamily="49" charset="-122"/>
                <a:ea typeface="楷体" panose="02010609060101010101" pitchFamily="49" charset="-122"/>
              </a:rPr>
              <a:t>）差影法：检测同一场景两幅图像之间的</a:t>
            </a:r>
            <a:r>
              <a:rPr lang="zh-CN" altLang="en-US" dirty="0" smtClean="0">
                <a:solidFill>
                  <a:prstClr val="black"/>
                </a:solidFill>
                <a:latin typeface="楷体" panose="02010609060101010101" pitchFamily="49" charset="-122"/>
                <a:ea typeface="楷体" panose="02010609060101010101" pitchFamily="49" charset="-122"/>
              </a:rPr>
              <a:t>变化</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a:solidFill>
                  <a:prstClr val="black"/>
                </a:solidFill>
                <a:latin typeface="楷体" panose="02010609060101010101" pitchFamily="49" charset="-122"/>
                <a:ea typeface="楷体" panose="02010609060101010101" pitchFamily="49" charset="-122"/>
              </a:rPr>
              <a:t>差影</a:t>
            </a:r>
            <a:r>
              <a:rPr lang="zh-CN" altLang="en-US" dirty="0" smtClean="0">
                <a:solidFill>
                  <a:prstClr val="black"/>
                </a:solidFill>
                <a:latin typeface="楷体" panose="02010609060101010101" pitchFamily="49" charset="-122"/>
                <a:ea typeface="楷体" panose="02010609060101010101" pitchFamily="49" charset="-122"/>
              </a:rPr>
              <a:t>法实际上就是图像的减法运算（减影技术），是指将同一景物在不同时间拍摄的图像或同一景物在不同波段的图像相减。</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a:solidFill>
                  <a:prstClr val="black"/>
                </a:solidFill>
                <a:latin typeface="楷体" panose="02010609060101010101" pitchFamily="49" charset="-122"/>
                <a:ea typeface="楷体" panose="02010609060101010101" pitchFamily="49" charset="-122"/>
              </a:rPr>
              <a:t>差值图像提供了图像间的差异信息，能用于指导动态监测、运动目标检测和跟踪、图像背景消除及目标识别等。 </a:t>
            </a:r>
          </a:p>
          <a:p>
            <a:pPr lvl="0"/>
            <a:r>
              <a:rPr lang="zh-CN" altLang="en-US" dirty="0" smtClean="0">
                <a:solidFill>
                  <a:prstClr val="black"/>
                </a:solidFill>
                <a:latin typeface="楷体" panose="02010609060101010101" pitchFamily="49" charset="-122"/>
                <a:ea typeface="楷体" panose="02010609060101010101" pitchFamily="49" charset="-122"/>
              </a:rPr>
              <a:t>差影技术可以用于消除图像背景、混合图像的分离。</a:t>
            </a:r>
            <a:endParaRPr lang="en-US" altLang="zh-CN" dirty="0" smtClean="0">
              <a:solidFill>
                <a:prstClr val="black"/>
              </a:solidFill>
              <a:latin typeface="楷体" panose="02010609060101010101" pitchFamily="49" charset="-122"/>
              <a:ea typeface="楷体" panose="02010609060101010101" pitchFamily="49" charset="-122"/>
            </a:endParaRPr>
          </a:p>
          <a:p>
            <a:pPr lvl="0"/>
            <a:endParaRPr lang="en-US" altLang="zh-CN" dirty="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a:t>
            </a:r>
            <a:r>
              <a:rPr lang="en-US" altLang="zh-CN" dirty="0" smtClean="0">
                <a:solidFill>
                  <a:prstClr val="black"/>
                </a:solidFill>
                <a:latin typeface="楷体" panose="02010609060101010101" pitchFamily="49" charset="-122"/>
                <a:ea typeface="楷体" panose="02010609060101010101" pitchFamily="49" charset="-122"/>
              </a:rPr>
              <a:t>3</a:t>
            </a:r>
            <a:r>
              <a:rPr lang="zh-CN" altLang="en-US" dirty="0" smtClean="0">
                <a:solidFill>
                  <a:prstClr val="black"/>
                </a:solidFill>
                <a:latin typeface="楷体" panose="02010609060101010101" pitchFamily="49" charset="-122"/>
                <a:ea typeface="楷体" panose="02010609060101010101" pitchFamily="49" charset="-122"/>
              </a:rPr>
              <a:t>）求梯度幅度</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梯度可近似取值为水平方向相邻像素之差的绝对值和垂直方向</a:t>
            </a:r>
            <a:r>
              <a:rPr lang="zh-CN" altLang="en-US" dirty="0">
                <a:solidFill>
                  <a:prstClr val="black"/>
                </a:solidFill>
                <a:latin typeface="楷体" panose="02010609060101010101" pitchFamily="49" charset="-122"/>
                <a:ea typeface="楷体" panose="02010609060101010101" pitchFamily="49" charset="-122"/>
              </a:rPr>
              <a:t>相邻像素之差的</a:t>
            </a:r>
            <a:r>
              <a:rPr lang="zh-CN" altLang="en-US" dirty="0" smtClean="0">
                <a:solidFill>
                  <a:prstClr val="black"/>
                </a:solidFill>
                <a:latin typeface="楷体" panose="02010609060101010101" pitchFamily="49" charset="-122"/>
                <a:ea typeface="楷体" panose="02010609060101010101" pitchFamily="49" charset="-122"/>
              </a:rPr>
              <a:t>绝对值中的较大者。</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在图像中物体的边缘属于斜率陡峭之处，梯度值一般很大。</a:t>
            </a:r>
            <a:endParaRPr lang="en-US" altLang="zh-CN" dirty="0" smtClean="0">
              <a:solidFill>
                <a:prstClr val="black"/>
              </a:solidFill>
              <a:latin typeface="楷体" panose="02010609060101010101" pitchFamily="49" charset="-122"/>
              <a:ea typeface="楷体" panose="02010609060101010101" pitchFamily="49" charset="-122"/>
            </a:endParaRPr>
          </a:p>
          <a:p>
            <a:pPr lvl="0"/>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smtClean="0">
                <a:solidFill>
                  <a:prstClr val="black"/>
                </a:solidFill>
                <a:latin typeface="楷体" panose="02010609060101010101" pitchFamily="49" charset="-122"/>
                <a:ea typeface="楷体" panose="02010609060101010101" pitchFamily="49" charset="-122"/>
              </a:rPr>
              <a:t>3</a:t>
            </a:r>
            <a:r>
              <a:rPr lang="zh-CN" altLang="en-US" dirty="0" smtClean="0">
                <a:solidFill>
                  <a:prstClr val="black"/>
                </a:solidFill>
                <a:latin typeface="楷体" panose="02010609060101010101" pitchFamily="49" charset="-122"/>
                <a:ea typeface="楷体" panose="02010609060101010101" pitchFamily="49" charset="-122"/>
              </a:rPr>
              <a:t>、</a:t>
            </a:r>
            <a:r>
              <a:rPr lang="zh-CN" altLang="en-US" dirty="0">
                <a:solidFill>
                  <a:prstClr val="black"/>
                </a:solidFill>
                <a:latin typeface="楷体" panose="02010609060101010101" pitchFamily="49" charset="-122"/>
                <a:ea typeface="楷体" panose="02010609060101010101" pitchFamily="49" charset="-122"/>
              </a:rPr>
              <a:t>乘法运算：用于获取掩膜图像。（图像的局部</a:t>
            </a:r>
            <a:r>
              <a:rPr lang="zh-CN" altLang="en-US" dirty="0" smtClean="0">
                <a:solidFill>
                  <a:prstClr val="black"/>
                </a:solidFill>
                <a:latin typeface="楷体" panose="02010609060101010101" pitchFamily="49" charset="-122"/>
                <a:ea typeface="楷体" panose="02010609060101010101" pitchFamily="49" charset="-122"/>
              </a:rPr>
              <a:t>显示）</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en-US" altLang="zh-CN" dirty="0" smtClean="0">
                <a:solidFill>
                  <a:prstClr val="black"/>
                </a:solidFill>
                <a:latin typeface="楷体" panose="02010609060101010101" pitchFamily="49" charset="-122"/>
                <a:ea typeface="楷体" panose="02010609060101010101" pitchFamily="49" charset="-122"/>
              </a:rPr>
              <a:t>4</a:t>
            </a:r>
            <a:r>
              <a:rPr lang="zh-CN" altLang="en-US" dirty="0">
                <a:solidFill>
                  <a:prstClr val="black"/>
                </a:solidFill>
                <a:latin typeface="楷体" panose="02010609060101010101" pitchFamily="49" charset="-122"/>
                <a:ea typeface="楷体" panose="02010609060101010101" pitchFamily="49" charset="-122"/>
              </a:rPr>
              <a:t>、除运算：常用于遥感图像处理</a:t>
            </a:r>
            <a:r>
              <a:rPr lang="zh-CN" altLang="en-US" dirty="0" smtClean="0">
                <a:solidFill>
                  <a:prstClr val="black"/>
                </a:solidFill>
                <a:latin typeface="楷体" panose="02010609060101010101" pitchFamily="49" charset="-122"/>
                <a:ea typeface="楷体" panose="02010609060101010101" pitchFamily="49" charset="-122"/>
              </a:rPr>
              <a:t>中</a:t>
            </a:r>
            <a:endParaRPr lang="en-US" altLang="zh-CN" dirty="0" smtClean="0">
              <a:solidFill>
                <a:prstClr val="black"/>
              </a:solidFill>
              <a:latin typeface="楷体" panose="02010609060101010101" pitchFamily="49" charset="-122"/>
              <a:ea typeface="楷体" panose="02010609060101010101" pitchFamily="49" charset="-122"/>
            </a:endParaRPr>
          </a:p>
          <a:p>
            <a:pPr lvl="0"/>
            <a:endParaRPr lang="en-US" altLang="zh-CN" dirty="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四、几何运算</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几何变换可改变像素点所在的几何位置，以及图像中各物体之间的空间位置关系。</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几何变换可以分为图像的位置变换（平移、镜像、旋转）、形状变换（放大、缩小、错切）和图像的复合变换等。</a:t>
            </a:r>
            <a:endParaRPr lang="en-US" altLang="zh-CN" dirty="0" smtClean="0">
              <a:solidFill>
                <a:prstClr val="black"/>
              </a:solidFill>
              <a:latin typeface="楷体" panose="02010609060101010101" pitchFamily="49" charset="-122"/>
              <a:ea typeface="楷体" panose="02010609060101010101" pitchFamily="49" charset="-122"/>
            </a:endParaRPr>
          </a:p>
          <a:p>
            <a:pPr lvl="0"/>
            <a:endParaRPr lang="zh-CN" altLang="en-US" dirty="0">
              <a:solidFill>
                <a:prstClr val="black"/>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329878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275259" y="735779"/>
                <a:ext cx="2624886" cy="1109663"/>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、平移变换</a:t>
                </a:r>
                <a:endParaRPr lang="en-US" altLang="zh-CN" dirty="0" smtClean="0">
                  <a:latin typeface="楷体" panose="02010609060101010101" pitchFamily="49" charset="-122"/>
                  <a:ea typeface="楷体" panose="02010609060101010101" pitchFamily="49" charset="-122"/>
                </a:endParaRPr>
              </a:p>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m>
                            <m:mPr>
                              <m:mcs>
                                <m:mc>
                                  <m:mcPr>
                                    <m:count m:val="1"/>
                                    <m:mcJc m:val="center"/>
                                  </m:mcPr>
                                </m:mc>
                              </m:mcs>
                              <m:ctrlPr>
                                <a:rPr lang="zh-CN" altLang="en-US" i="1">
                                  <a:latin typeface="Cambria Math" panose="02040503050406030204" pitchFamily="18" charset="0"/>
                                </a:rPr>
                              </m:ctrlPr>
                            </m:mPr>
                            <m:mr>
                              <m:e>
                                <m:r>
                                  <a:rPr lang="en-US" altLang="zh-CN" b="0" i="1" smtClean="0">
                                    <a:latin typeface="Cambria Math" panose="02040503050406030204" pitchFamily="18" charset="0"/>
                                  </a:rPr>
                                  <m:t>𝑥</m:t>
                                </m:r>
                              </m:e>
                            </m:mr>
                            <m:mr>
                              <m:e>
                                <m:r>
                                  <a:rPr lang="en-US" altLang="zh-CN" b="0" i="1" smtClean="0">
                                    <a:latin typeface="Cambria Math" panose="02040503050406030204" pitchFamily="18" charset="0"/>
                                  </a:rPr>
                                  <m:t>𝑦</m:t>
                                </m:r>
                              </m:e>
                            </m:mr>
                            <m:mr>
                              <m:e>
                                <m:r>
                                  <a:rPr lang="zh-CN" altLang="en-US" i="0">
                                    <a:latin typeface="Cambria Math" panose="02040503050406030204" pitchFamily="18" charset="0"/>
                                  </a:rPr>
                                  <m:t>1</m:t>
                                </m:r>
                              </m:e>
                            </m:mr>
                          </m:m>
                        </m:e>
                      </m:d>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mcs>
                                <m:mc>
                                  <m:mcPr>
                                    <m:count m:val="3"/>
                                    <m:mcJc m:val="center"/>
                                  </m:mcPr>
                                </m:mc>
                              </m:mcs>
                              <m:ctrlPr>
                                <a:rPr lang="zh-CN" altLang="en-US" i="1">
                                  <a:latin typeface="Cambria Math" panose="02040503050406030204" pitchFamily="18" charset="0"/>
                                </a:rPr>
                              </m:ctrlPr>
                            </m:mPr>
                            <m:mr>
                              <m:e>
                                <m:r>
                                  <a:rPr lang="zh-CN" altLang="en-US" i="0">
                                    <a:latin typeface="Cambria Math" panose="02040503050406030204" pitchFamily="18" charset="0"/>
                                  </a:rPr>
                                  <m:t>1</m:t>
                                </m:r>
                              </m:e>
                              <m:e>
                                <m:r>
                                  <a:rPr lang="zh-CN" altLang="en-US" i="0">
                                    <a:latin typeface="Cambria Math" panose="02040503050406030204" pitchFamily="18" charset="0"/>
                                  </a:rPr>
                                  <m:t>0</m:t>
                                </m:r>
                              </m:e>
                              <m:e>
                                <m:r>
                                  <a:rPr lang="zh-CN" altLang="en-US" i="1" smtClean="0">
                                    <a:latin typeface="Cambria Math" panose="02040503050406030204" pitchFamily="18" charset="0"/>
                                  </a:rPr>
                                  <m:t>∆</m:t>
                                </m:r>
                                <m:r>
                                  <a:rPr lang="en-US" altLang="zh-CN" b="0" i="1" smtClean="0">
                                    <a:latin typeface="Cambria Math" panose="02040503050406030204" pitchFamily="18" charset="0"/>
                                  </a:rPr>
                                  <m:t>𝑥</m:t>
                                </m:r>
                              </m:e>
                            </m:mr>
                            <m:mr>
                              <m:e>
                                <m:r>
                                  <a:rPr lang="zh-CN" altLang="en-US" i="0">
                                    <a:latin typeface="Cambria Math" panose="02040503050406030204" pitchFamily="18" charset="0"/>
                                  </a:rPr>
                                  <m:t>0</m:t>
                                </m:r>
                              </m:e>
                              <m:e>
                                <m:r>
                                  <a:rPr lang="zh-CN" altLang="en-US" i="0">
                                    <a:latin typeface="Cambria Math" panose="02040503050406030204" pitchFamily="18" charset="0"/>
                                  </a:rPr>
                                  <m:t>1</m:t>
                                </m:r>
                              </m:e>
                              <m:e>
                                <m:r>
                                  <a:rPr lang="zh-CN" altLang="en-US" i="1" smtClean="0">
                                    <a:latin typeface="Cambria Math" panose="02040503050406030204" pitchFamily="18" charset="0"/>
                                  </a:rPr>
                                  <m:t>∆</m:t>
                                </m:r>
                                <m:r>
                                  <a:rPr lang="en-US" altLang="zh-CN" b="0" i="1" smtClean="0">
                                    <a:latin typeface="Cambria Math" panose="02040503050406030204" pitchFamily="18" charset="0"/>
                                  </a:rPr>
                                  <m:t>𝑦</m:t>
                                </m:r>
                              </m:e>
                            </m:mr>
                            <m:mr>
                              <m:e>
                                <m:r>
                                  <a:rPr lang="zh-CN" altLang="en-US" i="0">
                                    <a:latin typeface="Cambria Math" panose="02040503050406030204" pitchFamily="18" charset="0"/>
                                  </a:rPr>
                                  <m:t>0</m:t>
                                </m:r>
                              </m:e>
                              <m:e>
                                <m:r>
                                  <a:rPr lang="zh-CN" altLang="en-US" i="0">
                                    <a:latin typeface="Cambria Math" panose="02040503050406030204" pitchFamily="18" charset="0"/>
                                  </a:rPr>
                                  <m:t>0</m:t>
                                </m:r>
                              </m:e>
                              <m:e>
                                <m:r>
                                  <a:rPr lang="zh-CN" altLang="en-US" i="0">
                                    <a:latin typeface="Cambria Math" panose="02040503050406030204" pitchFamily="18" charset="0"/>
                                  </a:rPr>
                                  <m:t>1</m:t>
                                </m:r>
                              </m:e>
                            </m:mr>
                          </m:m>
                        </m:e>
                      </m:d>
                      <m:d>
                        <m:dPr>
                          <m:begChr m:val="["/>
                          <m:endChr m:val="]"/>
                          <m:ctrlPr>
                            <a:rPr lang="zh-CN" altLang="en-US" i="1">
                              <a:latin typeface="Cambria Math" panose="02040503050406030204" pitchFamily="18" charset="0"/>
                            </a:rPr>
                          </m:ctrlPr>
                        </m:dPr>
                        <m:e>
                          <m:m>
                            <m:mPr>
                              <m:mcs>
                                <m:mc>
                                  <m:mcPr>
                                    <m:count m:val="1"/>
                                    <m:mcJc m:val="center"/>
                                  </m:mcPr>
                                </m:mc>
                              </m:mcs>
                              <m:ctrlPr>
                                <a:rPr lang="zh-CN" altLang="en-US" i="1">
                                  <a:latin typeface="Cambria Math" panose="02040503050406030204" pitchFamily="18" charset="0"/>
                                </a:rPr>
                              </m:ctrlPr>
                            </m:mP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en-US" altLang="zh-CN" b="0" i="0" smtClean="0">
                                        <a:latin typeface="Cambria Math" panose="02040503050406030204" pitchFamily="18" charset="0"/>
                                      </a:rPr>
                                      <m:t>0</m:t>
                                    </m:r>
                                  </m:sub>
                                </m:sSub>
                              </m:e>
                            </m:m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en-US" altLang="zh-CN" b="0" i="0" smtClean="0">
                                        <a:latin typeface="Cambria Math" panose="02040503050406030204" pitchFamily="18" charset="0"/>
                                      </a:rPr>
                                      <m:t>0</m:t>
                                    </m:r>
                                  </m:sub>
                                </m:sSub>
                              </m:e>
                            </m:mr>
                            <m:mr>
                              <m:e>
                                <m:r>
                                  <a:rPr lang="zh-CN" altLang="en-US" i="0">
                                    <a:latin typeface="Cambria Math" panose="02040503050406030204" pitchFamily="18" charset="0"/>
                                  </a:rPr>
                                  <m:t>1</m:t>
                                </m:r>
                              </m:e>
                            </m:mr>
                          </m:m>
                        </m:e>
                      </m:d>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1275259" y="735779"/>
                <a:ext cx="2624886" cy="1109663"/>
              </a:xfrm>
              <a:prstGeom prst="rect">
                <a:avLst/>
              </a:prstGeom>
              <a:blipFill>
                <a:blip r:embed="rId2"/>
                <a:stretch>
                  <a:fillRect l="-1856" t="-32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5465578" y="735779"/>
                <a:ext cx="5436884" cy="1378904"/>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、图像的比例缩放</a:t>
                </a:r>
                <a:endParaRPr lang="en-US" altLang="zh-CN" dirty="0" smtClean="0">
                  <a:latin typeface="楷体" panose="02010609060101010101" pitchFamily="49" charset="-122"/>
                  <a:ea typeface="楷体" panose="02010609060101010101" pitchFamily="49" charset="-122"/>
                </a:endParaRPr>
              </a:p>
              <a:p>
                <a:pPr/>
                <a14:m>
                  <m:oMathPara xmlns:m="http://schemas.openxmlformats.org/officeDocument/2006/math">
                    <m:oMathParaPr>
                      <m:jc m:val="left"/>
                    </m:oMathParaPr>
                    <m:oMath xmlns:m="http://schemas.openxmlformats.org/officeDocument/2006/math">
                      <m:d>
                        <m:dPr>
                          <m:begChr m:val="["/>
                          <m:endChr m:val="]"/>
                          <m:ctrlPr>
                            <a:rPr lang="zh-CN" altLang="zh-CN" i="1">
                              <a:latin typeface="Cambria Math" panose="02040503050406030204" pitchFamily="18" charset="0"/>
                              <a:ea typeface="Cambria Math" panose="02040503050406030204" pitchFamily="18" charset="0"/>
                            </a:rPr>
                          </m:ctrlPr>
                        </m:dPr>
                        <m:e>
                          <m:m>
                            <m:mPr>
                              <m:mcs>
                                <m:mc>
                                  <m:mcPr>
                                    <m:count m:val="1"/>
                                    <m:mcJc m:val="center"/>
                                  </m:mcPr>
                                </m:mc>
                              </m:mcs>
                              <m:ctrlPr>
                                <a:rPr lang="zh-CN" altLang="zh-CN" i="1">
                                  <a:effectLst/>
                                  <a:latin typeface="Cambria Math" panose="02040503050406030204" pitchFamily="18" charset="0"/>
                                  <a:ea typeface="Cambria Math" panose="02040503050406030204" pitchFamily="18" charset="0"/>
                                </a:rPr>
                              </m:ctrlPr>
                            </m:mPr>
                            <m:mr>
                              <m:e>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b="0" i="1" smtClean="0">
                                        <a:latin typeface="Cambria Math" panose="02040503050406030204" pitchFamily="18" charset="0"/>
                                        <a:cs typeface="Times New Roman" panose="02020603050405020304" pitchFamily="18" charset="0"/>
                                      </a:rPr>
                                      <m:t>1</m:t>
                                    </m:r>
                                  </m:sub>
                                </m:sSub>
                              </m:e>
                            </m:mr>
                            <m:mr>
                              <m:e>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𝑦</m:t>
                                    </m:r>
                                  </m:e>
                                  <m:sub>
                                    <m:r>
                                      <a:rPr lang="en-US" altLang="zh-CN" b="0" i="1" smtClean="0">
                                        <a:latin typeface="Cambria Math" panose="02040503050406030204" pitchFamily="18" charset="0"/>
                                        <a:cs typeface="Times New Roman" panose="02020603050405020304" pitchFamily="18" charset="0"/>
                                      </a:rPr>
                                      <m:t>1</m:t>
                                    </m:r>
                                  </m:sub>
                                </m:sSub>
                              </m:e>
                            </m:mr>
                            <m:mr>
                              <m:e>
                                <m:r>
                                  <a:rPr lang="en-US" altLang="zh-CN" i="1">
                                    <a:latin typeface="Cambria Math" panose="02040503050406030204" pitchFamily="18" charset="0"/>
                                    <a:cs typeface="Times New Roman" panose="02020603050405020304" pitchFamily="18" charset="0"/>
                                  </a:rPr>
                                  <m:t>1</m:t>
                                </m:r>
                              </m:e>
                            </m:mr>
                          </m:m>
                        </m:e>
                      </m:d>
                      <m:r>
                        <a:rPr lang="en-US" altLang="zh-CN" i="1">
                          <a:latin typeface="Cambria Math" panose="02040503050406030204" pitchFamily="18" charset="0"/>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i="1">
                                  <a:effectLst/>
                                  <a:latin typeface="Cambria Math" panose="02040503050406030204" pitchFamily="18" charset="0"/>
                                  <a:ea typeface="Cambria Math" panose="02040503050406030204" pitchFamily="18" charset="0"/>
                                </a:rPr>
                              </m:ctrlPr>
                            </m:mPr>
                            <m:mr>
                              <m:e>
                                <m:r>
                                  <a:rPr lang="en-US" altLang="zh-CN" b="0" i="1" smtClean="0">
                                    <a:effectLst/>
                                    <a:latin typeface="Cambria Math" panose="02040503050406030204" pitchFamily="18" charset="0"/>
                                    <a:ea typeface="Cambria Math" panose="02040503050406030204" pitchFamily="18" charset="0"/>
                                  </a:rPr>
                                  <m:t>𝑎</m:t>
                                </m:r>
                              </m:e>
                              <m:e>
                                <m:r>
                                  <a:rPr lang="en-US" altLang="zh-CN" i="1">
                                    <a:latin typeface="Cambria Math" panose="02040503050406030204" pitchFamily="18" charset="0"/>
                                    <a:cs typeface="Times New Roman" panose="02020603050405020304" pitchFamily="18" charset="0"/>
                                  </a:rPr>
                                  <m:t>0</m:t>
                                </m:r>
                              </m:e>
                              <m:e>
                                <m:r>
                                  <a:rPr lang="en-US" altLang="zh-CN" i="1">
                                    <a:latin typeface="Cambria Math" panose="02040503050406030204" pitchFamily="18" charset="0"/>
                                    <a:cs typeface="Times New Roman" panose="02020603050405020304" pitchFamily="18" charset="0"/>
                                  </a:rPr>
                                  <m:t>0</m:t>
                                </m:r>
                              </m:e>
                            </m:mr>
                            <m:mr>
                              <m:e>
                                <m:r>
                                  <a:rPr lang="en-US" altLang="zh-CN" i="1">
                                    <a:latin typeface="Cambria Math" panose="02040503050406030204" pitchFamily="18" charset="0"/>
                                    <a:cs typeface="Times New Roman" panose="02020603050405020304" pitchFamily="18" charset="0"/>
                                  </a:rPr>
                                  <m:t>0</m:t>
                                </m:r>
                              </m:e>
                              <m:e>
                                <m:r>
                                  <a:rPr lang="en-US" altLang="zh-CN" b="0" i="1" smtClean="0">
                                    <a:effectLst/>
                                    <a:latin typeface="Cambria Math" panose="02040503050406030204" pitchFamily="18" charset="0"/>
                                    <a:ea typeface="Cambria Math" panose="02040503050406030204" pitchFamily="18" charset="0"/>
                                  </a:rPr>
                                  <m:t>𝑎</m:t>
                                </m:r>
                              </m:e>
                              <m:e>
                                <m:r>
                                  <a:rPr lang="en-US" altLang="zh-CN" i="1">
                                    <a:latin typeface="Cambria Math" panose="02040503050406030204" pitchFamily="18" charset="0"/>
                                    <a:cs typeface="Times New Roman" panose="02020603050405020304" pitchFamily="18" charset="0"/>
                                  </a:rPr>
                                  <m:t>0</m:t>
                                </m:r>
                              </m:e>
                            </m:mr>
                            <m:mr>
                              <m:e>
                                <m:r>
                                  <a:rPr lang="en-US" altLang="zh-CN" i="1">
                                    <a:latin typeface="Cambria Math" panose="02040503050406030204" pitchFamily="18" charset="0"/>
                                    <a:cs typeface="Times New Roman" panose="02020603050405020304" pitchFamily="18" charset="0"/>
                                  </a:rPr>
                                  <m:t>0</m:t>
                                </m:r>
                              </m:e>
                              <m:e>
                                <m:r>
                                  <a:rPr lang="en-US" altLang="zh-CN" i="1">
                                    <a:latin typeface="Cambria Math" panose="02040503050406030204" pitchFamily="18" charset="0"/>
                                    <a:cs typeface="Times New Roman" panose="02020603050405020304" pitchFamily="18" charset="0"/>
                                  </a:rPr>
                                  <m:t>0</m:t>
                                </m:r>
                              </m:e>
                              <m:e>
                                <m:r>
                                  <a:rPr lang="en-US" altLang="zh-CN" i="1">
                                    <a:latin typeface="Cambria Math" panose="02040503050406030204" pitchFamily="18" charset="0"/>
                                    <a:cs typeface="Times New Roman" panose="02020603050405020304" pitchFamily="18" charset="0"/>
                                  </a:rPr>
                                  <m:t>1</m:t>
                                </m:r>
                              </m:e>
                            </m:mr>
                          </m:m>
                        </m:e>
                      </m:d>
                      <m:d>
                        <m:dPr>
                          <m:begChr m:val="["/>
                          <m:endChr m:val="]"/>
                          <m:ctrlPr>
                            <a:rPr lang="zh-CN" altLang="zh-CN" i="1">
                              <a:effectLst/>
                              <a:latin typeface="Cambria Math" panose="02040503050406030204" pitchFamily="18" charset="0"/>
                              <a:ea typeface="Cambria Math" panose="02040503050406030204" pitchFamily="18" charset="0"/>
                            </a:rPr>
                          </m:ctrlPr>
                        </m:dPr>
                        <m:e>
                          <m:m>
                            <m:mPr>
                              <m:mcs>
                                <m:mc>
                                  <m:mcPr>
                                    <m:count m:val="1"/>
                                    <m:mcJc m:val="center"/>
                                  </m:mcPr>
                                </m:mc>
                              </m:mcs>
                              <m:ctrlPr>
                                <a:rPr lang="zh-CN" altLang="zh-CN" i="1">
                                  <a:effectLst/>
                                  <a:latin typeface="Cambria Math" panose="02040503050406030204" pitchFamily="18" charset="0"/>
                                  <a:ea typeface="Cambria Math" panose="02040503050406030204" pitchFamily="18" charset="0"/>
                                </a:rPr>
                              </m:ctrlPr>
                            </m:mPr>
                            <m:mr>
                              <m:e>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b="0" i="1" smtClean="0">
                                        <a:latin typeface="Cambria Math" panose="02040503050406030204" pitchFamily="18" charset="0"/>
                                        <a:cs typeface="Times New Roman" panose="02020603050405020304" pitchFamily="18" charset="0"/>
                                      </a:rPr>
                                      <m:t>0</m:t>
                                    </m:r>
                                  </m:sub>
                                </m:sSub>
                              </m:e>
                            </m:mr>
                            <m:mr>
                              <m:e>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𝑦</m:t>
                                    </m:r>
                                  </m:e>
                                  <m:sub>
                                    <m:r>
                                      <a:rPr lang="en-US" altLang="zh-CN" b="0" i="1" smtClean="0">
                                        <a:latin typeface="Cambria Math" panose="02040503050406030204" pitchFamily="18" charset="0"/>
                                        <a:cs typeface="Times New Roman" panose="02020603050405020304" pitchFamily="18" charset="0"/>
                                      </a:rPr>
                                      <m:t>0</m:t>
                                    </m:r>
                                  </m:sub>
                                </m:sSub>
                              </m:e>
                            </m:mr>
                            <m:mr>
                              <m:e>
                                <m:r>
                                  <a:rPr lang="en-US" altLang="zh-CN" i="1">
                                    <a:latin typeface="Cambria Math" panose="02040503050406030204" pitchFamily="18" charset="0"/>
                                    <a:cs typeface="Times New Roman" panose="02020603050405020304" pitchFamily="18" charset="0"/>
                                  </a:rPr>
                                  <m:t>1</m:t>
                                </m:r>
                              </m:e>
                            </m:mr>
                          </m:m>
                        </m:e>
                      </m:d>
                    </m:oMath>
                  </m:oMathPara>
                </a14:m>
                <a:endParaRPr lang="en-US" altLang="zh-CN" dirty="0" smtClean="0"/>
              </a:p>
              <a:p>
                <a:r>
                  <a:rPr lang="zh-CN" altLang="en-US" dirty="0" smtClean="0">
                    <a:latin typeface="楷体" panose="02010609060101010101" pitchFamily="49" charset="-122"/>
                    <a:ea typeface="楷体" panose="02010609060101010101" pitchFamily="49" charset="-122"/>
                  </a:rPr>
                  <a:t>（若</a:t>
                </a:r>
                <a:r>
                  <a:rPr lang="en-US" altLang="zh-CN" dirty="0" smtClean="0">
                    <a:latin typeface="楷体" panose="02010609060101010101" pitchFamily="49" charset="-122"/>
                    <a:ea typeface="楷体" panose="02010609060101010101" pitchFamily="49" charset="-122"/>
                  </a:rPr>
                  <a:t>x</a:t>
                </a:r>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y</a:t>
                </a:r>
                <a:r>
                  <a:rPr lang="zh-CN" altLang="en-US" dirty="0" smtClean="0">
                    <a:latin typeface="楷体" panose="02010609060101010101" pitchFamily="49" charset="-122"/>
                    <a:ea typeface="楷体" panose="02010609060101010101" pitchFamily="49" charset="-122"/>
                  </a:rPr>
                  <a:t>方向缩放比例不同，则会产生几何畸变）</a:t>
                </a:r>
                <a:endParaRPr lang="zh-CN" altLang="en-US" dirty="0">
                  <a:latin typeface="楷体" panose="02010609060101010101" pitchFamily="49" charset="-122"/>
                  <a:ea typeface="楷体" panose="02010609060101010101" pitchFamily="49"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5465578" y="735779"/>
                <a:ext cx="5436884" cy="1378904"/>
              </a:xfrm>
              <a:prstGeom prst="rect">
                <a:avLst/>
              </a:prstGeom>
              <a:blipFill>
                <a:blip r:embed="rId3"/>
                <a:stretch>
                  <a:fillRect l="-1010" t="-2655" b="-6195"/>
                </a:stretch>
              </a:blipFill>
            </p:spPr>
            <p:txBody>
              <a:bodyPr/>
              <a:lstStyle/>
              <a:p>
                <a:r>
                  <a:rPr lang="zh-CN" altLang="en-US">
                    <a:noFill/>
                  </a:rPr>
                  <a:t> </a:t>
                </a:r>
              </a:p>
            </p:txBody>
          </p:sp>
        </mc:Fallback>
      </mc:AlternateContent>
      <p:sp>
        <p:nvSpPr>
          <p:cNvPr id="4" name="文本框 3"/>
          <p:cNvSpPr txBox="1"/>
          <p:nvPr/>
        </p:nvSpPr>
        <p:spPr>
          <a:xfrm>
            <a:off x="1275259" y="2637692"/>
            <a:ext cx="5222631" cy="369332"/>
          </a:xfrm>
          <a:prstGeom prst="rect">
            <a:avLst/>
          </a:prstGeom>
          <a:noFill/>
        </p:spPr>
        <p:txBody>
          <a:bodyPr wrap="square" rtlCol="0">
            <a:spAutoFit/>
          </a:bodyPr>
          <a:lstStyle/>
          <a:p>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、图像的镜像变换（水平镜像、垂直镜像）</a:t>
            </a:r>
            <a:endParaRPr lang="zh-CN" altLang="en-US" dirty="0">
              <a:latin typeface="楷体" panose="02010609060101010101" pitchFamily="49" charset="-122"/>
              <a:ea typeface="楷体" panose="02010609060101010101" pitchFamily="49" charset="-122"/>
            </a:endParaRPr>
          </a:p>
        </p:txBody>
      </p:sp>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259" y="3130062"/>
            <a:ext cx="3408191" cy="2265038"/>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8658" y="3130062"/>
            <a:ext cx="1659232" cy="2763920"/>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7122481" y="2637692"/>
                <a:ext cx="3398494" cy="1104213"/>
              </a:xfrm>
              <a:prstGeom prst="rect">
                <a:avLst/>
              </a:prstGeom>
            </p:spPr>
            <p:txBody>
              <a:bodyPr wrap="none">
                <a:spAutoFit/>
              </a:bodyPr>
              <a:lstStyle/>
              <a:p>
                <a:r>
                  <a:rPr lang="en-US" altLang="zh-CN" dirty="0" smtClean="0">
                    <a:latin typeface="楷体" panose="02010609060101010101" pitchFamily="49" charset="-122"/>
                    <a:ea typeface="楷体" panose="02010609060101010101" pitchFamily="49" charset="-122"/>
                  </a:rPr>
                  <a:t>4</a:t>
                </a:r>
                <a:r>
                  <a:rPr lang="zh-CN" altLang="en-US" dirty="0" smtClean="0">
                    <a:latin typeface="楷体" panose="02010609060101010101" pitchFamily="49" charset="-122"/>
                    <a:ea typeface="楷体" panose="02010609060101010101" pitchFamily="49" charset="-122"/>
                  </a:rPr>
                  <a:t>、图像的旋转变换</a:t>
                </a:r>
                <a:endParaRPr lang="en-US" altLang="zh-CN" dirty="0" smtClean="0">
                  <a:latin typeface="楷体" panose="02010609060101010101" pitchFamily="49" charset="-122"/>
                  <a:ea typeface="楷体" panose="02010609060101010101" pitchFamily="49" charset="-122"/>
                </a:endParaRPr>
              </a:p>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m>
                            <m:mPr>
                              <m:mcs>
                                <m:mc>
                                  <m:mcPr>
                                    <m:count m:val="1"/>
                                    <m:mcJc m:val="center"/>
                                  </m:mcPr>
                                </m:mc>
                              </m:mcs>
                              <m:ctrlPr>
                                <a:rPr lang="zh-CN" altLang="en-US" i="1">
                                  <a:latin typeface="Cambria Math" panose="02040503050406030204" pitchFamily="18" charset="0"/>
                                </a:rPr>
                              </m:ctrlPr>
                            </m:mPr>
                            <m:mr>
                              <m:e>
                                <m:r>
                                  <a:rPr lang="en-US" altLang="zh-CN" b="0" i="1" smtClean="0">
                                    <a:latin typeface="Cambria Math" panose="02040503050406030204" pitchFamily="18" charset="0"/>
                                  </a:rPr>
                                  <m:t>𝑥</m:t>
                                </m:r>
                              </m:e>
                            </m:mr>
                            <m:mr>
                              <m:e>
                                <m:r>
                                  <a:rPr lang="en-US" altLang="zh-CN" b="0" i="1" smtClean="0">
                                    <a:latin typeface="Cambria Math" panose="02040503050406030204" pitchFamily="18" charset="0"/>
                                  </a:rPr>
                                  <m:t>𝑦</m:t>
                                </m:r>
                              </m:e>
                            </m:mr>
                            <m:mr>
                              <m:e>
                                <m:r>
                                  <a:rPr lang="zh-CN" altLang="en-US" i="0">
                                    <a:latin typeface="Cambria Math" panose="02040503050406030204" pitchFamily="18" charset="0"/>
                                  </a:rPr>
                                  <m:t>1</m:t>
                                </m:r>
                              </m:e>
                            </m:mr>
                          </m:m>
                        </m:e>
                      </m:d>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mcs>
                                <m:mc>
                                  <m:mcPr>
                                    <m:count m:val="3"/>
                                    <m:mcJc m:val="center"/>
                                  </m:mcPr>
                                </m:mc>
                              </m:mcs>
                              <m:ctrlPr>
                                <a:rPr lang="zh-CN" altLang="en-US" i="1">
                                  <a:latin typeface="Cambria Math" panose="02040503050406030204" pitchFamily="18" charset="0"/>
                                </a:rPr>
                              </m:ctrlPr>
                            </m:mPr>
                            <m:mr>
                              <m:e>
                                <m:r>
                                  <a:rPr lang="zh-CN" altLang="en-US" i="1">
                                    <a:latin typeface="Cambria Math" panose="02040503050406030204" pitchFamily="18" charset="0"/>
                                  </a:rPr>
                                  <m:t>𝑐𝑜𝑠</m:t>
                                </m:r>
                                <m:r>
                                  <a:rPr lang="zh-CN" altLang="en-US" i="1">
                                    <a:latin typeface="Cambria Math" panose="02040503050406030204" pitchFamily="18" charset="0"/>
                                  </a:rPr>
                                  <m:t>𝜃</m:t>
                                </m:r>
                              </m:e>
                              <m:e>
                                <m:r>
                                  <a:rPr lang="zh-CN" altLang="en-US" i="1">
                                    <a:latin typeface="Cambria Math" panose="02040503050406030204" pitchFamily="18" charset="0"/>
                                  </a:rPr>
                                  <m:t>𝑠𝑖𝑛</m:t>
                                </m:r>
                                <m:r>
                                  <a:rPr lang="zh-CN" altLang="en-US" i="1">
                                    <a:latin typeface="Cambria Math" panose="02040503050406030204" pitchFamily="18" charset="0"/>
                                  </a:rPr>
                                  <m:t>𝜃</m:t>
                                </m:r>
                              </m:e>
                              <m:e>
                                <m:r>
                                  <a:rPr lang="zh-CN" altLang="en-US" i="0">
                                    <a:latin typeface="Cambria Math" panose="02040503050406030204" pitchFamily="18" charset="0"/>
                                  </a:rPr>
                                  <m:t>0</m:t>
                                </m:r>
                              </m:e>
                            </m:mr>
                            <m:mr>
                              <m:e>
                                <m:r>
                                  <a:rPr lang="en-US" altLang="zh-CN" b="0" i="1" smtClean="0">
                                    <a:latin typeface="Cambria Math" panose="02040503050406030204" pitchFamily="18" charset="0"/>
                                  </a:rPr>
                                  <m:t>−</m:t>
                                </m:r>
                                <m:r>
                                  <a:rPr lang="zh-CN" altLang="en-US" i="1">
                                    <a:latin typeface="Cambria Math" panose="02040503050406030204" pitchFamily="18" charset="0"/>
                                  </a:rPr>
                                  <m:t>𝑠𝑖𝑛</m:t>
                                </m:r>
                                <m:r>
                                  <a:rPr lang="zh-CN" altLang="en-US" i="1">
                                    <a:latin typeface="Cambria Math" panose="02040503050406030204" pitchFamily="18" charset="0"/>
                                  </a:rPr>
                                  <m:t>𝜃</m:t>
                                </m:r>
                              </m:e>
                              <m:e>
                                <m:r>
                                  <a:rPr lang="zh-CN" altLang="en-US" i="1">
                                    <a:latin typeface="Cambria Math" panose="02040503050406030204" pitchFamily="18" charset="0"/>
                                  </a:rPr>
                                  <m:t>𝑐𝑜𝑠</m:t>
                                </m:r>
                                <m:r>
                                  <a:rPr lang="zh-CN" altLang="en-US" i="1">
                                    <a:latin typeface="Cambria Math" panose="02040503050406030204" pitchFamily="18" charset="0"/>
                                  </a:rPr>
                                  <m:t>𝜃</m:t>
                                </m:r>
                              </m:e>
                              <m:e>
                                <m:r>
                                  <a:rPr lang="zh-CN" altLang="en-US" i="0">
                                    <a:latin typeface="Cambria Math" panose="02040503050406030204" pitchFamily="18" charset="0"/>
                                  </a:rPr>
                                  <m:t>0</m:t>
                                </m:r>
                              </m:e>
                            </m:mr>
                            <m:mr>
                              <m:e>
                                <m:r>
                                  <a:rPr lang="zh-CN" altLang="en-US" i="0">
                                    <a:latin typeface="Cambria Math" panose="02040503050406030204" pitchFamily="18" charset="0"/>
                                  </a:rPr>
                                  <m:t>0</m:t>
                                </m:r>
                              </m:e>
                              <m:e>
                                <m:r>
                                  <a:rPr lang="zh-CN" altLang="en-US" i="0">
                                    <a:latin typeface="Cambria Math" panose="02040503050406030204" pitchFamily="18" charset="0"/>
                                  </a:rPr>
                                  <m:t>0</m:t>
                                </m:r>
                              </m:e>
                              <m:e>
                                <m:r>
                                  <a:rPr lang="zh-CN" altLang="en-US" i="0">
                                    <a:latin typeface="Cambria Math" panose="02040503050406030204" pitchFamily="18" charset="0"/>
                                  </a:rPr>
                                  <m:t>1</m:t>
                                </m:r>
                              </m:e>
                            </m:mr>
                          </m:m>
                        </m:e>
                      </m:d>
                      <m:d>
                        <m:dPr>
                          <m:begChr m:val="["/>
                          <m:endChr m:val="]"/>
                          <m:ctrlPr>
                            <a:rPr lang="zh-CN" altLang="en-US" i="1">
                              <a:latin typeface="Cambria Math" panose="02040503050406030204" pitchFamily="18" charset="0"/>
                            </a:rPr>
                          </m:ctrlPr>
                        </m:dPr>
                        <m:e>
                          <m:m>
                            <m:mPr>
                              <m:mcs>
                                <m:mc>
                                  <m:mcPr>
                                    <m:count m:val="1"/>
                                    <m:mcJc m:val="center"/>
                                  </m:mcPr>
                                </m:mc>
                              </m:mcs>
                              <m:ctrlPr>
                                <a:rPr lang="zh-CN" altLang="en-US" i="1">
                                  <a:latin typeface="Cambria Math" panose="02040503050406030204" pitchFamily="18" charset="0"/>
                                </a:rPr>
                              </m:ctrlPr>
                            </m:mP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en-US" altLang="zh-CN" b="0" i="0" smtClean="0">
                                        <a:latin typeface="Cambria Math" panose="02040503050406030204" pitchFamily="18" charset="0"/>
                                      </a:rPr>
                                      <m:t>0</m:t>
                                    </m:r>
                                  </m:sub>
                                </m:sSub>
                              </m:e>
                            </m:m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en-US" altLang="zh-CN" b="0" i="0" smtClean="0">
                                        <a:latin typeface="Cambria Math" panose="02040503050406030204" pitchFamily="18" charset="0"/>
                                      </a:rPr>
                                      <m:t>0</m:t>
                                    </m:r>
                                  </m:sub>
                                </m:sSub>
                              </m:e>
                            </m:mr>
                            <m:mr>
                              <m:e>
                                <m:r>
                                  <a:rPr lang="zh-CN" altLang="en-US" i="0">
                                    <a:latin typeface="Cambria Math" panose="02040503050406030204" pitchFamily="18" charset="0"/>
                                  </a:rPr>
                                  <m:t>1</m:t>
                                </m:r>
                              </m:e>
                            </m:mr>
                          </m:m>
                        </m:e>
                      </m: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7122481" y="2637692"/>
                <a:ext cx="3398494" cy="1104213"/>
              </a:xfrm>
              <a:prstGeom prst="rect">
                <a:avLst/>
              </a:prstGeom>
              <a:blipFill>
                <a:blip r:embed="rId6"/>
                <a:stretch>
                  <a:fillRect l="-1434" t="-33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3041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56146" y="715846"/>
            <a:ext cx="9467272"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5</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、问题：</a:t>
            </a:r>
            <a:endPar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a:t>
            </a:r>
            <a:r>
              <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1</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）如何</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把一幅图像放大</a:t>
            </a:r>
            <a:r>
              <a:rPr kumimoji="0" lang="en-US" altLang="zh-CN"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5/3</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倍？</a:t>
            </a:r>
            <a:endParaRPr kumimoji="0" lang="en-US" altLang="zh-CN"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先把图像放大</a:t>
            </a:r>
            <a:r>
              <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5</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倍，再缩小</a:t>
            </a:r>
            <a:r>
              <a:rPr kumimoji="0" lang="en-US" altLang="zh-CN"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3</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倍。</a:t>
            </a:r>
            <a:endPar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a:t>
            </a:r>
            <a:r>
              <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2</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）如何把一幅图像缩小</a:t>
            </a:r>
            <a:r>
              <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7/10</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倍？</a:t>
            </a:r>
            <a:endPar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x</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方向相邻的</a:t>
            </a:r>
            <a:r>
              <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10</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个像素点，按照自己定义的规则去掉</a:t>
            </a:r>
            <a:r>
              <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3</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个像素点，但不要连续去掉</a:t>
            </a:r>
            <a:r>
              <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2</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个以上相邻的像素点。</a:t>
            </a:r>
            <a:r>
              <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y</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方向同理。</a:t>
            </a:r>
            <a:endPar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a:t>
            </a:r>
            <a:r>
              <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3</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如何把一幅图像放大</a:t>
            </a:r>
            <a:r>
              <a:rPr kumimoji="0" lang="en-US" altLang="zh-CN"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3/2</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倍</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a:t>
            </a:r>
            <a:endPar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w Cen MT" panose="020B0602020104020603"/>
              <a:ea typeface="宋体" panose="02010600030101010101" pitchFamily="2" charset="-122"/>
              <a:cs typeface="+mn-cs"/>
            </a:endParaRPr>
          </a:p>
        </p:txBody>
      </p:sp>
      <p:graphicFrame>
        <p:nvGraphicFramePr>
          <p:cNvPr id="3" name="表格 2"/>
          <p:cNvGraphicFramePr>
            <a:graphicFrameLocks noGrp="1"/>
          </p:cNvGraphicFramePr>
          <p:nvPr>
            <p:extLst/>
          </p:nvPr>
        </p:nvGraphicFramePr>
        <p:xfrm>
          <a:off x="1681018" y="3776722"/>
          <a:ext cx="1440874" cy="365760"/>
        </p:xfrm>
        <a:graphic>
          <a:graphicData uri="http://schemas.openxmlformats.org/drawingml/2006/table">
            <a:tbl>
              <a:tblPr firstRow="1" bandRow="1">
                <a:tableStyleId>{5C22544A-7EE6-4342-B048-85BDC9FD1C3A}</a:tableStyleId>
              </a:tblPr>
              <a:tblGrid>
                <a:gridCol w="720437">
                  <a:extLst>
                    <a:ext uri="{9D8B030D-6E8A-4147-A177-3AD203B41FA5}">
                      <a16:colId xmlns:a16="http://schemas.microsoft.com/office/drawing/2014/main" val="405011063"/>
                    </a:ext>
                  </a:extLst>
                </a:gridCol>
                <a:gridCol w="720437">
                  <a:extLst>
                    <a:ext uri="{9D8B030D-6E8A-4147-A177-3AD203B41FA5}">
                      <a16:colId xmlns:a16="http://schemas.microsoft.com/office/drawing/2014/main" val="340766721"/>
                    </a:ext>
                  </a:extLst>
                </a:gridCol>
              </a:tblGrid>
              <a:tr h="305751">
                <a:tc>
                  <a:txBody>
                    <a:bodyPr/>
                    <a:lstStyle/>
                    <a:p>
                      <a:pPr algn="ctr"/>
                      <a:r>
                        <a:rPr lang="en-US" altLang="zh-CN" dirty="0" smtClean="0">
                          <a:solidFill>
                            <a:sysClr val="windowText" lastClr="000000"/>
                          </a:solidFill>
                        </a:rPr>
                        <a:t>1</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smtClean="0">
                          <a:solidFill>
                            <a:sysClr val="windowText" lastClr="000000"/>
                          </a:solidFill>
                        </a:rPr>
                        <a:t>2</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5372595"/>
                  </a:ext>
                </a:extLst>
              </a:tr>
            </a:tbl>
          </a:graphicData>
        </a:graphic>
      </p:graphicFrame>
      <p:cxnSp>
        <p:nvCxnSpPr>
          <p:cNvPr id="5" name="直接箭头连接符 4"/>
          <p:cNvCxnSpPr/>
          <p:nvPr/>
        </p:nvCxnSpPr>
        <p:spPr>
          <a:xfrm>
            <a:off x="3121892" y="3943927"/>
            <a:ext cx="57265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870364" y="4142482"/>
            <a:ext cx="1062182"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prstClr val="black"/>
                </a:solidFill>
                <a:effectLst/>
                <a:uLnTx/>
                <a:uFillTx/>
                <a:latin typeface="Tw Cen MT" panose="020B0602020104020603"/>
                <a:ea typeface="宋体" panose="02010600030101010101" pitchFamily="2" charset="-122"/>
                <a:cs typeface="+mn-cs"/>
              </a:rPr>
              <a:t>2</a:t>
            </a:r>
            <a:r>
              <a:rPr kumimoji="0" lang="zh-CN" altLang="en-US" sz="1400" b="0" i="0" u="none" strike="noStrike" kern="1200" cap="none" spc="0" normalizeH="0" baseline="0" noProof="0" dirty="0" smtClean="0">
                <a:ln>
                  <a:noFill/>
                </a:ln>
                <a:solidFill>
                  <a:prstClr val="black"/>
                </a:solidFill>
                <a:effectLst/>
                <a:uLnTx/>
                <a:uFillTx/>
                <a:latin typeface="Tw Cen MT" panose="020B0602020104020603"/>
                <a:ea typeface="宋体" panose="02010600030101010101" pitchFamily="2" charset="-122"/>
                <a:cs typeface="+mn-cs"/>
              </a:rPr>
              <a:t>个像素点</a:t>
            </a:r>
            <a:endParaRPr kumimoji="0" lang="zh-CN" altLang="en-US" sz="1400" b="0" i="0" u="none" strike="noStrike" kern="1200" cap="none" spc="0" normalizeH="0" baseline="0" noProof="0" dirty="0">
              <a:ln>
                <a:noFill/>
              </a:ln>
              <a:solidFill>
                <a:prstClr val="black"/>
              </a:solidFill>
              <a:effectLst/>
              <a:uLnTx/>
              <a:uFillTx/>
              <a:latin typeface="Tw Cen MT" panose="020B0602020104020603"/>
              <a:ea typeface="宋体" panose="02010600030101010101" pitchFamily="2" charset="-122"/>
              <a:cs typeface="+mn-cs"/>
            </a:endParaRPr>
          </a:p>
        </p:txBody>
      </p:sp>
      <p:graphicFrame>
        <p:nvGraphicFramePr>
          <p:cNvPr id="7" name="表格 6"/>
          <p:cNvGraphicFramePr>
            <a:graphicFrameLocks noGrp="1"/>
          </p:cNvGraphicFramePr>
          <p:nvPr>
            <p:extLst/>
          </p:nvPr>
        </p:nvGraphicFramePr>
        <p:xfrm>
          <a:off x="3694545" y="3776722"/>
          <a:ext cx="1773381" cy="365760"/>
        </p:xfrm>
        <a:graphic>
          <a:graphicData uri="http://schemas.openxmlformats.org/drawingml/2006/table">
            <a:tbl>
              <a:tblPr firstRow="1" bandRow="1">
                <a:tableStyleId>{5C22544A-7EE6-4342-B048-85BDC9FD1C3A}</a:tableStyleId>
              </a:tblPr>
              <a:tblGrid>
                <a:gridCol w="591127">
                  <a:extLst>
                    <a:ext uri="{9D8B030D-6E8A-4147-A177-3AD203B41FA5}">
                      <a16:colId xmlns:a16="http://schemas.microsoft.com/office/drawing/2014/main" val="1837645337"/>
                    </a:ext>
                  </a:extLst>
                </a:gridCol>
                <a:gridCol w="591127">
                  <a:extLst>
                    <a:ext uri="{9D8B030D-6E8A-4147-A177-3AD203B41FA5}">
                      <a16:colId xmlns:a16="http://schemas.microsoft.com/office/drawing/2014/main" val="2776594409"/>
                    </a:ext>
                  </a:extLst>
                </a:gridCol>
                <a:gridCol w="591127">
                  <a:extLst>
                    <a:ext uri="{9D8B030D-6E8A-4147-A177-3AD203B41FA5}">
                      <a16:colId xmlns:a16="http://schemas.microsoft.com/office/drawing/2014/main" val="3251716102"/>
                    </a:ext>
                  </a:extLst>
                </a:gridCol>
              </a:tblGrid>
              <a:tr h="324043">
                <a:tc>
                  <a:txBody>
                    <a:bodyPr/>
                    <a:lstStyle/>
                    <a:p>
                      <a:pPr algn="ctr"/>
                      <a:r>
                        <a:rPr lang="en-US" altLang="zh-CN" dirty="0" smtClean="0">
                          <a:solidFill>
                            <a:sysClr val="windowText" lastClr="000000"/>
                          </a:solidFill>
                        </a:rPr>
                        <a:t>1</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smtClean="0">
                          <a:solidFill>
                            <a:sysClr val="windowText" lastClr="000000"/>
                          </a:solidFill>
                        </a:rPr>
                        <a:t>1</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smtClean="0">
                          <a:solidFill>
                            <a:sysClr val="windowText" lastClr="000000"/>
                          </a:solidFill>
                        </a:rPr>
                        <a:t>2</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9456817"/>
                  </a:ext>
                </a:extLst>
              </a:tr>
            </a:tbl>
          </a:graphicData>
        </a:graphic>
      </p:graphicFrame>
      <p:graphicFrame>
        <p:nvGraphicFramePr>
          <p:cNvPr id="8" name="表格 7"/>
          <p:cNvGraphicFramePr>
            <a:graphicFrameLocks noGrp="1"/>
          </p:cNvGraphicFramePr>
          <p:nvPr>
            <p:extLst/>
          </p:nvPr>
        </p:nvGraphicFramePr>
        <p:xfrm>
          <a:off x="3694545" y="4267379"/>
          <a:ext cx="1773381" cy="365760"/>
        </p:xfrm>
        <a:graphic>
          <a:graphicData uri="http://schemas.openxmlformats.org/drawingml/2006/table">
            <a:tbl>
              <a:tblPr firstRow="1" bandRow="1">
                <a:tableStyleId>{5C22544A-7EE6-4342-B048-85BDC9FD1C3A}</a:tableStyleId>
              </a:tblPr>
              <a:tblGrid>
                <a:gridCol w="591127">
                  <a:extLst>
                    <a:ext uri="{9D8B030D-6E8A-4147-A177-3AD203B41FA5}">
                      <a16:colId xmlns:a16="http://schemas.microsoft.com/office/drawing/2014/main" val="1837645337"/>
                    </a:ext>
                  </a:extLst>
                </a:gridCol>
                <a:gridCol w="591127">
                  <a:extLst>
                    <a:ext uri="{9D8B030D-6E8A-4147-A177-3AD203B41FA5}">
                      <a16:colId xmlns:a16="http://schemas.microsoft.com/office/drawing/2014/main" val="2776594409"/>
                    </a:ext>
                  </a:extLst>
                </a:gridCol>
                <a:gridCol w="591127">
                  <a:extLst>
                    <a:ext uri="{9D8B030D-6E8A-4147-A177-3AD203B41FA5}">
                      <a16:colId xmlns:a16="http://schemas.microsoft.com/office/drawing/2014/main" val="3251716102"/>
                    </a:ext>
                  </a:extLst>
                </a:gridCol>
              </a:tblGrid>
              <a:tr h="324043">
                <a:tc>
                  <a:txBody>
                    <a:bodyPr/>
                    <a:lstStyle/>
                    <a:p>
                      <a:pPr algn="ctr"/>
                      <a:r>
                        <a:rPr lang="en-US" altLang="zh-CN" dirty="0" smtClean="0">
                          <a:solidFill>
                            <a:sysClr val="windowText" lastClr="000000"/>
                          </a:solidFill>
                        </a:rPr>
                        <a:t>1</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smtClean="0">
                          <a:solidFill>
                            <a:sysClr val="windowText" lastClr="000000"/>
                          </a:solidFill>
                        </a:rPr>
                        <a:t>2</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smtClean="0">
                          <a:solidFill>
                            <a:sysClr val="windowText" lastClr="000000"/>
                          </a:solidFill>
                        </a:rPr>
                        <a:t>2</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9456817"/>
                  </a:ext>
                </a:extLst>
              </a:tr>
            </a:tbl>
          </a:graphicData>
        </a:graphic>
      </p:graphicFrame>
      <mc:AlternateContent xmlns:mc="http://schemas.openxmlformats.org/markup-compatibility/2006" xmlns:a14="http://schemas.microsoft.com/office/drawing/2010/main">
        <mc:Choice Requires="a14">
          <p:graphicFrame>
            <p:nvGraphicFramePr>
              <p:cNvPr id="9" name="表格 8"/>
              <p:cNvGraphicFramePr>
                <a:graphicFrameLocks noGrp="1"/>
              </p:cNvGraphicFramePr>
              <p:nvPr>
                <p:extLst/>
              </p:nvPr>
            </p:nvGraphicFramePr>
            <p:xfrm>
              <a:off x="3694545" y="4848140"/>
              <a:ext cx="1773381" cy="433769"/>
            </p:xfrm>
            <a:graphic>
              <a:graphicData uri="http://schemas.openxmlformats.org/drawingml/2006/table">
                <a:tbl>
                  <a:tblPr firstRow="1" bandRow="1">
                    <a:tableStyleId>{5C22544A-7EE6-4342-B048-85BDC9FD1C3A}</a:tableStyleId>
                  </a:tblPr>
                  <a:tblGrid>
                    <a:gridCol w="591127">
                      <a:extLst>
                        <a:ext uri="{9D8B030D-6E8A-4147-A177-3AD203B41FA5}">
                          <a16:colId xmlns:a16="http://schemas.microsoft.com/office/drawing/2014/main" val="1837645337"/>
                        </a:ext>
                      </a:extLst>
                    </a:gridCol>
                    <a:gridCol w="591127">
                      <a:extLst>
                        <a:ext uri="{9D8B030D-6E8A-4147-A177-3AD203B41FA5}">
                          <a16:colId xmlns:a16="http://schemas.microsoft.com/office/drawing/2014/main" val="2776594409"/>
                        </a:ext>
                      </a:extLst>
                    </a:gridCol>
                    <a:gridCol w="591127">
                      <a:extLst>
                        <a:ext uri="{9D8B030D-6E8A-4147-A177-3AD203B41FA5}">
                          <a16:colId xmlns:a16="http://schemas.microsoft.com/office/drawing/2014/main" val="3251716102"/>
                        </a:ext>
                      </a:extLst>
                    </a:gridCol>
                  </a:tblGrid>
                  <a:tr h="324043">
                    <a:tc>
                      <a:txBody>
                        <a:bodyPr/>
                        <a:lstStyle/>
                        <a:p>
                          <a:pPr algn="ctr"/>
                          <a:r>
                            <a:rPr lang="en-US" altLang="zh-CN" dirty="0" smtClean="0">
                              <a:solidFill>
                                <a:sysClr val="windowText" lastClr="000000"/>
                              </a:solidFill>
                            </a:rPr>
                            <a:t>1</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200" i="1" smtClean="0">
                                        <a:solidFill>
                                          <a:sysClr val="windowText" lastClr="000000"/>
                                        </a:solidFill>
                                        <a:latin typeface="Cambria Math" panose="02040503050406030204" pitchFamily="18" charset="0"/>
                                      </a:rPr>
                                    </m:ctrlPr>
                                  </m:fPr>
                                  <m:num>
                                    <m:r>
                                      <a:rPr lang="en-US" altLang="zh-CN" sz="1200" b="1" i="1" smtClean="0">
                                        <a:solidFill>
                                          <a:sysClr val="windowText" lastClr="000000"/>
                                        </a:solidFill>
                                        <a:latin typeface="Cambria Math" panose="02040503050406030204" pitchFamily="18" charset="0"/>
                                      </a:rPr>
                                      <m:t>𝟏</m:t>
                                    </m:r>
                                    <m:r>
                                      <a:rPr lang="en-US" altLang="zh-CN" sz="1200" b="1" i="1" smtClean="0">
                                        <a:solidFill>
                                          <a:sysClr val="windowText" lastClr="000000"/>
                                        </a:solidFill>
                                        <a:latin typeface="Cambria Math" panose="02040503050406030204" pitchFamily="18" charset="0"/>
                                      </a:rPr>
                                      <m:t>+</m:t>
                                    </m:r>
                                    <m:r>
                                      <a:rPr lang="en-US" altLang="zh-CN" sz="1200" b="1" i="1" smtClean="0">
                                        <a:solidFill>
                                          <a:sysClr val="windowText" lastClr="000000"/>
                                        </a:solidFill>
                                        <a:latin typeface="Cambria Math" panose="02040503050406030204" pitchFamily="18" charset="0"/>
                                      </a:rPr>
                                      <m:t>𝟐</m:t>
                                    </m:r>
                                  </m:num>
                                  <m:den>
                                    <m:r>
                                      <a:rPr lang="en-US" altLang="zh-CN" sz="1200" b="1" i="1" smtClean="0">
                                        <a:solidFill>
                                          <a:sysClr val="windowText" lastClr="000000"/>
                                        </a:solidFill>
                                        <a:latin typeface="Cambria Math" panose="02040503050406030204" pitchFamily="18" charset="0"/>
                                      </a:rPr>
                                      <m:t>𝟐</m:t>
                                    </m:r>
                                  </m:den>
                                </m:f>
                              </m:oMath>
                            </m:oMathPara>
                          </a14:m>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smtClean="0">
                              <a:solidFill>
                                <a:sysClr val="windowText" lastClr="000000"/>
                              </a:solidFill>
                            </a:rPr>
                            <a:t>2</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9456817"/>
                      </a:ext>
                    </a:extLst>
                  </a:tr>
                </a:tbl>
              </a:graphicData>
            </a:graphic>
          </p:graphicFrame>
        </mc:Choice>
        <mc:Fallback xmlns="">
          <p:graphicFrame>
            <p:nvGraphicFramePr>
              <p:cNvPr id="9" name="表格 8"/>
              <p:cNvGraphicFramePr>
                <a:graphicFrameLocks noGrp="1"/>
              </p:cNvGraphicFramePr>
              <p:nvPr>
                <p:extLst>
                  <p:ext uri="{D42A27DB-BD31-4B8C-83A1-F6EECF244321}">
                    <p14:modId xmlns:p14="http://schemas.microsoft.com/office/powerpoint/2010/main" val="205795376"/>
                  </p:ext>
                </p:extLst>
              </p:nvPr>
            </p:nvGraphicFramePr>
            <p:xfrm>
              <a:off x="3694545" y="4848140"/>
              <a:ext cx="1773381" cy="433769"/>
            </p:xfrm>
            <a:graphic>
              <a:graphicData uri="http://schemas.openxmlformats.org/drawingml/2006/table">
                <a:tbl>
                  <a:tblPr firstRow="1" bandRow="1">
                    <a:tableStyleId>{5C22544A-7EE6-4342-B048-85BDC9FD1C3A}</a:tableStyleId>
                  </a:tblPr>
                  <a:tblGrid>
                    <a:gridCol w="591127">
                      <a:extLst>
                        <a:ext uri="{9D8B030D-6E8A-4147-A177-3AD203B41FA5}">
                          <a16:colId xmlns:a16="http://schemas.microsoft.com/office/drawing/2014/main" val="1837645337"/>
                        </a:ext>
                      </a:extLst>
                    </a:gridCol>
                    <a:gridCol w="591127">
                      <a:extLst>
                        <a:ext uri="{9D8B030D-6E8A-4147-A177-3AD203B41FA5}">
                          <a16:colId xmlns:a16="http://schemas.microsoft.com/office/drawing/2014/main" val="2776594409"/>
                        </a:ext>
                      </a:extLst>
                    </a:gridCol>
                    <a:gridCol w="591127">
                      <a:extLst>
                        <a:ext uri="{9D8B030D-6E8A-4147-A177-3AD203B41FA5}">
                          <a16:colId xmlns:a16="http://schemas.microsoft.com/office/drawing/2014/main" val="3251716102"/>
                        </a:ext>
                      </a:extLst>
                    </a:gridCol>
                  </a:tblGrid>
                  <a:tr h="433769">
                    <a:tc>
                      <a:txBody>
                        <a:bodyPr/>
                        <a:lstStyle/>
                        <a:p>
                          <a:pPr algn="ctr"/>
                          <a:r>
                            <a:rPr lang="en-US" altLang="zh-CN" dirty="0" smtClean="0">
                              <a:solidFill>
                                <a:sysClr val="windowText" lastClr="000000"/>
                              </a:solidFill>
                            </a:rPr>
                            <a:t>1</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1031" t="-1389" r="-103093" b="-13889"/>
                          </a:stretch>
                        </a:blipFill>
                      </a:tcPr>
                    </a:tc>
                    <a:tc>
                      <a:txBody>
                        <a:bodyPr/>
                        <a:lstStyle/>
                        <a:p>
                          <a:pPr algn="ctr"/>
                          <a:r>
                            <a:rPr lang="en-US" altLang="zh-CN" dirty="0" smtClean="0">
                              <a:solidFill>
                                <a:sysClr val="windowText" lastClr="000000"/>
                              </a:solidFill>
                            </a:rPr>
                            <a:t>2</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9456817"/>
                      </a:ext>
                    </a:extLst>
                  </a:tr>
                </a:tbl>
              </a:graphicData>
            </a:graphic>
          </p:graphicFrame>
        </mc:Fallback>
      </mc:AlternateContent>
      <p:sp>
        <p:nvSpPr>
          <p:cNvPr id="10" name="矩形 9"/>
          <p:cNvSpPr/>
          <p:nvPr/>
        </p:nvSpPr>
        <p:spPr>
          <a:xfrm>
            <a:off x="4072922" y="5343021"/>
            <a:ext cx="1016625"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w Cen MT" panose="020B0602020104020603"/>
                <a:ea typeface="宋体" panose="02010600030101010101" pitchFamily="2" charset="-122"/>
                <a:cs typeface="+mn-cs"/>
              </a:rPr>
              <a:t>3</a:t>
            </a:r>
            <a:r>
              <a:rPr kumimoji="0" lang="zh-CN" altLang="en-US" sz="1400" b="0" i="0" u="none" strike="noStrike" kern="1200" cap="none" spc="0" normalizeH="0" baseline="0" noProof="0" dirty="0" smtClean="0">
                <a:ln>
                  <a:noFill/>
                </a:ln>
                <a:solidFill>
                  <a:prstClr val="black"/>
                </a:solidFill>
                <a:effectLst/>
                <a:uLnTx/>
                <a:uFillTx/>
                <a:latin typeface="Tw Cen MT" panose="020B0602020104020603"/>
                <a:ea typeface="宋体" panose="02010600030101010101" pitchFamily="2" charset="-122"/>
                <a:cs typeface="+mn-cs"/>
              </a:rPr>
              <a:t>个</a:t>
            </a:r>
            <a:r>
              <a:rPr kumimoji="0" lang="zh-CN" altLang="en-US" sz="1400" b="0" i="0" u="none" strike="noStrike" kern="1200" cap="none" spc="0" normalizeH="0" baseline="0" noProof="0" dirty="0">
                <a:ln>
                  <a:noFill/>
                </a:ln>
                <a:solidFill>
                  <a:prstClr val="black"/>
                </a:solidFill>
                <a:effectLst/>
                <a:uLnTx/>
                <a:uFillTx/>
                <a:latin typeface="Tw Cen MT" panose="020B0602020104020603"/>
                <a:ea typeface="宋体" panose="02010600030101010101" pitchFamily="2" charset="-122"/>
                <a:cs typeface="+mn-cs"/>
              </a:rPr>
              <a:t>像素点</a:t>
            </a:r>
          </a:p>
        </p:txBody>
      </p:sp>
      <p:sp>
        <p:nvSpPr>
          <p:cNvPr id="4" name="矩形 3"/>
          <p:cNvSpPr/>
          <p:nvPr/>
        </p:nvSpPr>
        <p:spPr>
          <a:xfrm>
            <a:off x="1256146" y="5850408"/>
            <a:ext cx="8016938"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smtClean="0">
                <a:solidFill>
                  <a:prstClr val="black"/>
                </a:solidFill>
                <a:latin typeface="楷体" panose="02010609060101010101" pitchFamily="49" charset="-122"/>
                <a:ea typeface="楷体" panose="02010609060101010101" pitchFamily="49" charset="-122"/>
              </a:rPr>
              <a:t>对于彩色图像的处理：</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把</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彩色图像分解为</a:t>
            </a:r>
            <a:r>
              <a:rPr kumimoji="0" lang="en-US" altLang="zh-CN"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RGB</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三种，分别处理，然后再合成。</a:t>
            </a:r>
            <a:endParaRPr kumimoji="0" lang="en-US" altLang="zh-CN"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10064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36432" y="677008"/>
            <a:ext cx="4902062" cy="1477328"/>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五、灰度级插值</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、最近邻法</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计算与点</a:t>
            </a:r>
            <a:r>
              <a:rPr lang="en-US" altLang="zh-CN" dirty="0">
                <a:latin typeface="楷体" panose="02010609060101010101" pitchFamily="49" charset="-122"/>
                <a:ea typeface="楷体" panose="02010609060101010101" pitchFamily="49" charset="-122"/>
              </a:rPr>
              <a:t>P(x0</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y0)</a:t>
            </a:r>
            <a:r>
              <a:rPr lang="zh-CN" altLang="en-US" dirty="0">
                <a:latin typeface="楷体" panose="02010609060101010101" pitchFamily="49" charset="-122"/>
                <a:ea typeface="楷体" panose="02010609060101010101" pitchFamily="49" charset="-122"/>
              </a:rPr>
              <a:t>临近的四个点</a:t>
            </a:r>
            <a:r>
              <a:rPr lang="en-US" altLang="zh-CN"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将与点</a:t>
            </a:r>
            <a:r>
              <a:rPr lang="en-US" altLang="zh-CN" dirty="0">
                <a:latin typeface="楷体" panose="02010609060101010101" pitchFamily="49" charset="-122"/>
                <a:ea typeface="楷体" panose="02010609060101010101" pitchFamily="49" charset="-122"/>
              </a:rPr>
              <a:t>P(x0</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y0)</a:t>
            </a:r>
            <a:r>
              <a:rPr lang="zh-CN" altLang="en-US" dirty="0">
                <a:latin typeface="楷体" panose="02010609060101010101" pitchFamily="49" charset="-122"/>
                <a:ea typeface="楷体" panose="02010609060101010101" pitchFamily="49" charset="-122"/>
              </a:rPr>
              <a:t>最近的整数坐标点</a:t>
            </a:r>
            <a:r>
              <a:rPr lang="en-US" altLang="zh-CN" dirty="0">
                <a:latin typeface="楷体" panose="02010609060101010101" pitchFamily="49" charset="-122"/>
                <a:ea typeface="楷体" panose="02010609060101010101" pitchFamily="49" charset="-122"/>
              </a:rPr>
              <a:t>(x</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y)</a:t>
            </a:r>
            <a:r>
              <a:rPr lang="zh-CN" altLang="en-US" dirty="0" smtClean="0">
                <a:latin typeface="楷体" panose="02010609060101010101" pitchFamily="49" charset="-122"/>
                <a:ea typeface="楷体" panose="02010609060101010101" pitchFamily="49" charset="-122"/>
              </a:rPr>
              <a:t>的</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灰度</a:t>
            </a:r>
            <a:r>
              <a:rPr lang="zh-CN" altLang="en-US" dirty="0">
                <a:latin typeface="楷体" panose="02010609060101010101" pitchFamily="49" charset="-122"/>
                <a:ea typeface="楷体" panose="02010609060101010101" pitchFamily="49" charset="-122"/>
              </a:rPr>
              <a:t>值取为</a:t>
            </a:r>
            <a:r>
              <a:rPr lang="en-US" altLang="zh-CN" dirty="0">
                <a:latin typeface="楷体" panose="02010609060101010101" pitchFamily="49" charset="-122"/>
                <a:ea typeface="楷体" panose="02010609060101010101" pitchFamily="49" charset="-122"/>
              </a:rPr>
              <a:t>P(x0</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y0</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点</a:t>
            </a:r>
            <a:r>
              <a:rPr lang="zh-CN" altLang="en-US" dirty="0">
                <a:latin typeface="楷体" panose="02010609060101010101" pitchFamily="49" charset="-122"/>
                <a:ea typeface="楷体" panose="02010609060101010101" pitchFamily="49" charset="-122"/>
              </a:rPr>
              <a:t>灰度近似值。 </a:t>
            </a:r>
          </a:p>
        </p:txBody>
      </p:sp>
      <p:pic>
        <p:nvPicPr>
          <p:cNvPr id="3"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9654" y="184637"/>
            <a:ext cx="3807818" cy="259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336432" y="3086072"/>
            <a:ext cx="9211040" cy="3139321"/>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a:t>
            </a:r>
            <a:r>
              <a:rPr lang="zh-CN" altLang="en-US" b="1" dirty="0" smtClean="0">
                <a:solidFill>
                  <a:srgbClr val="0070C0"/>
                </a:solidFill>
                <a:latin typeface="楷体" panose="02010609060101010101" pitchFamily="49" charset="-122"/>
                <a:ea typeface="楷体" panose="02010609060101010101" pitchFamily="49" charset="-122"/>
              </a:rPr>
              <a:t>双线性插值</a:t>
            </a:r>
            <a:r>
              <a:rPr lang="zh-CN" altLang="en-US" dirty="0">
                <a:latin typeface="楷体" panose="02010609060101010101" pitchFamily="49" charset="-122"/>
                <a:ea typeface="楷体" panose="02010609060101010101" pitchFamily="49" charset="-122"/>
              </a:rPr>
              <a:t>（一阶插值</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具有低通滤波器的性质，使高频分量减弱，所以使图像的轮廓在一定程度上</a:t>
            </a:r>
            <a:r>
              <a:rPr lang="zh-CN" altLang="en-US" dirty="0" smtClean="0">
                <a:latin typeface="楷体" panose="02010609060101010101" pitchFamily="49" charset="-122"/>
                <a:ea typeface="楷体" panose="02010609060101010101" pitchFamily="49" charset="-122"/>
              </a:rPr>
              <a:t>受损</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、三次内插法（高阶插值）</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本章重点：</a:t>
            </a:r>
          </a:p>
          <a:p>
            <a:r>
              <a:rPr lang="zh-CN" altLang="en-US" dirty="0">
                <a:latin typeface="楷体" panose="02010609060101010101" pitchFamily="49" charset="-122"/>
                <a:ea typeface="楷体" panose="02010609060101010101" pitchFamily="49" charset="-122"/>
              </a:rPr>
              <a:t>线性点运算中斜率和截距的取值对图像的影响</a:t>
            </a:r>
          </a:p>
          <a:p>
            <a:r>
              <a:rPr lang="zh-CN" altLang="en-US" dirty="0">
                <a:latin typeface="楷体" panose="02010609060101010101" pitchFamily="49" charset="-122"/>
                <a:ea typeface="楷体" panose="02010609060101010101" pitchFamily="49" charset="-122"/>
              </a:rPr>
              <a:t>代数运算的特点及应用</a:t>
            </a:r>
          </a:p>
          <a:p>
            <a:r>
              <a:rPr lang="zh-CN" altLang="en-US" dirty="0">
                <a:latin typeface="楷体" panose="02010609060101010101" pitchFamily="49" charset="-122"/>
                <a:ea typeface="楷体" panose="02010609060101010101" pitchFamily="49" charset="-122"/>
              </a:rPr>
              <a:t>几何运算的特点及应用</a:t>
            </a:r>
          </a:p>
          <a:p>
            <a:r>
              <a:rPr lang="zh-CN" altLang="en-US" dirty="0">
                <a:latin typeface="楷体" panose="02010609060101010101" pitchFamily="49" charset="-122"/>
                <a:ea typeface="楷体" panose="02010609060101010101" pitchFamily="49" charset="-122"/>
              </a:rPr>
              <a:t>常用的灰度内插法</a:t>
            </a:r>
          </a:p>
          <a:p>
            <a:r>
              <a:rPr lang="zh-CN" altLang="en-US" dirty="0">
                <a:latin typeface="楷体" panose="02010609060101010101" pitchFamily="49" charset="-122"/>
                <a:ea typeface="楷体" panose="02010609060101010101" pitchFamily="49" charset="-122"/>
              </a:rPr>
              <a:t>图像的三种运算类型及</a:t>
            </a:r>
            <a:r>
              <a:rPr lang="zh-CN" altLang="en-US" dirty="0" smtClean="0">
                <a:latin typeface="楷体" panose="02010609060101010101" pitchFamily="49" charset="-122"/>
                <a:ea typeface="楷体" panose="02010609060101010101" pitchFamily="49" charset="-122"/>
              </a:rPr>
              <a:t>应用</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96924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7140" y="754806"/>
            <a:ext cx="9799781" cy="5078313"/>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作业：</a:t>
            </a:r>
            <a:r>
              <a:rPr lang="en-US" altLang="zh-CN" dirty="0" smtClean="0">
                <a:latin typeface="楷体" panose="02010609060101010101" pitchFamily="49" charset="-122"/>
                <a:ea typeface="楷体" panose="02010609060101010101" pitchFamily="49" charset="-122"/>
              </a:rPr>
              <a:t>P104  </a:t>
            </a:r>
          </a:p>
          <a:p>
            <a:r>
              <a:rPr lang="zh-CN" altLang="en-US" b="1" dirty="0" smtClean="0">
                <a:latin typeface="楷体" panose="02010609060101010101" pitchFamily="49" charset="-122"/>
                <a:ea typeface="楷体" panose="02010609060101010101" pitchFamily="49" charset="-122"/>
              </a:rPr>
              <a:t>（</a:t>
            </a:r>
            <a:r>
              <a:rPr lang="en-US" altLang="zh-CN" b="1" dirty="0" smtClean="0">
                <a:latin typeface="楷体" panose="02010609060101010101" pitchFamily="49" charset="-122"/>
                <a:ea typeface="楷体" panose="02010609060101010101" pitchFamily="49" charset="-122"/>
              </a:rPr>
              <a:t>5</a:t>
            </a:r>
            <a:r>
              <a:rPr lang="zh-CN" altLang="en-US" b="1" dirty="0" smtClean="0">
                <a:latin typeface="楷体" panose="02010609060101010101" pitchFamily="49" charset="-122"/>
                <a:ea typeface="楷体" panose="02010609060101010101" pitchFamily="49" charset="-122"/>
              </a:rPr>
              <a:t>）为什么点运算又称为灰度变换？灰度变换可以增强图像的对比度吗？为什么？</a:t>
            </a:r>
            <a:endParaRPr lang="en-US" altLang="zh-CN" b="1"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图像的点运算是指对于一幅输入图像，输出图像的每个像素点的灰度值由输入图像像素来决定的图像变换。由定义可知，点运算的变换是针对每个像素点的灰度值进行变换，所以也可称为灰度变换。</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可以。</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对比度增强的原理是按照一定的规则，逐点修改输入图像每一个像素的灰度值，从而改变图像灰度的动态范围。由原理可知，对比度增强的方法就是通过某种灰度变换来达到的，所以灰度变化能够增强图像对比度。</a:t>
            </a:r>
            <a:endParaRPr lang="en-US" altLang="zh-CN" dirty="0" smtClean="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10</a:t>
            </a:r>
            <a:r>
              <a:rPr lang="zh-CN" altLang="en-US" b="1" dirty="0">
                <a:latin typeface="楷体" panose="02010609060101010101" pitchFamily="49" charset="-122"/>
                <a:ea typeface="楷体" panose="02010609060101010101" pitchFamily="49" charset="-122"/>
              </a:rPr>
              <a:t>）为什么梯度图像可以突出表现轮廓</a:t>
            </a:r>
            <a:r>
              <a:rPr lang="zh-CN" altLang="en-US" b="1" dirty="0" smtClean="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边缘</a:t>
            </a:r>
            <a:r>
              <a:rPr lang="zh-CN" altLang="en-US" dirty="0">
                <a:latin typeface="楷体" panose="02010609060101010101" pitchFamily="49" charset="-122"/>
                <a:ea typeface="楷体" panose="02010609060101010101" pitchFamily="49" charset="-122"/>
              </a:rPr>
              <a:t>和轮廓常常位于图像中灰度突变的地方，这些地方往往灰度值的变化率比较大，可以应用微分或者差分运算来找出边缘和轮廓，像素的梯度是指该像素的灰度值在</a:t>
            </a:r>
            <a:r>
              <a:rPr lang="en-US" altLang="zh-CN" dirty="0">
                <a:latin typeface="楷体" panose="02010609060101010101" pitchFamily="49" charset="-122"/>
                <a:ea typeface="楷体" panose="02010609060101010101" pitchFamily="49" charset="-122"/>
              </a:rPr>
              <a:t>x</a:t>
            </a:r>
            <a:r>
              <a:rPr lang="zh-CN" altLang="en-US" dirty="0">
                <a:latin typeface="楷体" panose="02010609060101010101" pitchFamily="49" charset="-122"/>
                <a:ea typeface="楷体" panose="02010609060101010101" pitchFamily="49" charset="-122"/>
              </a:rPr>
              <a:t>方向上的偏导数和</a:t>
            </a:r>
            <a:r>
              <a:rPr lang="en-US" altLang="zh-CN" dirty="0">
                <a:latin typeface="楷体" panose="02010609060101010101" pitchFamily="49" charset="-122"/>
                <a:ea typeface="楷体" panose="02010609060101010101" pitchFamily="49" charset="-122"/>
              </a:rPr>
              <a:t>y</a:t>
            </a:r>
            <a:r>
              <a:rPr lang="zh-CN" altLang="en-US" dirty="0">
                <a:latin typeface="楷体" panose="02010609060101010101" pitchFamily="49" charset="-122"/>
                <a:ea typeface="楷体" panose="02010609060101010101" pitchFamily="49" charset="-122"/>
              </a:rPr>
              <a:t>方向上的偏导数的向量，梯度幅度值是梯度向量中两个偏导数的平方和再求根，如果像素的灰度值的变化率很大（即在边缘或者轮廓的地方的像素），则梯度幅度值也会很大，把达到某个梯度幅度值的阈值的像素点和没有达到阈值的像素点的灰度值的差距拉大，从而达到突出边缘或者轮廓的效果，一般在数字图像中，应用差分形式，并且计算梯度幅度时绝对值的和或者最大值来近似</a:t>
            </a:r>
            <a:r>
              <a:rPr lang="zh-CN" altLang="en-US" dirty="0" smtClean="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37354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66445" y="615270"/>
            <a:ext cx="10061331" cy="3693319"/>
          </a:xfrm>
          <a:prstGeom prst="rect">
            <a:avLst/>
          </a:prstGeom>
        </p:spPr>
        <p:txBody>
          <a:bodyPr wrap="square">
            <a:spAutoFit/>
          </a:bodyPr>
          <a:lstStyle/>
          <a:p>
            <a:r>
              <a:rPr lang="zh-CN" altLang="en-US" b="1" dirty="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16</a:t>
            </a:r>
            <a:r>
              <a:rPr lang="zh-CN" altLang="en-US" b="1" dirty="0">
                <a:latin typeface="楷体" panose="02010609060101010101" pitchFamily="49" charset="-122"/>
                <a:ea typeface="楷体" panose="02010609060101010101" pitchFamily="49" charset="-122"/>
              </a:rPr>
              <a:t>）在图像放大变换中，为什么图像的放大倍数太大时会产生马赛克现象？有哪些方法可以解决这个问题？ </a:t>
            </a:r>
          </a:p>
          <a:p>
            <a:r>
              <a:rPr lang="zh-CN" altLang="en-US" b="1" dirty="0" smtClean="0">
                <a:latin typeface="楷体" panose="02010609060101010101" pitchFamily="49" charset="-122"/>
                <a:ea typeface="楷体" panose="02010609060101010101" pitchFamily="49" charset="-122"/>
              </a:rPr>
              <a:t>原因</a:t>
            </a:r>
            <a:r>
              <a:rPr lang="zh-CN" altLang="en-US" dirty="0">
                <a:latin typeface="楷体" panose="02010609060101010101" pitchFamily="49" charset="-122"/>
                <a:ea typeface="楷体" panose="02010609060101010101" pitchFamily="49" charset="-122"/>
              </a:rPr>
              <a:t>：放大后的图像像素比原始图像多，多余的像素需要根据原始的像素进行填充，放大的倍数太大，就会显露出这种填充的痕迹，一个像素点的周围多个像素都跟它是一模一样的，看起来就像是马赛克。</a:t>
            </a:r>
          </a:p>
          <a:p>
            <a:r>
              <a:rPr lang="zh-CN" altLang="en-US" b="1" dirty="0">
                <a:latin typeface="楷体" panose="02010609060101010101" pitchFamily="49" charset="-122"/>
                <a:ea typeface="楷体" panose="02010609060101010101" pitchFamily="49" charset="-122"/>
              </a:rPr>
              <a:t>方法</a:t>
            </a:r>
            <a:r>
              <a:rPr lang="zh-CN" altLang="en-US" dirty="0">
                <a:latin typeface="楷体" panose="02010609060101010101" pitchFamily="49" charset="-122"/>
                <a:ea typeface="楷体" panose="02010609060101010101" pitchFamily="49" charset="-122"/>
              </a:rPr>
              <a:t>：通过好的插值算法放大到合适的倍数，可以使放大后的图像看不出明显的填充痕迹，解决了图像放大的马赛克问题</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21</a:t>
            </a:r>
            <a:r>
              <a:rPr lang="zh-CN" altLang="en-US" b="1" dirty="0">
                <a:latin typeface="楷体" panose="02010609060101010101" pitchFamily="49" charset="-122"/>
                <a:ea typeface="楷体" panose="02010609060101010101" pitchFamily="49" charset="-122"/>
              </a:rPr>
              <a:t>）根据双线性插值原理，分析为何双线性插值具有低通滤波作用</a:t>
            </a:r>
            <a:r>
              <a:rPr lang="zh-CN" altLang="en-US" b="1" dirty="0" smtClean="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通过</a:t>
            </a:r>
            <a:r>
              <a:rPr lang="zh-CN" altLang="en-US" dirty="0">
                <a:latin typeface="楷体" panose="02010609060101010101" pitchFamily="49" charset="-122"/>
                <a:ea typeface="楷体" panose="02010609060101010101" pitchFamily="49" charset="-122"/>
              </a:rPr>
              <a:t>双线性插值得到的像素点的值是按照其周围的</a:t>
            </a:r>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个原始像素点的值线性平均得到的，如果原始图像中存在一个高频点，那么在插值后，该高频点就会被它周围的插值点所削弱，衰减了高频信息，低频信息则不怎么受影响，相当于具备低通滤波的作用。</a:t>
            </a:r>
          </a:p>
          <a:p>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836640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94509" y="526999"/>
            <a:ext cx="10071722" cy="923330"/>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课堂作业：</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右下</a:t>
            </a:r>
            <a:r>
              <a:rPr lang="zh-CN" altLang="en-US" dirty="0" smtClean="0">
                <a:latin typeface="楷体" panose="02010609060101010101" pitchFamily="49" charset="-122"/>
                <a:ea typeface="楷体" panose="02010609060101010101" pitchFamily="49" charset="-122"/>
              </a:rPr>
              <a:t>图是四个角点的灰度值，按右图方格插值，每一个交叉点为一灰度值，请用双线性插值法填充左下表的各数值。</a:t>
            </a:r>
            <a:endParaRPr lang="zh-CN" altLang="en-US" dirty="0">
              <a:latin typeface="楷体" panose="02010609060101010101" pitchFamily="49" charset="-122"/>
              <a:ea typeface="楷体" panose="02010609060101010101" pitchFamily="49" charset="-122"/>
            </a:endParaRPr>
          </a:p>
        </p:txBody>
      </p:sp>
      <p:grpSp>
        <p:nvGrpSpPr>
          <p:cNvPr id="24" name="组合 23"/>
          <p:cNvGrpSpPr/>
          <p:nvPr/>
        </p:nvGrpSpPr>
        <p:grpSpPr>
          <a:xfrm>
            <a:off x="1152558" y="1517871"/>
            <a:ext cx="3491346" cy="2284580"/>
            <a:chOff x="1551709" y="3728293"/>
            <a:chExt cx="3491346" cy="2284580"/>
          </a:xfrm>
        </p:grpSpPr>
        <p:pic>
          <p:nvPicPr>
            <p:cNvPr id="17" name="图片 16"/>
            <p:cNvPicPr/>
            <p:nvPr/>
          </p:nvPicPr>
          <p:blipFill>
            <a:blip r:embed="rId2">
              <a:extLst>
                <a:ext uri="{28A0092B-C50C-407E-A947-70E740481C1C}">
                  <a14:useLocalDpi xmlns:a14="http://schemas.microsoft.com/office/drawing/2010/main" val="0"/>
                </a:ext>
              </a:extLst>
            </a:blip>
            <a:stretch>
              <a:fillRect/>
            </a:stretch>
          </p:blipFill>
          <p:spPr>
            <a:xfrm>
              <a:off x="1551709" y="3728293"/>
              <a:ext cx="3491346" cy="2284580"/>
            </a:xfrm>
            <a:prstGeom prst="rect">
              <a:avLst/>
            </a:prstGeom>
          </p:spPr>
        </p:pic>
        <p:sp>
          <p:nvSpPr>
            <p:cNvPr id="18" name="文本框 17"/>
            <p:cNvSpPr txBox="1"/>
            <p:nvPr/>
          </p:nvSpPr>
          <p:spPr>
            <a:xfrm>
              <a:off x="2392218" y="3860626"/>
              <a:ext cx="277091" cy="369332"/>
            </a:xfrm>
            <a:prstGeom prst="rect">
              <a:avLst/>
            </a:prstGeom>
            <a:noFill/>
          </p:spPr>
          <p:txBody>
            <a:bodyPr wrap="square" rtlCol="0">
              <a:spAutoFit/>
            </a:bodyPr>
            <a:lstStyle/>
            <a:p>
              <a:r>
                <a:rPr lang="zh-CN" altLang="en-US" dirty="0"/>
                <a:t>①</a:t>
              </a:r>
            </a:p>
          </p:txBody>
        </p:sp>
        <p:sp>
          <p:nvSpPr>
            <p:cNvPr id="20" name="文本框 19"/>
            <p:cNvSpPr txBox="1"/>
            <p:nvPr/>
          </p:nvSpPr>
          <p:spPr>
            <a:xfrm>
              <a:off x="3237413" y="3882052"/>
              <a:ext cx="277091" cy="369332"/>
            </a:xfrm>
            <a:prstGeom prst="rect">
              <a:avLst/>
            </a:prstGeom>
            <a:noFill/>
          </p:spPr>
          <p:txBody>
            <a:bodyPr wrap="square" rtlCol="0">
              <a:spAutoFit/>
            </a:bodyPr>
            <a:lstStyle/>
            <a:p>
              <a:r>
                <a:rPr lang="zh-CN" altLang="en-US" dirty="0"/>
                <a:t>②</a:t>
              </a:r>
            </a:p>
          </p:txBody>
        </p:sp>
        <p:sp>
          <p:nvSpPr>
            <p:cNvPr id="22" name="文本框 21"/>
            <p:cNvSpPr txBox="1"/>
            <p:nvPr/>
          </p:nvSpPr>
          <p:spPr>
            <a:xfrm>
              <a:off x="2392218" y="4418594"/>
              <a:ext cx="240146" cy="369332"/>
            </a:xfrm>
            <a:prstGeom prst="rect">
              <a:avLst/>
            </a:prstGeom>
            <a:noFill/>
          </p:spPr>
          <p:txBody>
            <a:bodyPr wrap="square" rtlCol="0">
              <a:spAutoFit/>
            </a:bodyPr>
            <a:lstStyle/>
            <a:p>
              <a:r>
                <a:rPr lang="zh-CN" altLang="en-US" dirty="0"/>
                <a:t>③</a:t>
              </a:r>
            </a:p>
          </p:txBody>
        </p:sp>
        <p:sp>
          <p:nvSpPr>
            <p:cNvPr id="23" name="文本框 22"/>
            <p:cNvSpPr txBox="1"/>
            <p:nvPr/>
          </p:nvSpPr>
          <p:spPr>
            <a:xfrm>
              <a:off x="3216531" y="4418594"/>
              <a:ext cx="217122" cy="369332"/>
            </a:xfrm>
            <a:prstGeom prst="rect">
              <a:avLst/>
            </a:prstGeom>
            <a:noFill/>
          </p:spPr>
          <p:txBody>
            <a:bodyPr wrap="square" rtlCol="0">
              <a:spAutoFit/>
            </a:bodyPr>
            <a:lstStyle/>
            <a:p>
              <a:r>
                <a:rPr lang="zh-CN" altLang="en-US" dirty="0"/>
                <a:t>④</a:t>
              </a:r>
            </a:p>
          </p:txBody>
        </p:sp>
      </p:grpSp>
      <p:grpSp>
        <p:nvGrpSpPr>
          <p:cNvPr id="27" name="组合 26"/>
          <p:cNvGrpSpPr/>
          <p:nvPr/>
        </p:nvGrpSpPr>
        <p:grpSpPr>
          <a:xfrm>
            <a:off x="4892697" y="1753473"/>
            <a:ext cx="2475345" cy="1813375"/>
            <a:chOff x="6853383" y="3880588"/>
            <a:chExt cx="2475345" cy="1813375"/>
          </a:xfrm>
        </p:grpSpPr>
        <p:pic>
          <p:nvPicPr>
            <p:cNvPr id="15" name="图片 14"/>
            <p:cNvPicPr/>
            <p:nvPr/>
          </p:nvPicPr>
          <p:blipFill>
            <a:blip r:embed="rId3">
              <a:extLst>
                <a:ext uri="{28A0092B-C50C-407E-A947-70E740481C1C}">
                  <a14:useLocalDpi xmlns:a14="http://schemas.microsoft.com/office/drawing/2010/main" val="0"/>
                </a:ext>
              </a:extLst>
            </a:blip>
            <a:stretch>
              <a:fillRect/>
            </a:stretch>
          </p:blipFill>
          <p:spPr>
            <a:xfrm>
              <a:off x="6853383" y="3880588"/>
              <a:ext cx="2475345" cy="1813375"/>
            </a:xfrm>
            <a:prstGeom prst="rect">
              <a:avLst/>
            </a:prstGeom>
          </p:spPr>
        </p:pic>
        <p:sp>
          <p:nvSpPr>
            <p:cNvPr id="19" name="矩形 18"/>
            <p:cNvSpPr/>
            <p:nvPr/>
          </p:nvSpPr>
          <p:spPr>
            <a:xfrm>
              <a:off x="7569269" y="3882052"/>
              <a:ext cx="415498" cy="369332"/>
            </a:xfrm>
            <a:prstGeom prst="rect">
              <a:avLst/>
            </a:prstGeom>
          </p:spPr>
          <p:txBody>
            <a:bodyPr wrap="none">
              <a:spAutoFit/>
            </a:bodyPr>
            <a:lstStyle/>
            <a:p>
              <a:r>
                <a:rPr lang="zh-CN" altLang="en-US" dirty="0"/>
                <a:t>①</a:t>
              </a:r>
            </a:p>
          </p:txBody>
        </p:sp>
        <p:sp>
          <p:nvSpPr>
            <p:cNvPr id="21" name="文本框 20"/>
            <p:cNvSpPr txBox="1"/>
            <p:nvPr/>
          </p:nvSpPr>
          <p:spPr>
            <a:xfrm>
              <a:off x="8174182" y="3882052"/>
              <a:ext cx="230909" cy="369332"/>
            </a:xfrm>
            <a:prstGeom prst="rect">
              <a:avLst/>
            </a:prstGeom>
            <a:noFill/>
          </p:spPr>
          <p:txBody>
            <a:bodyPr wrap="square" rtlCol="0">
              <a:spAutoFit/>
            </a:bodyPr>
            <a:lstStyle/>
            <a:p>
              <a:r>
                <a:rPr lang="zh-CN" altLang="en-US" dirty="0"/>
                <a:t>②</a:t>
              </a:r>
            </a:p>
          </p:txBody>
        </p:sp>
        <p:sp>
          <p:nvSpPr>
            <p:cNvPr id="25" name="文本框 24"/>
            <p:cNvSpPr txBox="1"/>
            <p:nvPr/>
          </p:nvSpPr>
          <p:spPr>
            <a:xfrm>
              <a:off x="7569269" y="4335287"/>
              <a:ext cx="346295" cy="369332"/>
            </a:xfrm>
            <a:prstGeom prst="rect">
              <a:avLst/>
            </a:prstGeom>
            <a:noFill/>
          </p:spPr>
          <p:txBody>
            <a:bodyPr wrap="square" rtlCol="0">
              <a:spAutoFit/>
            </a:bodyPr>
            <a:lstStyle/>
            <a:p>
              <a:r>
                <a:rPr lang="zh-CN" altLang="en-US" dirty="0"/>
                <a:t>③</a:t>
              </a:r>
            </a:p>
          </p:txBody>
        </p:sp>
        <p:sp>
          <p:nvSpPr>
            <p:cNvPr id="26" name="文本框 25"/>
            <p:cNvSpPr txBox="1"/>
            <p:nvPr/>
          </p:nvSpPr>
          <p:spPr>
            <a:xfrm>
              <a:off x="8194963" y="4335287"/>
              <a:ext cx="272473" cy="369332"/>
            </a:xfrm>
            <a:prstGeom prst="rect">
              <a:avLst/>
            </a:prstGeom>
            <a:noFill/>
          </p:spPr>
          <p:txBody>
            <a:bodyPr wrap="square" rtlCol="0">
              <a:spAutoFit/>
            </a:bodyPr>
            <a:lstStyle/>
            <a:p>
              <a:r>
                <a:rPr lang="zh-CN" altLang="en-US" dirty="0"/>
                <a:t>④</a:t>
              </a:r>
            </a:p>
          </p:txBody>
        </p:sp>
      </p:grpSp>
      <mc:AlternateContent xmlns:mc="http://schemas.openxmlformats.org/markup-compatibility/2006" xmlns:a14="http://schemas.microsoft.com/office/drawing/2010/main">
        <mc:Choice Requires="a14">
          <p:sp>
            <p:nvSpPr>
              <p:cNvPr id="28" name="文本框 27"/>
              <p:cNvSpPr txBox="1"/>
              <p:nvPr/>
            </p:nvSpPr>
            <p:spPr>
              <a:xfrm>
                <a:off x="7932915" y="1450329"/>
                <a:ext cx="3482109" cy="2267480"/>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第一行：</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48</m:t>
                        </m:r>
                        <m:r>
                          <a:rPr lang="en-US" altLang="zh-CN" i="1">
                            <a:latin typeface="Cambria Math" panose="02040503050406030204" pitchFamily="18" charset="0"/>
                          </a:rPr>
                          <m:t>−</m:t>
                        </m:r>
                        <m:r>
                          <a:rPr lang="en-US" altLang="zh-CN" b="0" i="1" smtClean="0">
                            <a:latin typeface="Cambria Math" panose="02040503050406030204" pitchFamily="18" charset="0"/>
                          </a:rPr>
                          <m:t>30</m:t>
                        </m:r>
                      </m:num>
                      <m:den>
                        <m:r>
                          <a:rPr lang="en-US" altLang="zh-CN" b="0" i="1" smtClean="0">
                            <a:latin typeface="Cambria Math" panose="02040503050406030204" pitchFamily="18" charset="0"/>
                          </a:rPr>
                          <m:t>3</m:t>
                        </m:r>
                      </m:den>
                    </m:f>
                    <m:r>
                      <a:rPr lang="en-US" altLang="zh-CN" i="1">
                        <a:latin typeface="Cambria Math" panose="02040503050406030204" pitchFamily="18" charset="0"/>
                      </a:rPr>
                      <m:t>=</m:t>
                    </m:r>
                    <m:r>
                      <a:rPr lang="en-US" altLang="zh-CN" b="0" i="0" smtClean="0">
                        <a:latin typeface="Cambria Math" panose="02040503050406030204" pitchFamily="18" charset="0"/>
                      </a:rPr>
                      <m:t>6</m:t>
                    </m:r>
                  </m:oMath>
                </a14:m>
                <a:r>
                  <a:rPr lang="zh-CN" altLang="en-US" dirty="0" smtClean="0">
                    <a:latin typeface="楷体" panose="02010609060101010101" pitchFamily="49" charset="-122"/>
                    <a:ea typeface="楷体" panose="02010609060101010101" pitchFamily="49" charset="-122"/>
                  </a:rPr>
                  <a:t>（三等分）</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①</a:t>
                </a:r>
                <a:r>
                  <a:rPr lang="en-US" altLang="zh-CN" dirty="0" smtClean="0">
                    <a:latin typeface="楷体" panose="02010609060101010101" pitchFamily="49" charset="-122"/>
                    <a:ea typeface="楷体" panose="02010609060101010101" pitchFamily="49" charset="-122"/>
                  </a:rPr>
                  <a:t>=30+6=36</a:t>
                </a:r>
              </a:p>
              <a:p>
                <a:r>
                  <a:rPr lang="zh-CN" altLang="en-US" dirty="0" smtClean="0">
                    <a:latin typeface="楷体" panose="02010609060101010101" pitchFamily="49" charset="-122"/>
                    <a:ea typeface="楷体" panose="02010609060101010101" pitchFamily="49" charset="-122"/>
                  </a:rPr>
                  <a:t>②</a:t>
                </a:r>
                <a:r>
                  <a:rPr lang="en-US" altLang="zh-CN" dirty="0" smtClean="0">
                    <a:latin typeface="楷体" panose="02010609060101010101" pitchFamily="49" charset="-122"/>
                    <a:ea typeface="楷体" panose="02010609060101010101" pitchFamily="49" charset="-122"/>
                  </a:rPr>
                  <a:t>=36+6=42</a:t>
                </a:r>
                <a:endParaRPr lang="en-US" altLang="zh-CN"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第二行：</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52</m:t>
                        </m:r>
                        <m:r>
                          <a:rPr lang="en-US" altLang="zh-CN" i="1">
                            <a:latin typeface="Cambria Math" panose="02040503050406030204" pitchFamily="18" charset="0"/>
                          </a:rPr>
                          <m:t>−</m:t>
                        </m:r>
                        <m:r>
                          <a:rPr lang="en-US" altLang="zh-CN" b="0" i="1" smtClean="0">
                            <a:latin typeface="Cambria Math" panose="02040503050406030204" pitchFamily="18" charset="0"/>
                          </a:rPr>
                          <m:t>38</m:t>
                        </m:r>
                      </m:num>
                      <m:den>
                        <m:r>
                          <a:rPr lang="en-US" altLang="zh-CN" b="0" i="1" smtClean="0">
                            <a:latin typeface="Cambria Math" panose="02040503050406030204" pitchFamily="18" charset="0"/>
                          </a:rPr>
                          <m:t>3</m:t>
                        </m:r>
                      </m:den>
                    </m:f>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14</m:t>
                        </m:r>
                      </m:num>
                      <m:den>
                        <m:r>
                          <a:rPr lang="en-US" altLang="zh-CN" b="0" i="1" smtClean="0">
                            <a:latin typeface="Cambria Math" panose="02040503050406030204" pitchFamily="18" charset="0"/>
                          </a:rPr>
                          <m:t>3</m:t>
                        </m:r>
                      </m:den>
                    </m:f>
                    <m:r>
                      <a:rPr lang="en-US" altLang="zh-CN" i="1">
                        <a:latin typeface="Cambria Math" panose="02040503050406030204" pitchFamily="18" charset="0"/>
                      </a:rPr>
                      <m:t>=</m:t>
                    </m:r>
                    <m:r>
                      <a:rPr lang="en-US" altLang="zh-CN" b="0" i="1" smtClean="0">
                        <a:latin typeface="Cambria Math" panose="02040503050406030204" pitchFamily="18" charset="0"/>
                      </a:rPr>
                      <m:t>4.67</m:t>
                    </m:r>
                  </m:oMath>
                </a14:m>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③</a:t>
                </a:r>
                <a:r>
                  <a:rPr lang="en-US" altLang="zh-CN" dirty="0">
                    <a:latin typeface="楷体" panose="02010609060101010101" pitchFamily="49" charset="-122"/>
                    <a:ea typeface="楷体" panose="02010609060101010101" pitchFamily="49" charset="-122"/>
                  </a:rPr>
                  <a:t>=38+4.67=42.67</a:t>
                </a:r>
                <a:r>
                  <a:rPr lang="en-US" altLang="zh-CN" dirty="0" smtClean="0">
                    <a:latin typeface="楷体" panose="02010609060101010101" pitchFamily="49" charset="-122"/>
                    <a:ea typeface="楷体" panose="02010609060101010101" pitchFamily="49" charset="-122"/>
                  </a:rPr>
                  <a:t>≈43</a:t>
                </a:r>
              </a:p>
              <a:p>
                <a:r>
                  <a:rPr lang="zh-CN" altLang="en-US" dirty="0" smtClean="0">
                    <a:latin typeface="楷体" panose="02010609060101010101" pitchFamily="49" charset="-122"/>
                    <a:ea typeface="楷体" panose="02010609060101010101" pitchFamily="49" charset="-122"/>
                  </a:rPr>
                  <a:t>④</a:t>
                </a:r>
                <a:r>
                  <a:rPr lang="en-US" altLang="zh-CN" dirty="0">
                    <a:latin typeface="楷体" panose="02010609060101010101" pitchFamily="49" charset="-122"/>
                    <a:ea typeface="楷体" panose="02010609060101010101" pitchFamily="49" charset="-122"/>
                  </a:rPr>
                  <a:t>=42.67+4.67=47.34</a:t>
                </a:r>
                <a:r>
                  <a:rPr lang="en-US" altLang="zh-CN" dirty="0" smtClean="0">
                    <a:latin typeface="楷体" panose="02010609060101010101" pitchFamily="49" charset="-122"/>
                    <a:ea typeface="楷体" panose="02010609060101010101" pitchFamily="49" charset="-122"/>
                  </a:rPr>
                  <a:t>≈47</a:t>
                </a:r>
                <a:endParaRPr lang="en-US" altLang="zh-CN"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其余各点灰度值计算类似。</a:t>
                </a:r>
                <a:endParaRPr lang="zh-CN" altLang="en-US" dirty="0">
                  <a:latin typeface="楷体" panose="02010609060101010101" pitchFamily="49" charset="-122"/>
                  <a:ea typeface="楷体" panose="02010609060101010101" pitchFamily="49" charset="-122"/>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7932915" y="1450329"/>
                <a:ext cx="3482109" cy="2267480"/>
              </a:xfrm>
              <a:prstGeom prst="rect">
                <a:avLst/>
              </a:prstGeom>
              <a:blipFill>
                <a:blip r:embed="rId4"/>
                <a:stretch>
                  <a:fillRect l="-1399" b="-3226"/>
                </a:stretch>
              </a:blipFill>
            </p:spPr>
            <p:txBody>
              <a:bodyPr/>
              <a:lstStyle/>
              <a:p>
                <a:r>
                  <a:rPr lang="zh-CN" altLang="en-US">
                    <a:noFill/>
                  </a:rPr>
                  <a:t> </a:t>
                </a:r>
              </a:p>
            </p:txBody>
          </p:sp>
        </mc:Fallback>
      </mc:AlternateContent>
      <p:sp>
        <p:nvSpPr>
          <p:cNvPr id="3" name="矩形 2"/>
          <p:cNvSpPr/>
          <p:nvPr/>
        </p:nvSpPr>
        <p:spPr>
          <a:xfrm>
            <a:off x="1094509" y="3934784"/>
            <a:ext cx="10071722" cy="923330"/>
          </a:xfrm>
          <a:prstGeom prst="rect">
            <a:avLst/>
          </a:prstGeom>
        </p:spPr>
        <p:txBody>
          <a:bodyPr wrap="square">
            <a:spAutoFit/>
          </a:bodyPr>
          <a:lstStyle/>
          <a:p>
            <a:r>
              <a:rPr lang="zh-CN" altLang="en-US" dirty="0">
                <a:latin typeface="楷体" panose="02010609060101010101" pitchFamily="49" charset="-122"/>
                <a:ea typeface="楷体" panose="02010609060101010101" pitchFamily="49" charset="-122"/>
              </a:rPr>
              <a:t>补充作业：</a:t>
            </a:r>
          </a:p>
          <a:p>
            <a:r>
              <a:rPr lang="zh-CN" altLang="en-US" dirty="0">
                <a:latin typeface="楷体" panose="02010609060101010101" pitchFamily="49" charset="-122"/>
                <a:ea typeface="楷体" panose="02010609060101010101" pitchFamily="49" charset="-122"/>
              </a:rPr>
              <a:t>右下图是四个角点的灰度值，按右图方格插值，每一个交叉点为一灰度值，请用双线性插值法填充左下表的各数值。</a:t>
            </a:r>
          </a:p>
        </p:txBody>
      </p:sp>
      <p:graphicFrame>
        <p:nvGraphicFramePr>
          <p:cNvPr id="29" name="表格 28"/>
          <p:cNvGraphicFramePr>
            <a:graphicFrameLocks noGrp="1"/>
          </p:cNvGraphicFramePr>
          <p:nvPr>
            <p:extLst>
              <p:ext uri="{D42A27DB-BD31-4B8C-83A1-F6EECF244321}">
                <p14:modId xmlns:p14="http://schemas.microsoft.com/office/powerpoint/2010/main" val="3620470938"/>
              </p:ext>
            </p:extLst>
          </p:nvPr>
        </p:nvGraphicFramePr>
        <p:xfrm>
          <a:off x="1152558" y="4868053"/>
          <a:ext cx="2768812" cy="1858064"/>
        </p:xfrm>
        <a:graphic>
          <a:graphicData uri="http://schemas.openxmlformats.org/drawingml/2006/table">
            <a:tbl>
              <a:tblPr firstRow="1" bandRow="1">
                <a:tableStyleId>{5C22544A-7EE6-4342-B048-85BDC9FD1C3A}</a:tableStyleId>
              </a:tblPr>
              <a:tblGrid>
                <a:gridCol w="692203">
                  <a:extLst>
                    <a:ext uri="{9D8B030D-6E8A-4147-A177-3AD203B41FA5}">
                      <a16:colId xmlns:a16="http://schemas.microsoft.com/office/drawing/2014/main" val="272622514"/>
                    </a:ext>
                  </a:extLst>
                </a:gridCol>
                <a:gridCol w="692203">
                  <a:extLst>
                    <a:ext uri="{9D8B030D-6E8A-4147-A177-3AD203B41FA5}">
                      <a16:colId xmlns:a16="http://schemas.microsoft.com/office/drawing/2014/main" val="877143294"/>
                    </a:ext>
                  </a:extLst>
                </a:gridCol>
                <a:gridCol w="692203">
                  <a:extLst>
                    <a:ext uri="{9D8B030D-6E8A-4147-A177-3AD203B41FA5}">
                      <a16:colId xmlns:a16="http://schemas.microsoft.com/office/drawing/2014/main" val="3618125077"/>
                    </a:ext>
                  </a:extLst>
                </a:gridCol>
                <a:gridCol w="692203">
                  <a:extLst>
                    <a:ext uri="{9D8B030D-6E8A-4147-A177-3AD203B41FA5}">
                      <a16:colId xmlns:a16="http://schemas.microsoft.com/office/drawing/2014/main" val="2227131935"/>
                    </a:ext>
                  </a:extLst>
                </a:gridCol>
              </a:tblGrid>
              <a:tr h="464516">
                <a:tc>
                  <a:txBody>
                    <a:bodyPr/>
                    <a:lstStyle/>
                    <a:p>
                      <a:pPr algn="ctr"/>
                      <a:r>
                        <a:rPr lang="en-US" altLang="zh-CN" dirty="0" smtClean="0">
                          <a:solidFill>
                            <a:schemeClr val="tx1"/>
                          </a:solidFill>
                        </a:rPr>
                        <a:t>40</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rgbClr val="FF0000"/>
                          </a:solidFill>
                        </a:rPr>
                        <a:t>43</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rgbClr val="FF0000"/>
                          </a:solidFill>
                        </a:rPr>
                        <a:t>45</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48</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061849"/>
                  </a:ext>
                </a:extLst>
              </a:tr>
              <a:tr h="464516">
                <a:tc>
                  <a:txBody>
                    <a:bodyPr/>
                    <a:lstStyle/>
                    <a:p>
                      <a:pPr algn="ctr"/>
                      <a:r>
                        <a:rPr lang="en-US" altLang="zh-CN" dirty="0" smtClean="0">
                          <a:solidFill>
                            <a:srgbClr val="FF0000"/>
                          </a:solidFill>
                        </a:rPr>
                        <a:t>48</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rgbClr val="FF0000"/>
                          </a:solidFill>
                        </a:rPr>
                        <a:t>51</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rgbClr val="FF0000"/>
                          </a:solidFill>
                        </a:rPr>
                        <a:t>54</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rgbClr val="FF0000"/>
                          </a:solidFill>
                        </a:rPr>
                        <a:t>57</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968763"/>
                  </a:ext>
                </a:extLst>
              </a:tr>
              <a:tr h="464516">
                <a:tc>
                  <a:txBody>
                    <a:bodyPr/>
                    <a:lstStyle/>
                    <a:p>
                      <a:pPr algn="ctr"/>
                      <a:r>
                        <a:rPr lang="en-US" altLang="zh-CN" dirty="0" smtClean="0">
                          <a:solidFill>
                            <a:srgbClr val="FF0000"/>
                          </a:solidFill>
                        </a:rPr>
                        <a:t>56</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rgbClr val="FF0000"/>
                          </a:solidFill>
                        </a:rPr>
                        <a:t>60</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rgbClr val="FF0000"/>
                          </a:solidFill>
                        </a:rPr>
                        <a:t>63</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rgbClr val="FF0000"/>
                          </a:solidFill>
                        </a:rPr>
                        <a:t>67</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3731915"/>
                  </a:ext>
                </a:extLst>
              </a:tr>
              <a:tr h="464516">
                <a:tc>
                  <a:txBody>
                    <a:bodyPr/>
                    <a:lstStyle/>
                    <a:p>
                      <a:pPr algn="ctr"/>
                      <a:r>
                        <a:rPr lang="en-US" altLang="zh-CN" dirty="0" smtClean="0">
                          <a:solidFill>
                            <a:schemeClr val="tx1"/>
                          </a:solidFill>
                        </a:rPr>
                        <a:t>64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rgbClr val="FF0000"/>
                          </a:solidFill>
                        </a:rPr>
                        <a:t>68</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rgbClr val="FF0000"/>
                          </a:solidFill>
                        </a:rPr>
                        <a:t>72</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76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4773169"/>
                  </a:ext>
                </a:extLst>
              </a:tr>
            </a:tbl>
          </a:graphicData>
        </a:graphic>
      </p:graphicFrame>
      <p:pic>
        <p:nvPicPr>
          <p:cNvPr id="30" name="图片 29"/>
          <p:cNvPicPr/>
          <p:nvPr/>
        </p:nvPicPr>
        <p:blipFill>
          <a:blip r:embed="rId5">
            <a:extLst>
              <a:ext uri="{28A0092B-C50C-407E-A947-70E740481C1C}">
                <a14:useLocalDpi xmlns:a14="http://schemas.microsoft.com/office/drawing/2010/main" val="0"/>
              </a:ext>
            </a:extLst>
          </a:blip>
          <a:stretch>
            <a:fillRect/>
          </a:stretch>
        </p:blipFill>
        <p:spPr>
          <a:xfrm>
            <a:off x="5006453" y="4623646"/>
            <a:ext cx="2247832" cy="1801177"/>
          </a:xfrm>
          <a:prstGeom prst="rect">
            <a:avLst/>
          </a:prstGeom>
        </p:spPr>
      </p:pic>
    </p:spTree>
    <p:extLst>
      <p:ext uri="{BB962C8B-B14F-4D97-AF65-F5344CB8AC3E}">
        <p14:creationId xmlns:p14="http://schemas.microsoft.com/office/powerpoint/2010/main" val="1252751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08718" y="679918"/>
            <a:ext cx="10122344" cy="4247317"/>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、索引</a:t>
            </a:r>
            <a:r>
              <a:rPr lang="zh-CN" altLang="en-US" dirty="0">
                <a:latin typeface="楷体" panose="02010609060101010101" pitchFamily="49" charset="-122"/>
                <a:ea typeface="楷体" panose="02010609060101010101" pitchFamily="49" charset="-122"/>
              </a:rPr>
              <a:t>图像</a:t>
            </a:r>
            <a:r>
              <a:rPr lang="zh-CN" altLang="en-US" dirty="0" smtClean="0">
                <a:latin typeface="楷体" panose="02010609060101010101" pitchFamily="49" charset="-122"/>
                <a:ea typeface="楷体" panose="02010609060101010101" pitchFamily="49" charset="-122"/>
              </a:rPr>
              <a:t>：索引图像的文件结构与灰度图像和</a:t>
            </a:r>
            <a:r>
              <a:rPr lang="en-US" altLang="zh-CN" dirty="0" smtClean="0">
                <a:latin typeface="楷体" panose="02010609060101010101" pitchFamily="49" charset="-122"/>
                <a:ea typeface="楷体" panose="02010609060101010101" pitchFamily="49" charset="-122"/>
              </a:rPr>
              <a:t>RGB</a:t>
            </a:r>
            <a:r>
              <a:rPr lang="zh-CN" altLang="en-US" dirty="0" smtClean="0">
                <a:latin typeface="楷体" panose="02010609060101010101" pitchFamily="49" charset="-122"/>
                <a:ea typeface="楷体" panose="02010609060101010101" pitchFamily="49" charset="-122"/>
              </a:rPr>
              <a:t>图像文件不同，索引</a:t>
            </a:r>
            <a:r>
              <a:rPr lang="zh-CN" altLang="en-US" dirty="0">
                <a:latin typeface="楷体" panose="02010609060101010101" pitchFamily="49" charset="-122"/>
                <a:ea typeface="楷体" panose="02010609060101010101" pitchFamily="49" charset="-122"/>
              </a:rPr>
              <a:t>图像既包括存放图像数据的二维矩阵，还包括一个颜色索引矩阵（称为</a:t>
            </a:r>
            <a:r>
              <a:rPr lang="en-US" altLang="zh-CN" dirty="0">
                <a:latin typeface="楷体" panose="02010609060101010101" pitchFamily="49" charset="-122"/>
                <a:ea typeface="楷体" panose="02010609060101010101" pitchFamily="49" charset="-122"/>
              </a:rPr>
              <a:t>MAP</a:t>
            </a:r>
            <a:r>
              <a:rPr lang="zh-CN" altLang="en-US" dirty="0">
                <a:latin typeface="楷体" panose="02010609060101010101" pitchFamily="49" charset="-122"/>
                <a:ea typeface="楷体" panose="02010609060101010101" pitchFamily="49" charset="-122"/>
              </a:rPr>
              <a:t>），因此称为索引图像，又称为映射图像。</a:t>
            </a:r>
            <a:r>
              <a:rPr lang="en-US" altLang="zh-CN" dirty="0">
                <a:latin typeface="楷体" panose="02010609060101010101" pitchFamily="49" charset="-122"/>
                <a:ea typeface="楷体" panose="02010609060101010101" pitchFamily="49" charset="-122"/>
              </a:rPr>
              <a:t>MAP</a:t>
            </a:r>
            <a:r>
              <a:rPr lang="zh-CN" altLang="en-US" dirty="0">
                <a:latin typeface="楷体" panose="02010609060101010101" pitchFamily="49" charset="-122"/>
                <a:ea typeface="楷体" panose="02010609060101010101" pitchFamily="49" charset="-122"/>
              </a:rPr>
              <a:t>矩阵也可以由二维数组表示，矩阵大小由存放图像的矩阵元素的值域（灰度值范围）决定</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若矩阵元素值域为</a:t>
            </a:r>
            <a:r>
              <a:rPr lang="en-US" altLang="zh-CN" dirty="0" smtClean="0">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255</a:t>
            </a:r>
            <a:r>
              <a:rPr lang="zh-CN" altLang="en-US" dirty="0">
                <a:latin typeface="楷体" panose="02010609060101010101" pitchFamily="49" charset="-122"/>
                <a:ea typeface="楷体" panose="02010609060101010101" pitchFamily="49" charset="-122"/>
              </a:rPr>
              <a:t>，则</a:t>
            </a:r>
            <a:r>
              <a:rPr lang="en-US" altLang="zh-CN" dirty="0">
                <a:latin typeface="楷体" panose="02010609060101010101" pitchFamily="49" charset="-122"/>
                <a:ea typeface="楷体" panose="02010609060101010101" pitchFamily="49" charset="-122"/>
              </a:rPr>
              <a:t>MAP</a:t>
            </a:r>
            <a:r>
              <a:rPr lang="zh-CN" altLang="en-US" dirty="0">
                <a:latin typeface="楷体" panose="02010609060101010101" pitchFamily="49" charset="-122"/>
                <a:ea typeface="楷体" panose="02010609060101010101" pitchFamily="49" charset="-122"/>
              </a:rPr>
              <a:t>矩阵的大小为</a:t>
            </a:r>
            <a:r>
              <a:rPr lang="en-US" altLang="zh-CN" dirty="0">
                <a:latin typeface="楷体" panose="02010609060101010101" pitchFamily="49" charset="-122"/>
                <a:ea typeface="楷体" panose="02010609060101010101" pitchFamily="49" charset="-122"/>
              </a:rPr>
              <a:t>256×3</a:t>
            </a:r>
            <a:r>
              <a:rPr lang="zh-CN" altLang="en-US" dirty="0">
                <a:latin typeface="楷体" panose="02010609060101010101" pitchFamily="49" charset="-122"/>
                <a:ea typeface="楷体" panose="02010609060101010101" pitchFamily="49" charset="-122"/>
              </a:rPr>
              <a:t>，矩阵的三列分别为</a:t>
            </a:r>
            <a:r>
              <a:rPr lang="en-US" altLang="zh-CN" dirty="0">
                <a:latin typeface="楷体" panose="02010609060101010101" pitchFamily="49" charset="-122"/>
                <a:ea typeface="楷体" panose="02010609060101010101" pitchFamily="49" charset="-122"/>
              </a:rPr>
              <a:t>R</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G</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B</a:t>
            </a:r>
            <a:r>
              <a:rPr lang="zh-CN" altLang="en-US" dirty="0" smtClean="0">
                <a:latin typeface="楷体" panose="02010609060101010101" pitchFamily="49" charset="-122"/>
                <a:ea typeface="楷体" panose="02010609060101010101" pitchFamily="49" charset="-122"/>
              </a:rPr>
              <a:t>值，以</a:t>
            </a:r>
            <a:r>
              <a:rPr lang="en-US" altLang="zh-CN" dirty="0" smtClean="0">
                <a:latin typeface="楷体" panose="02010609060101010101" pitchFamily="49" charset="-122"/>
                <a:ea typeface="楷体" panose="02010609060101010101" pitchFamily="49" charset="-122"/>
              </a:rPr>
              <a:t>MAP=[R G B]</a:t>
            </a:r>
            <a:r>
              <a:rPr lang="zh-CN" altLang="en-US" dirty="0" smtClean="0">
                <a:latin typeface="楷体" panose="02010609060101010101" pitchFamily="49" charset="-122"/>
                <a:ea typeface="楷体" panose="02010609060101010101" pitchFamily="49" charset="-122"/>
              </a:rPr>
              <a:t>表示。</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图像</a:t>
            </a:r>
            <a:r>
              <a:rPr lang="zh-CN" altLang="en-US" dirty="0">
                <a:latin typeface="楷体" panose="02010609060101010101" pitchFamily="49" charset="-122"/>
                <a:ea typeface="楷体" panose="02010609060101010101" pitchFamily="49" charset="-122"/>
              </a:rPr>
              <a:t>矩阵的每一个灰度值对应于</a:t>
            </a:r>
            <a:r>
              <a:rPr lang="en-US" altLang="zh-CN" dirty="0">
                <a:latin typeface="楷体" panose="02010609060101010101" pitchFamily="49" charset="-122"/>
                <a:ea typeface="楷体" panose="02010609060101010101" pitchFamily="49" charset="-122"/>
              </a:rPr>
              <a:t>MAP</a:t>
            </a:r>
            <a:r>
              <a:rPr lang="zh-CN" altLang="en-US" dirty="0">
                <a:latin typeface="楷体" panose="02010609060101010101" pitchFamily="49" charset="-122"/>
                <a:ea typeface="楷体" panose="02010609060101010101" pitchFamily="49" charset="-122"/>
              </a:rPr>
              <a:t>中的一行，如某一像素的灰度值为</a:t>
            </a:r>
            <a:r>
              <a:rPr lang="en-US" altLang="zh-CN" dirty="0">
                <a:latin typeface="楷体" panose="02010609060101010101" pitchFamily="49" charset="-122"/>
                <a:ea typeface="楷体" panose="02010609060101010101" pitchFamily="49" charset="-122"/>
              </a:rPr>
              <a:t>64</a:t>
            </a:r>
            <a:r>
              <a:rPr lang="zh-CN" altLang="en-US" dirty="0">
                <a:latin typeface="楷体" panose="02010609060101010101" pitchFamily="49" charset="-122"/>
                <a:ea typeface="楷体" panose="02010609060101010101" pitchFamily="49" charset="-122"/>
              </a:rPr>
              <a:t>，则表示该像素与</a:t>
            </a:r>
            <a:r>
              <a:rPr lang="en-US" altLang="zh-CN" dirty="0">
                <a:latin typeface="楷体" panose="02010609060101010101" pitchFamily="49" charset="-122"/>
                <a:ea typeface="楷体" panose="02010609060101010101" pitchFamily="49" charset="-122"/>
              </a:rPr>
              <a:t>MAP</a:t>
            </a:r>
            <a:r>
              <a:rPr lang="zh-CN" altLang="en-US" dirty="0">
                <a:latin typeface="楷体" panose="02010609060101010101" pitchFamily="49" charset="-122"/>
                <a:ea typeface="楷体" panose="02010609060101010101" pitchFamily="49" charset="-122"/>
              </a:rPr>
              <a:t>矩阵的第</a:t>
            </a:r>
            <a:r>
              <a:rPr lang="en-US" altLang="zh-CN" dirty="0">
                <a:latin typeface="楷体" panose="02010609060101010101" pitchFamily="49" charset="-122"/>
                <a:ea typeface="楷体" panose="02010609060101010101" pitchFamily="49" charset="-122"/>
              </a:rPr>
              <a:t>64</a:t>
            </a:r>
            <a:r>
              <a:rPr lang="zh-CN" altLang="en-US" dirty="0">
                <a:latin typeface="楷体" panose="02010609060101010101" pitchFamily="49" charset="-122"/>
                <a:ea typeface="楷体" panose="02010609060101010101" pitchFamily="49" charset="-122"/>
              </a:rPr>
              <a:t>行建立了映射关系，该像素在屏幕上的显示颜色由</a:t>
            </a:r>
            <a:r>
              <a:rPr lang="en-US" altLang="zh-CN" dirty="0">
                <a:latin typeface="楷体" panose="02010609060101010101" pitchFamily="49" charset="-122"/>
                <a:ea typeface="楷体" panose="02010609060101010101" pitchFamily="49" charset="-122"/>
              </a:rPr>
              <a:t>MAP</a:t>
            </a:r>
            <a:r>
              <a:rPr lang="zh-CN" altLang="en-US" dirty="0">
                <a:latin typeface="楷体" panose="02010609060101010101" pitchFamily="49" charset="-122"/>
                <a:ea typeface="楷体" panose="02010609060101010101" pitchFamily="49" charset="-122"/>
              </a:rPr>
              <a:t>矩阵第</a:t>
            </a:r>
            <a:r>
              <a:rPr lang="en-US" altLang="zh-CN" dirty="0">
                <a:latin typeface="楷体" panose="02010609060101010101" pitchFamily="49" charset="-122"/>
                <a:ea typeface="楷体" panose="02010609060101010101" pitchFamily="49" charset="-122"/>
              </a:rPr>
              <a:t>64</a:t>
            </a:r>
            <a:r>
              <a:rPr lang="zh-CN" altLang="en-US" dirty="0">
                <a:latin typeface="楷体" panose="02010609060101010101" pitchFamily="49" charset="-122"/>
                <a:ea typeface="楷体" panose="02010609060101010101" pitchFamily="49" charset="-122"/>
              </a:rPr>
              <a:t>行的</a:t>
            </a:r>
            <a:r>
              <a:rPr lang="en-US" altLang="zh-CN" dirty="0">
                <a:latin typeface="楷体" panose="02010609060101010101" pitchFamily="49" charset="-122"/>
                <a:ea typeface="楷体" panose="02010609060101010101" pitchFamily="49" charset="-122"/>
              </a:rPr>
              <a:t>[R G B]</a:t>
            </a:r>
            <a:r>
              <a:rPr lang="zh-CN" altLang="en-US" dirty="0">
                <a:latin typeface="楷体" panose="02010609060101010101" pitchFamily="49" charset="-122"/>
                <a:ea typeface="楷体" panose="02010609060101010101" pitchFamily="49" charset="-122"/>
              </a:rPr>
              <a:t>叠加而成。</a:t>
            </a:r>
          </a:p>
          <a:p>
            <a:r>
              <a:rPr lang="zh-CN" altLang="en-US" dirty="0" smtClean="0">
                <a:latin typeface="楷体" panose="02010609060101010101" pitchFamily="49" charset="-122"/>
                <a:ea typeface="楷体" panose="02010609060101010101" pitchFamily="49" charset="-122"/>
              </a:rPr>
              <a:t>索引图像的数据类型一般为</a:t>
            </a:r>
            <a:r>
              <a:rPr lang="en-US" altLang="zh-CN" dirty="0" smtClean="0">
                <a:latin typeface="楷体" panose="02010609060101010101" pitchFamily="49" charset="-122"/>
                <a:ea typeface="楷体" panose="02010609060101010101" pitchFamily="49" charset="-122"/>
              </a:rPr>
              <a:t>8</a:t>
            </a:r>
            <a:r>
              <a:rPr lang="zh-CN" altLang="en-US" dirty="0" smtClean="0">
                <a:latin typeface="楷体" panose="02010609060101010101" pitchFamily="49" charset="-122"/>
                <a:ea typeface="楷体" panose="02010609060101010101" pitchFamily="49" charset="-122"/>
              </a:rPr>
              <a:t>位无符号整型，一般只能同时显示</a:t>
            </a:r>
            <a:r>
              <a:rPr lang="en-US" altLang="zh-CN" dirty="0" smtClean="0">
                <a:latin typeface="楷体" panose="02010609060101010101" pitchFamily="49" charset="-122"/>
                <a:ea typeface="楷体" panose="02010609060101010101" pitchFamily="49" charset="-122"/>
              </a:rPr>
              <a:t>256</a:t>
            </a:r>
            <a:r>
              <a:rPr lang="zh-CN" altLang="en-US" dirty="0" smtClean="0">
                <a:latin typeface="楷体" panose="02010609060101010101" pitchFamily="49" charset="-122"/>
                <a:ea typeface="楷体" panose="02010609060101010101" pitchFamily="49" charset="-122"/>
              </a:rPr>
              <a:t>种颜色。</a:t>
            </a:r>
            <a:endParaRPr lang="zh-CN" altLang="en-US" dirty="0">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4</a:t>
            </a:r>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RGB</a:t>
            </a:r>
            <a:r>
              <a:rPr lang="zh-CN" altLang="en-US" dirty="0">
                <a:latin typeface="楷体" panose="02010609060101010101" pitchFamily="49" charset="-122"/>
                <a:ea typeface="楷体" panose="02010609060101010101" pitchFamily="49" charset="-122"/>
              </a:rPr>
              <a:t>彩色图像</a:t>
            </a:r>
            <a:r>
              <a:rPr lang="zh-CN" altLang="en-US" dirty="0" smtClean="0">
                <a:latin typeface="楷体" panose="02010609060101010101" pitchFamily="49" charset="-122"/>
                <a:ea typeface="楷体" panose="02010609060101010101" pitchFamily="49" charset="-122"/>
              </a:rPr>
              <a:t>：又称为真彩色图像。</a:t>
            </a:r>
            <a:r>
              <a:rPr lang="en-US" altLang="zh-CN" dirty="0" smtClean="0">
                <a:latin typeface="楷体" panose="02010609060101010101" pitchFamily="49" charset="-122"/>
                <a:ea typeface="楷体" panose="02010609060101010101" pitchFamily="49" charset="-122"/>
              </a:rPr>
              <a:t>RGB</a:t>
            </a:r>
            <a:r>
              <a:rPr lang="zh-CN" altLang="en-US" dirty="0" smtClean="0">
                <a:latin typeface="楷体" panose="02010609060101010101" pitchFamily="49" charset="-122"/>
                <a:ea typeface="楷体" panose="02010609060101010101" pitchFamily="49" charset="-122"/>
              </a:rPr>
              <a:t>图像与索引图像都是计算机可以处理的彩色图像。</a:t>
            </a:r>
            <a:r>
              <a:rPr lang="en-US" altLang="zh-CN" dirty="0" smtClean="0">
                <a:latin typeface="楷体" panose="02010609060101010101" pitchFamily="49" charset="-122"/>
                <a:ea typeface="楷体" panose="02010609060101010101" pitchFamily="49" charset="-122"/>
              </a:rPr>
              <a:t>RGB</a:t>
            </a:r>
            <a:r>
              <a:rPr lang="zh-CN" altLang="en-US" dirty="0" smtClean="0">
                <a:latin typeface="楷体" panose="02010609060101010101" pitchFamily="49" charset="-122"/>
                <a:ea typeface="楷体" panose="02010609060101010101" pitchFamily="49" charset="-122"/>
              </a:rPr>
              <a:t>图像也同样以</a:t>
            </a:r>
            <a:r>
              <a:rPr lang="en-US" altLang="zh-CN" dirty="0" smtClean="0">
                <a:latin typeface="楷体" panose="02010609060101010101" pitchFamily="49" charset="-122"/>
                <a:ea typeface="楷体" panose="02010609060101010101" pitchFamily="49" charset="-122"/>
              </a:rPr>
              <a:t>R</a:t>
            </a:r>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G</a:t>
            </a:r>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B</a:t>
            </a:r>
            <a:r>
              <a:rPr lang="zh-CN" altLang="en-US" dirty="0" smtClean="0">
                <a:latin typeface="楷体" panose="02010609060101010101" pitchFamily="49" charset="-122"/>
                <a:ea typeface="楷体" panose="02010609060101010101" pitchFamily="49" charset="-122"/>
              </a:rPr>
              <a:t>三原色叠加来表示每个像素的颜色。与索引图像不同的是，</a:t>
            </a:r>
            <a:r>
              <a:rPr lang="en-US" altLang="zh-CN" dirty="0" smtClean="0">
                <a:latin typeface="楷体" panose="02010609060101010101" pitchFamily="49" charset="-122"/>
                <a:ea typeface="楷体" panose="02010609060101010101" pitchFamily="49" charset="-122"/>
              </a:rPr>
              <a:t>RGB</a:t>
            </a:r>
            <a:r>
              <a:rPr lang="zh-CN" altLang="en-US" dirty="0" smtClean="0">
                <a:latin typeface="楷体" panose="02010609060101010101" pitchFamily="49" charset="-122"/>
                <a:ea typeface="楷体" panose="02010609060101010101" pitchFamily="49" charset="-122"/>
              </a:rPr>
              <a:t>图像每一个像素的颜色值（由</a:t>
            </a:r>
            <a:r>
              <a:rPr lang="en-US" altLang="zh-CN" dirty="0" smtClean="0">
                <a:latin typeface="楷体" panose="02010609060101010101" pitchFamily="49" charset="-122"/>
                <a:ea typeface="楷体" panose="02010609060101010101" pitchFamily="49" charset="-122"/>
              </a:rPr>
              <a:t>RGB</a:t>
            </a:r>
            <a:r>
              <a:rPr lang="zh-CN" altLang="en-US" dirty="0" smtClean="0">
                <a:latin typeface="楷体" panose="02010609060101010101" pitchFamily="49" charset="-122"/>
                <a:ea typeface="楷体" panose="02010609060101010101" pitchFamily="49" charset="-122"/>
              </a:rPr>
              <a:t>三原色表示）直接存放在图像矩阵中，不需要进行索引。</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红</a:t>
            </a:r>
            <a:r>
              <a:rPr lang="en-US" altLang="zh-CN" dirty="0">
                <a:latin typeface="楷体" panose="02010609060101010101" pitchFamily="49" charset="-122"/>
                <a:ea typeface="楷体" panose="02010609060101010101" pitchFamily="49" charset="-122"/>
              </a:rPr>
              <a:t>R</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255</a:t>
            </a:r>
            <a:r>
              <a:rPr lang="zh-CN" altLang="en-US" dirty="0">
                <a:latin typeface="楷体" panose="02010609060101010101" pitchFamily="49" charset="-122"/>
                <a:ea typeface="楷体" panose="02010609060101010101" pitchFamily="49" charset="-122"/>
              </a:rPr>
              <a:t>；绿</a:t>
            </a:r>
            <a:r>
              <a:rPr lang="en-US" altLang="zh-CN" dirty="0">
                <a:latin typeface="楷体" panose="02010609060101010101" pitchFamily="49" charset="-122"/>
                <a:ea typeface="楷体" panose="02010609060101010101" pitchFamily="49" charset="-122"/>
              </a:rPr>
              <a:t>G</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255</a:t>
            </a:r>
            <a:r>
              <a:rPr lang="zh-CN" altLang="en-US" dirty="0">
                <a:latin typeface="楷体" panose="02010609060101010101" pitchFamily="49" charset="-122"/>
                <a:ea typeface="楷体" panose="02010609060101010101" pitchFamily="49" charset="-122"/>
              </a:rPr>
              <a:t>；蓝</a:t>
            </a:r>
            <a:r>
              <a:rPr lang="en-US" altLang="zh-CN" dirty="0">
                <a:latin typeface="楷体" panose="02010609060101010101" pitchFamily="49" charset="-122"/>
                <a:ea typeface="楷体" panose="02010609060101010101" pitchFamily="49" charset="-122"/>
              </a:rPr>
              <a:t>B</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255</a:t>
            </a:r>
            <a:r>
              <a:rPr lang="zh-CN" altLang="en-US" dirty="0">
                <a:latin typeface="楷体" panose="02010609060101010101" pitchFamily="49" charset="-122"/>
                <a:ea typeface="楷体" panose="02010609060101010101" pitchFamily="49" charset="-122"/>
              </a:rPr>
              <a:t>。总共</a:t>
            </a:r>
            <a:r>
              <a:rPr lang="zh-CN" altLang="en-US" dirty="0" smtClean="0">
                <a:latin typeface="楷体" panose="02010609060101010101" pitchFamily="49" charset="-122"/>
                <a:ea typeface="楷体" panose="02010609060101010101" pitchFamily="49" charset="-122"/>
              </a:rPr>
              <a:t>有</a:t>
            </a:r>
            <a:r>
              <a:rPr lang="en-US" altLang="zh-CN" b="1" dirty="0">
                <a:solidFill>
                  <a:srgbClr val="0070C0"/>
                </a:solidFill>
                <a:latin typeface="楷体" panose="02010609060101010101" pitchFamily="49" charset="-122"/>
                <a:ea typeface="楷体" panose="02010609060101010101" pitchFamily="49" charset="-122"/>
              </a:rPr>
              <a:t>2</a:t>
            </a:r>
            <a:r>
              <a:rPr lang="en-US" altLang="zh-CN" b="1" baseline="30000" dirty="0">
                <a:solidFill>
                  <a:srgbClr val="0070C0"/>
                </a:solidFill>
                <a:latin typeface="楷体" panose="02010609060101010101" pitchFamily="49" charset="-122"/>
                <a:ea typeface="楷体" panose="02010609060101010101" pitchFamily="49" charset="-122"/>
              </a:rPr>
              <a:t>24</a:t>
            </a:r>
            <a:r>
              <a:rPr lang="en-US" altLang="zh-CN" b="1" dirty="0">
                <a:solidFill>
                  <a:srgbClr val="0070C0"/>
                </a:solidFill>
                <a:latin typeface="楷体" panose="02010609060101010101" pitchFamily="49" charset="-122"/>
                <a:ea typeface="楷体" panose="02010609060101010101" pitchFamily="49" charset="-122"/>
              </a:rPr>
              <a:t>(256</a:t>
            </a:r>
            <a:r>
              <a:rPr lang="zh-CN" altLang="zh-CN" b="1" dirty="0">
                <a:solidFill>
                  <a:srgbClr val="0070C0"/>
                </a:solidFill>
                <a:latin typeface="楷体" panose="02010609060101010101" pitchFamily="49" charset="-122"/>
                <a:ea typeface="楷体" panose="02010609060101010101" pitchFamily="49" charset="-122"/>
              </a:rPr>
              <a:t>×</a:t>
            </a:r>
            <a:r>
              <a:rPr lang="en-US" altLang="zh-CN" b="1" dirty="0">
                <a:solidFill>
                  <a:srgbClr val="0070C0"/>
                </a:solidFill>
                <a:latin typeface="楷体" panose="02010609060101010101" pitchFamily="49" charset="-122"/>
                <a:ea typeface="楷体" panose="02010609060101010101" pitchFamily="49" charset="-122"/>
              </a:rPr>
              <a:t>256</a:t>
            </a:r>
            <a:r>
              <a:rPr lang="zh-CN" altLang="zh-CN" b="1" dirty="0">
                <a:solidFill>
                  <a:srgbClr val="0070C0"/>
                </a:solidFill>
                <a:latin typeface="楷体" panose="02010609060101010101" pitchFamily="49" charset="-122"/>
                <a:ea typeface="楷体" panose="02010609060101010101" pitchFamily="49" charset="-122"/>
              </a:rPr>
              <a:t>×</a:t>
            </a:r>
            <a:r>
              <a:rPr lang="en-US" altLang="zh-CN" b="1" dirty="0">
                <a:solidFill>
                  <a:srgbClr val="0070C0"/>
                </a:solidFill>
                <a:latin typeface="楷体" panose="02010609060101010101" pitchFamily="49" charset="-122"/>
                <a:ea typeface="楷体" panose="02010609060101010101" pitchFamily="49" charset="-122"/>
              </a:rPr>
              <a:t>256)</a:t>
            </a:r>
            <a:r>
              <a:rPr lang="zh-CN" altLang="en-US" dirty="0" smtClean="0">
                <a:latin typeface="楷体" panose="02010609060101010101" pitchFamily="49" charset="-122"/>
                <a:ea typeface="楷体" panose="02010609060101010101" pitchFamily="49" charset="-122"/>
              </a:rPr>
              <a:t>种</a:t>
            </a:r>
            <a:r>
              <a:rPr lang="zh-CN" altLang="en-US" dirty="0">
                <a:latin typeface="楷体" panose="02010609060101010101" pitchFamily="49" charset="-122"/>
                <a:ea typeface="楷体" panose="02010609060101010101" pitchFamily="49" charset="-122"/>
              </a:rPr>
              <a:t>颜色</a:t>
            </a:r>
            <a:r>
              <a:rPr lang="zh-CN" altLang="en-US" dirty="0" smtClean="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93481067"/>
              </p:ext>
            </p:extLst>
          </p:nvPr>
        </p:nvGraphicFramePr>
        <p:xfrm>
          <a:off x="2613571" y="5006670"/>
          <a:ext cx="6912638" cy="1341375"/>
        </p:xfrm>
        <a:graphic>
          <a:graphicData uri="http://schemas.openxmlformats.org/drawingml/2006/table">
            <a:tbl>
              <a:tblPr firstRow="1" firstCol="1" bandRow="1"/>
              <a:tblGrid>
                <a:gridCol w="1382361">
                  <a:extLst>
                    <a:ext uri="{9D8B030D-6E8A-4147-A177-3AD203B41FA5}">
                      <a16:colId xmlns:a16="http://schemas.microsoft.com/office/drawing/2014/main" val="960559929"/>
                    </a:ext>
                  </a:extLst>
                </a:gridCol>
                <a:gridCol w="1382361">
                  <a:extLst>
                    <a:ext uri="{9D8B030D-6E8A-4147-A177-3AD203B41FA5}">
                      <a16:colId xmlns:a16="http://schemas.microsoft.com/office/drawing/2014/main" val="4199901936"/>
                    </a:ext>
                  </a:extLst>
                </a:gridCol>
                <a:gridCol w="1382361">
                  <a:extLst>
                    <a:ext uri="{9D8B030D-6E8A-4147-A177-3AD203B41FA5}">
                      <a16:colId xmlns:a16="http://schemas.microsoft.com/office/drawing/2014/main" val="3582080986"/>
                    </a:ext>
                  </a:extLst>
                </a:gridCol>
                <a:gridCol w="1382361">
                  <a:extLst>
                    <a:ext uri="{9D8B030D-6E8A-4147-A177-3AD203B41FA5}">
                      <a16:colId xmlns:a16="http://schemas.microsoft.com/office/drawing/2014/main" val="1705702883"/>
                    </a:ext>
                  </a:extLst>
                </a:gridCol>
                <a:gridCol w="1383194">
                  <a:extLst>
                    <a:ext uri="{9D8B030D-6E8A-4147-A177-3AD203B41FA5}">
                      <a16:colId xmlns:a16="http://schemas.microsoft.com/office/drawing/2014/main" val="3751557864"/>
                    </a:ext>
                  </a:extLst>
                </a:gridCol>
              </a:tblGrid>
              <a:tr h="268275">
                <a:tc gridSpan="5">
                  <a:txBody>
                    <a:bodyPr/>
                    <a:lstStyle/>
                    <a:p>
                      <a:pPr algn="ctr">
                        <a:spcAft>
                          <a:spcPts val="0"/>
                        </a:spcAft>
                      </a:pPr>
                      <a:r>
                        <a:rPr lang="en-US" sz="1400" kern="100" dirty="0">
                          <a:effectLst/>
                          <a:latin typeface="宋体" panose="02010600030101010101" pitchFamily="2" charset="-122"/>
                          <a:ea typeface="等线" panose="02010600030101010101" pitchFamily="2" charset="-122"/>
                          <a:cs typeface="Times New Roman" panose="02020603050405020304" pitchFamily="18" charset="0"/>
                        </a:rPr>
                        <a:t>4</a:t>
                      </a: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种图像类型比较</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15498443"/>
                  </a:ext>
                </a:extLst>
              </a:tr>
              <a:tr h="268275">
                <a:tc>
                  <a:txBody>
                    <a:bodyPr/>
                    <a:lstStyle/>
                    <a:p>
                      <a:pPr algn="ctr">
                        <a:spcAft>
                          <a:spcPts val="0"/>
                        </a:spcAft>
                      </a:pP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图像类型</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二值图像</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effectLst/>
                          <a:latin typeface="等线" panose="02010600030101010101" pitchFamily="2" charset="-122"/>
                          <a:ea typeface="宋体" panose="02010600030101010101" pitchFamily="2" charset="-122"/>
                          <a:cs typeface="Times New Roman" panose="02020603050405020304" pitchFamily="18" charset="0"/>
                        </a:rPr>
                        <a:t>灰度图像</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effectLst/>
                          <a:latin typeface="等线" panose="02010600030101010101" pitchFamily="2" charset="-122"/>
                          <a:ea typeface="宋体" panose="02010600030101010101" pitchFamily="2" charset="-122"/>
                          <a:cs typeface="Times New Roman" panose="02020603050405020304" pitchFamily="18" charset="0"/>
                        </a:rPr>
                        <a:t>索引图像</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effectLst/>
                          <a:latin typeface="宋体" panose="02010600030101010101" pitchFamily="2" charset="-122"/>
                          <a:ea typeface="等线" panose="02010600030101010101" pitchFamily="2" charset="-122"/>
                          <a:cs typeface="Times New Roman" panose="02020603050405020304" pitchFamily="18" charset="0"/>
                        </a:rPr>
                        <a:t>RGB</a:t>
                      </a:r>
                      <a:r>
                        <a:rPr lang="zh-CN" sz="1400" kern="100">
                          <a:effectLst/>
                          <a:latin typeface="等线" panose="02010600030101010101" pitchFamily="2" charset="-122"/>
                          <a:ea typeface="宋体" panose="02010600030101010101" pitchFamily="2" charset="-122"/>
                          <a:cs typeface="Times New Roman" panose="02020603050405020304" pitchFamily="18" charset="0"/>
                        </a:rPr>
                        <a:t>彩色图像</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019304"/>
                  </a:ext>
                </a:extLst>
              </a:tr>
              <a:tr h="268275">
                <a:tc>
                  <a:txBody>
                    <a:bodyPr/>
                    <a:lstStyle/>
                    <a:p>
                      <a:pPr algn="ctr">
                        <a:spcAft>
                          <a:spcPts val="0"/>
                        </a:spcAft>
                      </a:pPr>
                      <a:r>
                        <a:rPr lang="zh-CN" sz="1400" kern="100">
                          <a:effectLst/>
                          <a:latin typeface="等线" panose="02010600030101010101" pitchFamily="2" charset="-122"/>
                          <a:ea typeface="宋体" panose="02010600030101010101" pitchFamily="2" charset="-122"/>
                          <a:cs typeface="Times New Roman" panose="02020603050405020304" pitchFamily="18" charset="0"/>
                        </a:rPr>
                        <a:t>颜色数量</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effectLst/>
                          <a:latin typeface="宋体" panose="02010600030101010101" pitchFamily="2" charset="-122"/>
                          <a:ea typeface="等线" panose="02010600030101010101" pitchFamily="2" charset="-122"/>
                          <a:cs typeface="Times New Roman" panose="02020603050405020304" pitchFamily="18" charset="0"/>
                        </a:rPr>
                        <a:t>2</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effectLst/>
                          <a:latin typeface="宋体" panose="02010600030101010101" pitchFamily="2" charset="-122"/>
                          <a:ea typeface="等线" panose="02010600030101010101" pitchFamily="2" charset="-122"/>
                          <a:cs typeface="Times New Roman" panose="02020603050405020304" pitchFamily="18" charset="0"/>
                        </a:rPr>
                        <a:t>256</a:t>
                      </a: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级灰度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effectLst/>
                          <a:latin typeface="宋体" panose="02010600030101010101" pitchFamily="2" charset="-122"/>
                          <a:ea typeface="等线" panose="02010600030101010101" pitchFamily="2" charset="-122"/>
                          <a:cs typeface="Times New Roman" panose="02020603050405020304" pitchFamily="18" charset="0"/>
                        </a:rPr>
                        <a:t>256</a:t>
                      </a:r>
                      <a:r>
                        <a:rPr lang="zh-CN" sz="1400" kern="100">
                          <a:effectLst/>
                          <a:latin typeface="等线" panose="02010600030101010101" pitchFamily="2" charset="-122"/>
                          <a:ea typeface="宋体" panose="02010600030101010101" pitchFamily="2" charset="-122"/>
                          <a:cs typeface="Times New Roman" panose="02020603050405020304" pitchFamily="18" charset="0"/>
                        </a:rPr>
                        <a:t>彩色</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effectLst/>
                          <a:latin typeface="宋体" panose="02010600030101010101" pitchFamily="2" charset="-122"/>
                          <a:ea typeface="等线" panose="02010600030101010101" pitchFamily="2" charset="-122"/>
                          <a:cs typeface="Times New Roman" panose="02020603050405020304" pitchFamily="18" charset="0"/>
                        </a:rPr>
                        <a:t>2</a:t>
                      </a:r>
                      <a:r>
                        <a:rPr lang="en-US" sz="1400" kern="100" baseline="30000">
                          <a:effectLst/>
                          <a:latin typeface="宋体" panose="02010600030101010101" pitchFamily="2" charset="-122"/>
                          <a:ea typeface="等线" panose="02010600030101010101" pitchFamily="2" charset="-122"/>
                          <a:cs typeface="Times New Roman" panose="02020603050405020304" pitchFamily="18" charset="0"/>
                        </a:rPr>
                        <a:t>24</a:t>
                      </a:r>
                      <a:r>
                        <a:rPr lang="zh-CN" sz="1400" kern="100">
                          <a:effectLst/>
                          <a:latin typeface="等线" panose="02010600030101010101" pitchFamily="2" charset="-122"/>
                          <a:ea typeface="宋体" panose="02010600030101010101" pitchFamily="2" charset="-122"/>
                          <a:cs typeface="Times New Roman" panose="02020603050405020304" pitchFamily="18" charset="0"/>
                        </a:rPr>
                        <a:t>彩色</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0207524"/>
                  </a:ext>
                </a:extLst>
              </a:tr>
              <a:tr h="268275">
                <a:tc>
                  <a:txBody>
                    <a:bodyPr/>
                    <a:lstStyle/>
                    <a:p>
                      <a:pPr algn="ctr">
                        <a:spcAft>
                          <a:spcPts val="0"/>
                        </a:spcAft>
                      </a:pPr>
                      <a:r>
                        <a:rPr lang="zh-CN" sz="1400" kern="100">
                          <a:effectLst/>
                          <a:latin typeface="等线" panose="02010600030101010101" pitchFamily="2" charset="-122"/>
                          <a:ea typeface="宋体" panose="02010600030101010101" pitchFamily="2" charset="-122"/>
                          <a:cs typeface="Times New Roman" panose="02020603050405020304" pitchFamily="18" charset="0"/>
                        </a:rPr>
                        <a:t>数据类型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effectLst/>
                          <a:latin typeface="宋体" panose="02010600030101010101" pitchFamily="2" charset="-122"/>
                          <a:ea typeface="等线" panose="02010600030101010101" pitchFamily="2" charset="-122"/>
                          <a:cs typeface="Times New Roman" panose="02020603050405020304" pitchFamily="18" charset="0"/>
                        </a:rPr>
                        <a:t>1b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effectLst/>
                          <a:latin typeface="宋体" panose="02010600030101010101" pitchFamily="2" charset="-122"/>
                          <a:ea typeface="等线" panose="02010600030101010101" pitchFamily="2" charset="-122"/>
                          <a:cs typeface="Times New Roman" panose="02020603050405020304" pitchFamily="18" charset="0"/>
                        </a:rPr>
                        <a:t>8b</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effectLst/>
                          <a:latin typeface="宋体" panose="02010600030101010101" pitchFamily="2" charset="-122"/>
                          <a:ea typeface="等线" panose="02010600030101010101" pitchFamily="2" charset="-122"/>
                          <a:cs typeface="Times New Roman" panose="02020603050405020304" pitchFamily="18" charset="0"/>
                        </a:rPr>
                        <a:t>8b</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effectLst/>
                          <a:latin typeface="宋体" panose="02010600030101010101" pitchFamily="2" charset="-122"/>
                          <a:ea typeface="等线" panose="02010600030101010101" pitchFamily="2" charset="-122"/>
                          <a:cs typeface="Times New Roman" panose="02020603050405020304" pitchFamily="18" charset="0"/>
                        </a:rPr>
                        <a:t>24b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2989150"/>
                  </a:ext>
                </a:extLst>
              </a:tr>
              <a:tr h="268275">
                <a:tc>
                  <a:txBody>
                    <a:bodyPr/>
                    <a:lstStyle/>
                    <a:p>
                      <a:pPr algn="ctr">
                        <a:spcAft>
                          <a:spcPts val="0"/>
                        </a:spcAft>
                      </a:pPr>
                      <a:r>
                        <a:rPr lang="zh-CN" sz="1400" kern="100">
                          <a:effectLst/>
                          <a:latin typeface="等线" panose="02010600030101010101" pitchFamily="2" charset="-122"/>
                          <a:ea typeface="宋体" panose="02010600030101010101" pitchFamily="2" charset="-122"/>
                          <a:cs typeface="Times New Roman" panose="02020603050405020304" pitchFamily="18" charset="0"/>
                        </a:rPr>
                        <a:t>矩阵大小</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effectLst/>
                          <a:latin typeface="宋体" panose="02010600030101010101" pitchFamily="2" charset="-122"/>
                          <a:ea typeface="等线" panose="02010600030101010101" pitchFamily="2" charset="-122"/>
                          <a:cs typeface="Times New Roman" panose="02020603050405020304" pitchFamily="18" charset="0"/>
                        </a:rPr>
                        <a:t>M</a:t>
                      </a:r>
                      <a:r>
                        <a:rPr lang="zh-CN" sz="1400" kern="100">
                          <a:effectLst/>
                          <a:latin typeface="等线" panose="02010600030101010101" pitchFamily="2" charset="-122"/>
                          <a:ea typeface="宋体" panose="02010600030101010101" pitchFamily="2" charset="-122"/>
                          <a:cs typeface="Times New Roman" panose="02020603050405020304" pitchFamily="18" charset="0"/>
                        </a:rPr>
                        <a:t>×</a:t>
                      </a:r>
                      <a:r>
                        <a:rPr lang="en-US" sz="1400" kern="100">
                          <a:effectLst/>
                          <a:latin typeface="等线" panose="02010600030101010101" pitchFamily="2" charset="-122"/>
                          <a:ea typeface="宋体" panose="02010600030101010101" pitchFamily="2" charset="-122"/>
                          <a:cs typeface="Times New Roman" panose="02020603050405020304" pitchFamily="18" charset="0"/>
                        </a:rPr>
                        <a:t>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effectLst/>
                          <a:latin typeface="宋体" panose="02010600030101010101" pitchFamily="2" charset="-122"/>
                          <a:ea typeface="等线" panose="02010600030101010101" pitchFamily="2" charset="-122"/>
                          <a:cs typeface="Times New Roman" panose="02020603050405020304" pitchFamily="18" charset="0"/>
                        </a:rPr>
                        <a:t>M</a:t>
                      </a:r>
                      <a:r>
                        <a:rPr lang="zh-CN" sz="1400" kern="100">
                          <a:effectLst/>
                          <a:latin typeface="等线" panose="02010600030101010101" pitchFamily="2" charset="-122"/>
                          <a:ea typeface="宋体" panose="02010600030101010101" pitchFamily="2" charset="-122"/>
                          <a:cs typeface="Times New Roman" panose="02020603050405020304" pitchFamily="18" charset="0"/>
                        </a:rPr>
                        <a:t>×</a:t>
                      </a:r>
                      <a:r>
                        <a:rPr lang="en-US" sz="1400" kern="100">
                          <a:effectLst/>
                          <a:latin typeface="等线" panose="02010600030101010101" pitchFamily="2" charset="-122"/>
                          <a:ea typeface="宋体" panose="02010600030101010101" pitchFamily="2" charset="-122"/>
                          <a:cs typeface="Times New Roman" panose="02020603050405020304" pitchFamily="18" charset="0"/>
                        </a:rPr>
                        <a:t>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effectLst/>
                          <a:latin typeface="宋体" panose="02010600030101010101" pitchFamily="2" charset="-122"/>
                          <a:ea typeface="等线" panose="02010600030101010101" pitchFamily="2" charset="-122"/>
                          <a:cs typeface="Times New Roman" panose="02020603050405020304" pitchFamily="18" charset="0"/>
                        </a:rPr>
                        <a:t>M</a:t>
                      </a: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sz="1400" kern="100" dirty="0">
                          <a:effectLst/>
                          <a:latin typeface="等线" panose="02010600030101010101" pitchFamily="2" charset="-122"/>
                          <a:ea typeface="宋体" panose="02010600030101010101" pitchFamily="2" charset="-122"/>
                          <a:cs typeface="Times New Roman" panose="02020603050405020304" pitchFamily="18" charset="0"/>
                        </a:rPr>
                        <a:t>N</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effectLst/>
                          <a:latin typeface="宋体" panose="02010600030101010101" pitchFamily="2" charset="-122"/>
                          <a:ea typeface="等线" panose="02010600030101010101" pitchFamily="2" charset="-122"/>
                          <a:cs typeface="Times New Roman" panose="02020603050405020304" pitchFamily="18" charset="0"/>
                        </a:rPr>
                        <a:t>M</a:t>
                      </a: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sz="1400" kern="100" dirty="0">
                          <a:effectLst/>
                          <a:latin typeface="等线" panose="02010600030101010101" pitchFamily="2" charset="-122"/>
                          <a:ea typeface="宋体" panose="02010600030101010101" pitchFamily="2" charset="-122"/>
                          <a:cs typeface="Times New Roman" panose="02020603050405020304" pitchFamily="18" charset="0"/>
                        </a:rPr>
                        <a:t>N</a:t>
                      </a: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sz="1400" kern="100" dirty="0">
                          <a:effectLst/>
                          <a:latin typeface="等线" panose="02010600030101010101" pitchFamily="2" charset="-122"/>
                          <a:ea typeface="宋体" panose="02010600030101010101" pitchFamily="2" charset="-122"/>
                          <a:cs typeface="Times New Roman" panose="02020603050405020304" pitchFamily="18" charset="0"/>
                        </a:rPr>
                        <a:t>3</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9052158"/>
                  </a:ext>
                </a:extLst>
              </a:tr>
            </a:tbl>
          </a:graphicData>
        </a:graphic>
      </p:graphicFrame>
    </p:spTree>
    <p:extLst>
      <p:ext uri="{BB962C8B-B14F-4D97-AF65-F5344CB8AC3E}">
        <p14:creationId xmlns:p14="http://schemas.microsoft.com/office/powerpoint/2010/main" val="2953246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96152" y="0"/>
            <a:ext cx="3789485" cy="707886"/>
          </a:xfrm>
          <a:prstGeom prst="rect">
            <a:avLst/>
          </a:prstGeom>
          <a:noFill/>
        </p:spPr>
        <p:txBody>
          <a:bodyPr wrap="square" rtlCol="0">
            <a:spAutoFit/>
          </a:bodyPr>
          <a:lstStyle/>
          <a:p>
            <a:r>
              <a:rPr lang="zh-CN" altLang="en-US" sz="4000" dirty="0">
                <a:latin typeface="华文彩云" panose="02010800040101010101" pitchFamily="2" charset="-122"/>
                <a:ea typeface="华文彩云" panose="02010800040101010101" pitchFamily="2" charset="-122"/>
              </a:rPr>
              <a:t>第</a:t>
            </a:r>
            <a:r>
              <a:rPr lang="en-US" altLang="zh-CN" sz="4000" dirty="0">
                <a:latin typeface="华文彩云" panose="02010800040101010101" pitchFamily="2" charset="-122"/>
                <a:ea typeface="华文彩云" panose="02010800040101010101" pitchFamily="2" charset="-122"/>
              </a:rPr>
              <a:t>5</a:t>
            </a:r>
            <a:r>
              <a:rPr lang="zh-CN" altLang="en-US" sz="4000" dirty="0">
                <a:latin typeface="华文彩云" panose="02010800040101010101" pitchFamily="2" charset="-122"/>
                <a:ea typeface="华文彩云" panose="02010800040101010101" pitchFamily="2" charset="-122"/>
              </a:rPr>
              <a:t>章 图像变换</a:t>
            </a:r>
          </a:p>
        </p:txBody>
      </p:sp>
      <mc:AlternateContent xmlns:mc="http://schemas.openxmlformats.org/markup-compatibility/2006" xmlns:a14="http://schemas.microsoft.com/office/drawing/2010/main">
        <mc:Choice Requires="a14">
          <p:sp>
            <p:nvSpPr>
              <p:cNvPr id="2" name="文本框 1"/>
              <p:cNvSpPr txBox="1"/>
              <p:nvPr/>
            </p:nvSpPr>
            <p:spPr>
              <a:xfrm>
                <a:off x="1239715" y="844061"/>
                <a:ext cx="10322170" cy="5632311"/>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一、图像变换</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、定义：是</a:t>
                </a:r>
                <a:r>
                  <a:rPr lang="zh-CN" altLang="en-US" dirty="0">
                    <a:latin typeface="楷体" panose="02010609060101010101" pitchFamily="49" charset="-122"/>
                    <a:ea typeface="楷体" panose="02010609060101010101" pitchFamily="49" charset="-122"/>
                  </a:rPr>
                  <a:t>将图像从空域变换到其它域（如频域）的数学</a:t>
                </a:r>
                <a:r>
                  <a:rPr lang="zh-CN" altLang="en-US" dirty="0" smtClean="0">
                    <a:latin typeface="楷体" panose="02010609060101010101" pitchFamily="49" charset="-122"/>
                    <a:ea typeface="楷体" panose="02010609060101010101" pitchFamily="49" charset="-122"/>
                  </a:rPr>
                  <a:t>变换。</a:t>
                </a:r>
                <a:endParaRPr lang="zh-CN" altLang="en-US" dirty="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、作用：方便处理、便于</a:t>
                </a:r>
                <a:r>
                  <a:rPr lang="zh-CN" altLang="en-US" dirty="0">
                    <a:latin typeface="楷体" panose="02010609060101010101" pitchFamily="49" charset="-122"/>
                    <a:ea typeface="楷体" panose="02010609060101010101" pitchFamily="49" charset="-122"/>
                  </a:rPr>
                  <a:t>抽取</a:t>
                </a:r>
                <a:r>
                  <a:rPr lang="zh-CN" altLang="en-US" dirty="0" smtClean="0">
                    <a:latin typeface="楷体" panose="02010609060101010101" pitchFamily="49" charset="-122"/>
                    <a:ea typeface="楷体" panose="02010609060101010101" pitchFamily="49" charset="-122"/>
                  </a:rPr>
                  <a:t>特性。</a:t>
                </a:r>
                <a:endParaRPr lang="zh-CN" altLang="en-US" dirty="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二、连续傅里叶变换</a:t>
                </a:r>
                <a:endParaRPr lang="en-US" altLang="zh-CN" dirty="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、傅里叶变换是一种正交变换，具有快速算法（</a:t>
                </a:r>
                <a:r>
                  <a:rPr lang="en-US" altLang="zh-CN" dirty="0" smtClean="0">
                    <a:latin typeface="楷体" panose="02010609060101010101" pitchFamily="49" charset="-122"/>
                    <a:ea typeface="楷体" panose="02010609060101010101" pitchFamily="49" charset="-122"/>
                  </a:rPr>
                  <a:t>FFT</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、傅立叶变换的定义</a:t>
                </a:r>
              </a:p>
              <a:p>
                <a:r>
                  <a:rPr lang="zh-CN" altLang="en-US" dirty="0">
                    <a:latin typeface="楷体" panose="02010609060101010101" pitchFamily="49" charset="-122"/>
                    <a:ea typeface="楷体" panose="02010609060101010101" pitchFamily="49" charset="-122"/>
                  </a:rPr>
                  <a:t>若</a:t>
                </a:r>
                <a:r>
                  <a:rPr lang="en-US" altLang="zh-CN" dirty="0">
                    <a:latin typeface="楷体" panose="02010609060101010101" pitchFamily="49" charset="-122"/>
                    <a:ea typeface="楷体" panose="02010609060101010101" pitchFamily="49" charset="-122"/>
                  </a:rPr>
                  <a:t>f(x)</a:t>
                </a:r>
                <a:r>
                  <a:rPr lang="zh-CN" altLang="en-US" dirty="0">
                    <a:latin typeface="楷体" panose="02010609060101010101" pitchFamily="49" charset="-122"/>
                    <a:ea typeface="楷体" panose="02010609060101010101" pitchFamily="49" charset="-122"/>
                  </a:rPr>
                  <a:t>为一维连续实函数</a:t>
                </a:r>
                <a:r>
                  <a:rPr lang="zh-CN" altLang="en-US" dirty="0" smtClean="0">
                    <a:latin typeface="楷体" panose="02010609060101010101" pitchFamily="49" charset="-122"/>
                    <a:ea typeface="楷体" panose="02010609060101010101" pitchFamily="49" charset="-122"/>
                  </a:rPr>
                  <a:t>，则</a:t>
                </a:r>
                <a:r>
                  <a:rPr lang="zh-CN" altLang="en-US" dirty="0">
                    <a:latin typeface="楷体" panose="02010609060101010101" pitchFamily="49" charset="-122"/>
                    <a:ea typeface="楷体" panose="02010609060101010101" pitchFamily="49" charset="-122"/>
                  </a:rPr>
                  <a:t>它的傅里叶变换可定义为</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傅里叶变换是一个线性积分变换，一般情况下，实函数</a:t>
                </a:r>
                <a:r>
                  <a:rPr lang="en-US" altLang="zh-CN" dirty="0" smtClean="0">
                    <a:latin typeface="楷体" panose="02010609060101010101" pitchFamily="49" charset="-122"/>
                    <a:ea typeface="楷体" panose="02010609060101010101" pitchFamily="49" charset="-122"/>
                  </a:rPr>
                  <a:t>f(x)</a:t>
                </a:r>
                <a:r>
                  <a:rPr lang="zh-CN" altLang="en-US" dirty="0" smtClean="0">
                    <a:latin typeface="楷体" panose="02010609060101010101" pitchFamily="49" charset="-122"/>
                    <a:ea typeface="楷体" panose="02010609060101010101" pitchFamily="49" charset="-122"/>
                  </a:rPr>
                  <a:t>经过傅里叶变换之后，变换函数</a:t>
                </a:r>
                <a:r>
                  <a:rPr lang="en-US" altLang="zh-CN" dirty="0" smtClean="0">
                    <a:latin typeface="楷体" panose="02010609060101010101" pitchFamily="49" charset="-122"/>
                    <a:ea typeface="楷体" panose="02010609060101010101" pitchFamily="49" charset="-122"/>
                  </a:rPr>
                  <a:t>F(u)</a:t>
                </a:r>
                <a:r>
                  <a:rPr lang="zh-CN" altLang="en-US" dirty="0" smtClean="0">
                    <a:latin typeface="楷体" panose="02010609060101010101" pitchFamily="49" charset="-122"/>
                    <a:ea typeface="楷体" panose="02010609060101010101" pitchFamily="49" charset="-122"/>
                  </a:rPr>
                  <a:t>变为一个复函数。</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傅立叶</a:t>
                </a:r>
                <a:r>
                  <a:rPr lang="zh-CN" altLang="en-US" dirty="0">
                    <a:latin typeface="楷体" panose="02010609060101010101" pitchFamily="49" charset="-122"/>
                    <a:ea typeface="楷体" panose="02010609060101010101" pitchFamily="49" charset="-122"/>
                  </a:rPr>
                  <a:t>逆变换定义如下： </a:t>
                </a:r>
              </a:p>
              <a:p>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函数</a:t>
                </a:r>
                <a:r>
                  <a:rPr lang="en-US" altLang="zh-CN" dirty="0">
                    <a:latin typeface="楷体" panose="02010609060101010101" pitchFamily="49" charset="-122"/>
                    <a:ea typeface="楷体" panose="02010609060101010101" pitchFamily="49" charset="-122"/>
                  </a:rPr>
                  <a:t>f(x)</a:t>
                </a:r>
                <a:r>
                  <a:rPr lang="zh-CN" altLang="en-US" dirty="0">
                    <a:latin typeface="楷体" panose="02010609060101010101" pitchFamily="49" charset="-122"/>
                    <a:ea typeface="楷体" panose="02010609060101010101" pitchFamily="49" charset="-122"/>
                  </a:rPr>
                  <a:t>和</a:t>
                </a:r>
                <a:r>
                  <a:rPr lang="en-US" altLang="zh-CN" dirty="0">
                    <a:latin typeface="楷体" panose="02010609060101010101" pitchFamily="49" charset="-122"/>
                    <a:ea typeface="楷体" panose="02010609060101010101" pitchFamily="49" charset="-122"/>
                  </a:rPr>
                  <a:t>F(u)</a:t>
                </a:r>
                <a:r>
                  <a:rPr lang="zh-CN" altLang="en-US" dirty="0">
                    <a:latin typeface="楷体" panose="02010609060101010101" pitchFamily="49" charset="-122"/>
                    <a:ea typeface="楷体" panose="02010609060101010101" pitchFamily="49" charset="-122"/>
                  </a:rPr>
                  <a:t>被称为傅立叶变换对。即对于任一函数</a:t>
                </a:r>
                <a:r>
                  <a:rPr lang="en-US" altLang="zh-CN" dirty="0">
                    <a:latin typeface="楷体" panose="02010609060101010101" pitchFamily="49" charset="-122"/>
                    <a:ea typeface="楷体" panose="02010609060101010101" pitchFamily="49" charset="-122"/>
                  </a:rPr>
                  <a:t>f(x)</a:t>
                </a:r>
                <a:r>
                  <a:rPr lang="zh-CN" altLang="en-US" dirty="0">
                    <a:latin typeface="楷体" panose="02010609060101010101" pitchFamily="49" charset="-122"/>
                    <a:ea typeface="楷体" panose="02010609060101010101" pitchFamily="49" charset="-122"/>
                  </a:rPr>
                  <a:t>，其傅立叶变换</a:t>
                </a:r>
                <a:r>
                  <a:rPr lang="en-US" altLang="zh-CN" dirty="0">
                    <a:latin typeface="楷体" panose="02010609060101010101" pitchFamily="49" charset="-122"/>
                    <a:ea typeface="楷体" panose="02010609060101010101" pitchFamily="49" charset="-122"/>
                  </a:rPr>
                  <a:t>F(u)</a:t>
                </a:r>
                <a:r>
                  <a:rPr lang="zh-CN" altLang="en-US" dirty="0" smtClean="0">
                    <a:latin typeface="楷体" panose="02010609060101010101" pitchFamily="49" charset="-122"/>
                    <a:ea typeface="楷体" panose="02010609060101010101" pitchFamily="49" charset="-122"/>
                  </a:rPr>
                  <a:t>是唯一</a:t>
                </a:r>
                <a:r>
                  <a:rPr lang="zh-CN" altLang="en-US" dirty="0">
                    <a:latin typeface="楷体" panose="02010609060101010101" pitchFamily="49" charset="-122"/>
                    <a:ea typeface="楷体" panose="02010609060101010101" pitchFamily="49" charset="-122"/>
                  </a:rPr>
                  <a:t>的</a:t>
                </a:r>
                <a:r>
                  <a:rPr lang="zh-CN" altLang="en-US" dirty="0" smtClean="0">
                    <a:latin typeface="楷体" panose="02010609060101010101" pitchFamily="49" charset="-122"/>
                    <a:ea typeface="楷体" panose="02010609060101010101" pitchFamily="49" charset="-122"/>
                  </a:rPr>
                  <a:t>；反之</a:t>
                </a:r>
                <a:r>
                  <a:rPr lang="zh-CN" altLang="en-US" dirty="0">
                    <a:latin typeface="楷体" panose="02010609060101010101" pitchFamily="49" charset="-122"/>
                    <a:ea typeface="楷体" panose="02010609060101010101" pitchFamily="49" charset="-122"/>
                  </a:rPr>
                  <a:t>，对于任一函数</a:t>
                </a:r>
                <a:r>
                  <a:rPr lang="en-US" altLang="zh-CN" dirty="0">
                    <a:latin typeface="楷体" panose="02010609060101010101" pitchFamily="49" charset="-122"/>
                    <a:ea typeface="楷体" panose="02010609060101010101" pitchFamily="49" charset="-122"/>
                  </a:rPr>
                  <a:t>F(u)</a:t>
                </a:r>
                <a:r>
                  <a:rPr lang="zh-CN" altLang="en-US" dirty="0">
                    <a:latin typeface="楷体" panose="02010609060101010101" pitchFamily="49" charset="-122"/>
                    <a:ea typeface="楷体" panose="02010609060101010101" pitchFamily="49" charset="-122"/>
                  </a:rPr>
                  <a:t>，其傅立叶逆变换</a:t>
                </a:r>
                <a:r>
                  <a:rPr lang="en-US" altLang="zh-CN" dirty="0">
                    <a:latin typeface="楷体" panose="02010609060101010101" pitchFamily="49" charset="-122"/>
                    <a:ea typeface="楷体" panose="02010609060101010101" pitchFamily="49" charset="-122"/>
                  </a:rPr>
                  <a:t>f(x)</a:t>
                </a:r>
                <a:r>
                  <a:rPr lang="zh-CN" altLang="en-US" dirty="0">
                    <a:latin typeface="楷体" panose="02010609060101010101" pitchFamily="49" charset="-122"/>
                    <a:ea typeface="楷体" panose="02010609060101010101" pitchFamily="49" charset="-122"/>
                  </a:rPr>
                  <a:t>也</a:t>
                </a:r>
                <a:r>
                  <a:rPr lang="zh-CN" altLang="en-US" dirty="0" smtClean="0">
                    <a:latin typeface="楷体" panose="02010609060101010101" pitchFamily="49" charset="-122"/>
                    <a:ea typeface="楷体" panose="02010609060101010101" pitchFamily="49" charset="-122"/>
                  </a:rPr>
                  <a:t>是唯一</a:t>
                </a:r>
                <a:r>
                  <a:rPr lang="zh-CN" altLang="en-US" dirty="0">
                    <a:latin typeface="楷体" panose="02010609060101010101" pitchFamily="49" charset="-122"/>
                    <a:ea typeface="楷体" panose="02010609060101010101" pitchFamily="49" charset="-122"/>
                  </a:rPr>
                  <a:t>的。 </a:t>
                </a:r>
              </a:p>
              <a:p>
                <a:endParaRPr lang="en-US" altLang="zh-CN" dirty="0" smtClean="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F(u)</a:t>
                </a:r>
                <a:r>
                  <a:rPr lang="zh-CN" altLang="en-US" dirty="0">
                    <a:latin typeface="楷体" panose="02010609060101010101" pitchFamily="49" charset="-122"/>
                    <a:ea typeface="楷体" panose="02010609060101010101" pitchFamily="49" charset="-122"/>
                  </a:rPr>
                  <a:t>可以表示为如下形式： </a:t>
                </a:r>
              </a:p>
              <a:p>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式中，</a:t>
                </a:r>
                <a:endParaRPr lang="en-US" altLang="zh-CN" dirty="0" smtClean="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|F(u)|</a:t>
                </a:r>
                <a:r>
                  <a:rPr lang="zh-CN" altLang="en-US" dirty="0">
                    <a:latin typeface="楷体" panose="02010609060101010101" pitchFamily="49" charset="-122"/>
                    <a:ea typeface="楷体" panose="02010609060101010101" pitchFamily="49" charset="-122"/>
                  </a:rPr>
                  <a:t>称为</a:t>
                </a:r>
                <a:r>
                  <a:rPr lang="en-US" altLang="zh-CN" dirty="0">
                    <a:latin typeface="楷体" panose="02010609060101010101" pitchFamily="49" charset="-122"/>
                    <a:ea typeface="楷体" panose="02010609060101010101" pitchFamily="49" charset="-122"/>
                  </a:rPr>
                  <a:t>F(u)</a:t>
                </a:r>
                <a:r>
                  <a:rPr lang="zh-CN" altLang="en-US" dirty="0">
                    <a:latin typeface="楷体" panose="02010609060101010101" pitchFamily="49" charset="-122"/>
                    <a:ea typeface="楷体" panose="02010609060101010101" pitchFamily="49" charset="-122"/>
                  </a:rPr>
                  <a:t>的模，也称为函数</a:t>
                </a:r>
                <a:r>
                  <a:rPr lang="en-US" altLang="zh-CN" dirty="0">
                    <a:latin typeface="楷体" panose="02010609060101010101" pitchFamily="49" charset="-122"/>
                    <a:ea typeface="楷体" panose="02010609060101010101" pitchFamily="49" charset="-122"/>
                  </a:rPr>
                  <a:t>f(x)</a:t>
                </a:r>
                <a:r>
                  <a:rPr lang="zh-CN" altLang="en-US" dirty="0">
                    <a:latin typeface="楷体" panose="02010609060101010101" pitchFamily="49" charset="-122"/>
                    <a:ea typeface="楷体" panose="02010609060101010101" pitchFamily="49" charset="-122"/>
                  </a:rPr>
                  <a:t>的傅立叶谱</a:t>
                </a:r>
                <a:r>
                  <a:rPr lang="zh-CN" altLang="en-US" dirty="0" smtClean="0">
                    <a:latin typeface="楷体" panose="02010609060101010101" pitchFamily="49" charset="-122"/>
                    <a:ea typeface="楷体" panose="02010609060101010101" pitchFamily="49" charset="-122"/>
                  </a:rPr>
                  <a:t>，</a:t>
                </a:r>
                <a14:m>
                  <m:oMath xmlns:m="http://schemas.openxmlformats.org/officeDocument/2006/math">
                    <m:r>
                      <a:rPr lang="zh-CN" altLang="en-US" i="1" smtClean="0">
                        <a:latin typeface="Cambria Math" panose="02040503050406030204" pitchFamily="18" charset="0"/>
                        <a:ea typeface="楷体" panose="02010609060101010101" pitchFamily="49" charset="-122"/>
                      </a:rPr>
                      <m:t>𝜑</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𝑢</m:t>
                    </m:r>
                    <m:r>
                      <a:rPr lang="en-US" altLang="zh-CN" b="0" i="1" smtClean="0">
                        <a:latin typeface="Cambria Math" panose="02040503050406030204" pitchFamily="18" charset="0"/>
                        <a:ea typeface="楷体" panose="02010609060101010101" pitchFamily="49" charset="-122"/>
                      </a:rPr>
                      <m:t>)</m:t>
                    </m:r>
                  </m:oMath>
                </a14:m>
                <a:r>
                  <a:rPr lang="zh-CN" altLang="en-US" dirty="0">
                    <a:latin typeface="楷体" panose="02010609060101010101" pitchFamily="49" charset="-122"/>
                    <a:ea typeface="楷体" panose="02010609060101010101" pitchFamily="49" charset="-122"/>
                  </a:rPr>
                  <a:t>称为</a:t>
                </a:r>
                <a:r>
                  <a:rPr lang="en-US" altLang="zh-CN" dirty="0">
                    <a:latin typeface="楷体" panose="02010609060101010101" pitchFamily="49" charset="-122"/>
                    <a:ea typeface="楷体" panose="02010609060101010101" pitchFamily="49" charset="-122"/>
                  </a:rPr>
                  <a:t>F(u)</a:t>
                </a:r>
                <a:r>
                  <a:rPr lang="zh-CN" altLang="en-US" dirty="0">
                    <a:latin typeface="楷体" panose="02010609060101010101" pitchFamily="49" charset="-122"/>
                    <a:ea typeface="楷体" panose="02010609060101010101" pitchFamily="49" charset="-122"/>
                  </a:rPr>
                  <a:t>的相角。 </a:t>
                </a:r>
                <a:r>
                  <a:rPr lang="zh-CN" altLang="en-US" dirty="0" smtClean="0">
                    <a:latin typeface="楷体" panose="02010609060101010101" pitchFamily="49" charset="-122"/>
                    <a:ea typeface="楷体" panose="02010609060101010101" pitchFamily="49" charset="-122"/>
                  </a:rPr>
                  <a:t>能量谱</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功率谱</a:t>
                </a:r>
                <a:r>
                  <a:rPr lang="en-US" altLang="zh-CN" dirty="0">
                    <a:latin typeface="楷体" panose="02010609060101010101" pitchFamily="49" charset="-122"/>
                    <a:ea typeface="楷体" panose="02010609060101010101" pitchFamily="49" charset="-122"/>
                  </a:rPr>
                  <a:t>|F(u</a:t>
                </a:r>
                <a:r>
                  <a:rPr lang="en-US" altLang="zh-CN" dirty="0" smtClean="0">
                    <a:latin typeface="楷体" panose="02010609060101010101" pitchFamily="49" charset="-122"/>
                    <a:ea typeface="楷体" panose="02010609060101010101" pitchFamily="49" charset="-122"/>
                  </a:rPr>
                  <a:t>)|</a:t>
                </a:r>
                <a:r>
                  <a:rPr lang="en-US" altLang="zh-CN" baseline="30000" dirty="0" smtClean="0">
                    <a:latin typeface="楷体" panose="02010609060101010101" pitchFamily="49" charset="-122"/>
                    <a:ea typeface="楷体" panose="02010609060101010101" pitchFamily="49" charset="-122"/>
                  </a:rPr>
                  <a:t>2</a:t>
                </a:r>
                <a:endParaRPr lang="zh-CN" altLang="en-US" baseline="30000" dirty="0">
                  <a:latin typeface="楷体" panose="02010609060101010101" pitchFamily="49" charset="-122"/>
                  <a:ea typeface="楷体" panose="02010609060101010101" pitchFamily="49"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239715" y="844061"/>
                <a:ext cx="10322170" cy="5632311"/>
              </a:xfrm>
              <a:prstGeom prst="rect">
                <a:avLst/>
              </a:prstGeom>
              <a:blipFill>
                <a:blip r:embed="rId3"/>
                <a:stretch>
                  <a:fillRect l="-472" t="-541" b="-541"/>
                </a:stretch>
              </a:blipFill>
            </p:spPr>
            <p:txBody>
              <a:bodyPr/>
              <a:lstStyle/>
              <a:p>
                <a:r>
                  <a:rPr lang="zh-CN" altLang="en-US">
                    <a:noFill/>
                  </a:rPr>
                  <a:t> </a:t>
                </a:r>
              </a:p>
            </p:txBody>
          </p:sp>
        </mc:Fallback>
      </mc:AlternateContent>
      <p:graphicFrame>
        <p:nvGraphicFramePr>
          <p:cNvPr id="5" name="Object 1035"/>
          <p:cNvGraphicFramePr>
            <a:graphicFrameLocks noChangeAspect="1"/>
          </p:cNvGraphicFramePr>
          <p:nvPr>
            <p:extLst>
              <p:ext uri="{D42A27DB-BD31-4B8C-83A1-F6EECF244321}">
                <p14:modId xmlns:p14="http://schemas.microsoft.com/office/powerpoint/2010/main" val="1470788651"/>
              </p:ext>
            </p:extLst>
          </p:nvPr>
        </p:nvGraphicFramePr>
        <p:xfrm>
          <a:off x="7025054" y="2714351"/>
          <a:ext cx="2464777" cy="438034"/>
        </p:xfrm>
        <a:graphic>
          <a:graphicData uri="http://schemas.openxmlformats.org/presentationml/2006/ole">
            <mc:AlternateContent xmlns:mc="http://schemas.openxmlformats.org/markup-compatibility/2006">
              <mc:Choice xmlns:v="urn:schemas-microsoft-com:vml" Requires="v">
                <p:oleObj spid="_x0000_s8523" name="公式" r:id="rId4" imgW="2107080" imgH="380880" progId="Equation.3">
                  <p:embed/>
                </p:oleObj>
              </mc:Choice>
              <mc:Fallback>
                <p:oleObj name="公式" r:id="rId4" imgW="2107080" imgH="380880" progId="Equation.3">
                  <p:embed/>
                  <p:pic>
                    <p:nvPicPr>
                      <p:cNvPr id="11269" name="Object 10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5054" y="2714351"/>
                        <a:ext cx="2464777" cy="438034"/>
                      </a:xfrm>
                      <a:prstGeom prst="rect">
                        <a:avLst/>
                      </a:prstGeom>
                      <a:noFill/>
                    </p:spPr>
                  </p:pic>
                </p:oleObj>
              </mc:Fallback>
            </mc:AlternateContent>
          </a:graphicData>
        </a:graphic>
      </p:graphicFrame>
      <p:graphicFrame>
        <p:nvGraphicFramePr>
          <p:cNvPr id="6" name="Object 1039"/>
          <p:cNvGraphicFramePr>
            <a:graphicFrameLocks noChangeAspect="1"/>
          </p:cNvGraphicFramePr>
          <p:nvPr>
            <p:extLst>
              <p:ext uri="{D42A27DB-BD31-4B8C-83A1-F6EECF244321}">
                <p14:modId xmlns:p14="http://schemas.microsoft.com/office/powerpoint/2010/main" val="1343819814"/>
              </p:ext>
            </p:extLst>
          </p:nvPr>
        </p:nvGraphicFramePr>
        <p:xfrm>
          <a:off x="3761640" y="3575050"/>
          <a:ext cx="2529254" cy="413603"/>
        </p:xfrm>
        <a:graphic>
          <a:graphicData uri="http://schemas.openxmlformats.org/presentationml/2006/ole">
            <mc:AlternateContent xmlns:mc="http://schemas.openxmlformats.org/markup-compatibility/2006">
              <mc:Choice xmlns:v="urn:schemas-microsoft-com:vml" Requires="v">
                <p:oleObj spid="_x0000_s8524" name="公式" r:id="rId6" imgW="2018160" imgH="380880" progId="Equation.3">
                  <p:embed/>
                </p:oleObj>
              </mc:Choice>
              <mc:Fallback>
                <p:oleObj name="公式" r:id="rId6" imgW="2018160" imgH="380880" progId="Equation.3">
                  <p:embed/>
                  <p:pic>
                    <p:nvPicPr>
                      <p:cNvPr id="11273" name="Object 10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1640" y="3575050"/>
                        <a:ext cx="2529254" cy="413603"/>
                      </a:xfrm>
                      <a:prstGeom prst="rect">
                        <a:avLst/>
                      </a:prstGeom>
                      <a:noFill/>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855771591"/>
              </p:ext>
            </p:extLst>
          </p:nvPr>
        </p:nvGraphicFramePr>
        <p:xfrm>
          <a:off x="4035669" y="4917379"/>
          <a:ext cx="2365986" cy="480364"/>
        </p:xfrm>
        <a:graphic>
          <a:graphicData uri="http://schemas.openxmlformats.org/presentationml/2006/ole">
            <mc:AlternateContent xmlns:mc="http://schemas.openxmlformats.org/markup-compatibility/2006">
              <mc:Choice xmlns:v="urn:schemas-microsoft-com:vml" Requires="v">
                <p:oleObj spid="_x0000_s8525" name="公式" r:id="rId8" imgW="1789920" imgH="190440" progId="Equation.3">
                  <p:embed/>
                </p:oleObj>
              </mc:Choice>
              <mc:Fallback>
                <p:oleObj name="公式" r:id="rId8" imgW="1789920" imgH="190440" progId="Equation.3">
                  <p:embed/>
                  <p:pic>
                    <p:nvPicPr>
                      <p:cNvPr id="1434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5669" y="4917379"/>
                        <a:ext cx="2365986" cy="480364"/>
                      </a:xfrm>
                      <a:prstGeom prst="rect">
                        <a:avLst/>
                      </a:prstGeom>
                      <a:noFill/>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643052877"/>
              </p:ext>
            </p:extLst>
          </p:nvPr>
        </p:nvGraphicFramePr>
        <p:xfrm>
          <a:off x="1978269" y="5397743"/>
          <a:ext cx="2947865" cy="712914"/>
        </p:xfrm>
        <a:graphic>
          <a:graphicData uri="http://schemas.openxmlformats.org/presentationml/2006/ole">
            <mc:AlternateContent xmlns:mc="http://schemas.openxmlformats.org/markup-compatibility/2006">
              <mc:Choice xmlns:v="urn:schemas-microsoft-com:vml" Requires="v">
                <p:oleObj spid="_x0000_s8526" name="公式" r:id="rId10" imgW="2246760" imgH="380880" progId="Equation.3">
                  <p:embed/>
                </p:oleObj>
              </mc:Choice>
              <mc:Fallback>
                <p:oleObj name="公式" r:id="rId10" imgW="2246760" imgH="380880" progId="Equation.3">
                  <p:embed/>
                  <p:pic>
                    <p:nvPicPr>
                      <p:cNvPr id="14342"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78269" y="5397743"/>
                        <a:ext cx="2947865" cy="712914"/>
                      </a:xfrm>
                      <a:prstGeom prst="rect">
                        <a:avLst/>
                      </a:prstGeom>
                      <a:noFill/>
                    </p:spPr>
                  </p:pic>
                </p:oleObj>
              </mc:Fallback>
            </mc:AlternateContent>
          </a:graphicData>
        </a:graphic>
      </p:graphicFrame>
      <p:graphicFrame>
        <p:nvGraphicFramePr>
          <p:cNvPr id="9" name="Object 9"/>
          <p:cNvGraphicFramePr>
            <a:graphicFrameLocks noChangeAspect="1"/>
          </p:cNvGraphicFramePr>
          <p:nvPr>
            <p:extLst>
              <p:ext uri="{D42A27DB-BD31-4B8C-83A1-F6EECF244321}">
                <p14:modId xmlns:p14="http://schemas.microsoft.com/office/powerpoint/2010/main" val="1809568800"/>
              </p:ext>
            </p:extLst>
          </p:nvPr>
        </p:nvGraphicFramePr>
        <p:xfrm>
          <a:off x="5477608" y="5433541"/>
          <a:ext cx="2321902" cy="820130"/>
        </p:xfrm>
        <a:graphic>
          <a:graphicData uri="http://schemas.openxmlformats.org/presentationml/2006/ole">
            <mc:AlternateContent xmlns:mc="http://schemas.openxmlformats.org/markup-compatibility/2006">
              <mc:Choice xmlns:v="urn:schemas-microsoft-com:vml" Requires="v">
                <p:oleObj spid="_x0000_s8527" name="公式" r:id="rId12" imgW="1891440" imgH="482760" progId="Equation.3">
                  <p:embed/>
                </p:oleObj>
              </mc:Choice>
              <mc:Fallback>
                <p:oleObj name="公式" r:id="rId12" imgW="1891440" imgH="482760" progId="Equation.3">
                  <p:embed/>
                  <p:pic>
                    <p:nvPicPr>
                      <p:cNvPr id="14344"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77608" y="5433541"/>
                        <a:ext cx="2321902" cy="820130"/>
                      </a:xfrm>
                      <a:prstGeom prst="rect">
                        <a:avLst/>
                      </a:prstGeom>
                      <a:noFill/>
                    </p:spPr>
                  </p:pic>
                </p:oleObj>
              </mc:Fallback>
            </mc:AlternateContent>
          </a:graphicData>
        </a:graphic>
      </p:graphicFrame>
    </p:spTree>
    <p:extLst>
      <p:ext uri="{BB962C8B-B14F-4D97-AF65-F5344CB8AC3E}">
        <p14:creationId xmlns:p14="http://schemas.microsoft.com/office/powerpoint/2010/main" val="2185739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8667" y="597849"/>
            <a:ext cx="9894663" cy="4524315"/>
          </a:xfrm>
          <a:prstGeom prst="rect">
            <a:avLst/>
          </a:prstGeom>
        </p:spPr>
        <p:txBody>
          <a:bodyPr wrap="square">
            <a:spAutoFit/>
          </a:bodyPr>
          <a:lstStyle/>
          <a:p>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、傅里叶变换</a:t>
            </a:r>
            <a:r>
              <a:rPr lang="zh-CN" altLang="en-US" dirty="0">
                <a:latin typeface="楷体" panose="02010609060101010101" pitchFamily="49" charset="-122"/>
                <a:ea typeface="楷体" panose="02010609060101010101" pitchFamily="49" charset="-122"/>
              </a:rPr>
              <a:t>的</a:t>
            </a:r>
            <a:r>
              <a:rPr lang="zh-CN" altLang="en-US" dirty="0" smtClean="0">
                <a:latin typeface="楷体" panose="02010609060101010101" pitchFamily="49" charset="-122"/>
                <a:ea typeface="楷体" panose="02010609060101010101" pitchFamily="49" charset="-122"/>
              </a:rPr>
              <a:t>条件（充分条件）</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需要满足如下</a:t>
            </a:r>
            <a:r>
              <a:rPr lang="zh-CN" altLang="en-US" dirty="0">
                <a:latin typeface="楷体" panose="02010609060101010101" pitchFamily="49" charset="-122"/>
                <a:ea typeface="楷体" panose="02010609060101010101" pitchFamily="49" charset="-122"/>
              </a:rPr>
              <a:t>狄利克莱条件： </a:t>
            </a:r>
          </a:p>
          <a:p>
            <a:r>
              <a:rPr lang="en-US" altLang="zh-CN" dirty="0">
                <a:latin typeface="楷体" panose="02010609060101010101" pitchFamily="49" charset="-122"/>
                <a:ea typeface="楷体" panose="02010609060101010101" pitchFamily="49" charset="-122"/>
              </a:rPr>
              <a:t>(1) </a:t>
            </a:r>
            <a:r>
              <a:rPr lang="zh-CN" altLang="en-US" dirty="0">
                <a:latin typeface="楷体" panose="02010609060101010101" pitchFamily="49" charset="-122"/>
                <a:ea typeface="楷体" panose="02010609060101010101" pitchFamily="49" charset="-122"/>
              </a:rPr>
              <a:t>具有有限个间断点；</a:t>
            </a:r>
          </a:p>
          <a:p>
            <a:r>
              <a:rPr lang="en-US" altLang="zh-CN" dirty="0" smtClean="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2) </a:t>
            </a:r>
            <a:r>
              <a:rPr lang="zh-CN" altLang="en-US" dirty="0">
                <a:latin typeface="楷体" panose="02010609060101010101" pitchFamily="49" charset="-122"/>
                <a:ea typeface="楷体" panose="02010609060101010101" pitchFamily="49" charset="-122"/>
              </a:rPr>
              <a:t>具有有限个极值点；</a:t>
            </a:r>
          </a:p>
          <a:p>
            <a:r>
              <a:rPr lang="en-US" altLang="zh-CN" dirty="0" smtClean="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3) </a:t>
            </a:r>
            <a:r>
              <a:rPr lang="zh-CN" altLang="en-US" dirty="0">
                <a:latin typeface="楷体" panose="02010609060101010101" pitchFamily="49" charset="-122"/>
                <a:ea typeface="楷体" panose="02010609060101010101" pitchFamily="49" charset="-122"/>
              </a:rPr>
              <a:t>绝对</a:t>
            </a:r>
            <a:r>
              <a:rPr lang="zh-CN" altLang="en-US" dirty="0" smtClean="0">
                <a:latin typeface="楷体" panose="02010609060101010101" pitchFamily="49" charset="-122"/>
                <a:ea typeface="楷体" panose="02010609060101010101" pitchFamily="49" charset="-122"/>
              </a:rPr>
              <a:t>可积。</a:t>
            </a:r>
            <a:endParaRPr lang="en-US" altLang="zh-CN" dirty="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4</a:t>
            </a:r>
            <a:r>
              <a:rPr lang="zh-CN" altLang="en-US" dirty="0" smtClean="0">
                <a:latin typeface="楷体" panose="02010609060101010101" pitchFamily="49" charset="-122"/>
                <a:ea typeface="楷体" panose="02010609060101010101" pitchFamily="49" charset="-122"/>
              </a:rPr>
              <a:t>、典型函数的傅里叶变换</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）冲</a:t>
            </a:r>
            <a:r>
              <a:rPr lang="zh-CN" altLang="en-US" dirty="0">
                <a:latin typeface="楷体" panose="02010609060101010101" pitchFamily="49" charset="-122"/>
                <a:ea typeface="楷体" panose="02010609060101010101" pitchFamily="49" charset="-122"/>
              </a:rPr>
              <a:t>激</a:t>
            </a:r>
            <a:r>
              <a:rPr lang="zh-CN" altLang="en-US" dirty="0" smtClean="0">
                <a:latin typeface="楷体" panose="02010609060101010101" pitchFamily="49" charset="-122"/>
                <a:ea typeface="楷体" panose="02010609060101010101" pitchFamily="49" charset="-122"/>
              </a:rPr>
              <a:t>函数</a:t>
            </a:r>
            <a:r>
              <a:rPr lang="el-GR" altLang="zh-CN" dirty="0" smtClean="0">
                <a:latin typeface="楷体" panose="02010609060101010101" pitchFamily="49" charset="-122"/>
                <a:ea typeface="楷体" panose="02010609060101010101" pitchFamily="49" charset="-122"/>
              </a:rPr>
              <a:t>δ</a:t>
            </a:r>
            <a:r>
              <a:rPr lang="en-US" altLang="zh-CN" dirty="0" smtClean="0">
                <a:latin typeface="楷体" panose="02010609060101010101" pitchFamily="49" charset="-122"/>
                <a:ea typeface="楷体" panose="02010609060101010101" pitchFamily="49" charset="-122"/>
              </a:rPr>
              <a:t>(x)</a:t>
            </a:r>
          </a:p>
          <a:p>
            <a:r>
              <a:rPr lang="zh-CN" altLang="en-US" dirty="0">
                <a:latin typeface="楷体" panose="02010609060101010101" pitchFamily="49" charset="-122"/>
                <a:ea typeface="楷体" panose="02010609060101010101" pitchFamily="49" charset="-122"/>
              </a:rPr>
              <a:t>冲激函数</a:t>
            </a:r>
            <a:r>
              <a:rPr lang="el-GR" altLang="zh-CN" dirty="0">
                <a:latin typeface="楷体" panose="02010609060101010101" pitchFamily="49" charset="-122"/>
                <a:ea typeface="楷体" panose="02010609060101010101" pitchFamily="49" charset="-122"/>
              </a:rPr>
              <a:t>δ</a:t>
            </a:r>
            <a:r>
              <a:rPr lang="en-US" altLang="zh-CN" dirty="0">
                <a:latin typeface="楷体" panose="02010609060101010101" pitchFamily="49" charset="-122"/>
                <a:ea typeface="楷体" panose="02010609060101010101" pitchFamily="49" charset="-122"/>
              </a:rPr>
              <a:t>(x</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并不严格满足狄里克莱条件，但一些不满足狄里克莱条件的函数也存在傅里叶变换。</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单位冲激函数的频谱在整个频率域内等于常数</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，即在这个频率域内频谱是均匀分布的，冲激函数的频谱通常被称为均匀频谱或白色频谱。</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）单位直流信号（即常数</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直流信号的傅里叶频谱是位于</a:t>
            </a:r>
            <a:r>
              <a:rPr lang="en-US" altLang="zh-CN" dirty="0" smtClean="0">
                <a:latin typeface="楷体" panose="02010609060101010101" pitchFamily="49" charset="-122"/>
                <a:ea typeface="楷体" panose="02010609060101010101" pitchFamily="49" charset="-122"/>
              </a:rPr>
              <a:t>u=0</a:t>
            </a:r>
            <a:r>
              <a:rPr lang="zh-CN" altLang="en-US" dirty="0" smtClean="0">
                <a:latin typeface="楷体" panose="02010609060101010101" pitchFamily="49" charset="-122"/>
                <a:ea typeface="楷体" panose="02010609060101010101" pitchFamily="49" charset="-122"/>
              </a:rPr>
              <a:t>处的冲激函数，直流信号的傅里叶变换是原点处的一个脉冲。</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p:txBody>
      </p:sp>
      <p:grpSp>
        <p:nvGrpSpPr>
          <p:cNvPr id="9" name="组合 8"/>
          <p:cNvGrpSpPr/>
          <p:nvPr/>
        </p:nvGrpSpPr>
        <p:grpSpPr>
          <a:xfrm>
            <a:off x="6444377" y="1228507"/>
            <a:ext cx="4419983" cy="1646063"/>
            <a:chOff x="1676015" y="4127038"/>
            <a:chExt cx="4419983" cy="1646063"/>
          </a:xfrm>
        </p:grpSpPr>
        <p:pic>
          <p:nvPicPr>
            <p:cNvPr id="10" name="图片 9"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015" y="4127038"/>
              <a:ext cx="4419983" cy="1646063"/>
            </a:xfrm>
            <a:prstGeom prst="rect">
              <a:avLst/>
            </a:prstGeom>
          </p:spPr>
        </p:pic>
        <p:sp>
          <p:nvSpPr>
            <p:cNvPr id="11" name="文本框 10"/>
            <p:cNvSpPr txBox="1"/>
            <p:nvPr/>
          </p:nvSpPr>
          <p:spPr>
            <a:xfrm>
              <a:off x="2593731" y="4273061"/>
              <a:ext cx="422031" cy="276999"/>
            </a:xfrm>
            <a:prstGeom prst="rect">
              <a:avLst/>
            </a:prstGeom>
            <a:solidFill>
              <a:schemeClr val="bg1"/>
            </a:solidFill>
          </p:spPr>
          <p:txBody>
            <a:bodyPr wrap="square" rtlCol="0">
              <a:spAutoFit/>
            </a:bodyPr>
            <a:lstStyle/>
            <a:p>
              <a:r>
                <a:rPr lang="el-GR" altLang="zh-CN" sz="1200" dirty="0" smtClean="0"/>
                <a:t>δ</a:t>
              </a:r>
              <a:r>
                <a:rPr lang="en-US" altLang="zh-CN" sz="1200" dirty="0" smtClean="0"/>
                <a:t>(x)</a:t>
              </a:r>
              <a:endParaRPr lang="zh-CN" altLang="en-US" sz="1200" dirty="0"/>
            </a:p>
          </p:txBody>
        </p:sp>
        <p:sp>
          <p:nvSpPr>
            <p:cNvPr id="12" name="文本框 11"/>
            <p:cNvSpPr txBox="1"/>
            <p:nvPr/>
          </p:nvSpPr>
          <p:spPr>
            <a:xfrm>
              <a:off x="3077309" y="5465324"/>
              <a:ext cx="360484" cy="307777"/>
            </a:xfrm>
            <a:prstGeom prst="rect">
              <a:avLst/>
            </a:prstGeom>
            <a:solidFill>
              <a:schemeClr val="bg1"/>
            </a:solidFill>
          </p:spPr>
          <p:txBody>
            <a:bodyPr wrap="square" rtlCol="0">
              <a:spAutoFit/>
            </a:bodyPr>
            <a:lstStyle/>
            <a:p>
              <a:r>
                <a:rPr lang="en-US" altLang="zh-CN" sz="1400" dirty="0" smtClean="0"/>
                <a:t>x</a:t>
              </a:r>
              <a:endParaRPr lang="zh-CN" altLang="en-US" sz="1400" dirty="0"/>
            </a:p>
          </p:txBody>
        </p:sp>
        <p:sp>
          <p:nvSpPr>
            <p:cNvPr id="13" name="文本框 12"/>
            <p:cNvSpPr txBox="1"/>
            <p:nvPr/>
          </p:nvSpPr>
          <p:spPr>
            <a:xfrm>
              <a:off x="5715000" y="5465324"/>
              <a:ext cx="310660" cy="307777"/>
            </a:xfrm>
            <a:prstGeom prst="rect">
              <a:avLst/>
            </a:prstGeom>
            <a:solidFill>
              <a:schemeClr val="bg1"/>
            </a:solidFill>
          </p:spPr>
          <p:txBody>
            <a:bodyPr wrap="square" rtlCol="0">
              <a:spAutoFit/>
            </a:bodyPr>
            <a:lstStyle/>
            <a:p>
              <a:r>
                <a:rPr lang="en-US" altLang="zh-CN" sz="1400" dirty="0" smtClean="0"/>
                <a:t>u</a:t>
              </a:r>
              <a:endParaRPr lang="zh-CN" altLang="en-US" sz="1400" dirty="0"/>
            </a:p>
          </p:txBody>
        </p:sp>
        <p:sp>
          <p:nvSpPr>
            <p:cNvPr id="14" name="文本框 13"/>
            <p:cNvSpPr txBox="1"/>
            <p:nvPr/>
          </p:nvSpPr>
          <p:spPr>
            <a:xfrm>
              <a:off x="5249008" y="4127038"/>
              <a:ext cx="776652" cy="369332"/>
            </a:xfrm>
            <a:prstGeom prst="rect">
              <a:avLst/>
            </a:prstGeom>
            <a:solidFill>
              <a:schemeClr val="bg1"/>
            </a:solidFill>
          </p:spPr>
          <p:txBody>
            <a:bodyPr wrap="square" rtlCol="0">
              <a:spAutoFit/>
            </a:bodyPr>
            <a:lstStyle/>
            <a:p>
              <a:r>
                <a:rPr lang="en-US" altLang="zh-CN" dirty="0" smtClean="0"/>
                <a:t>F(u)</a:t>
              </a:r>
              <a:endParaRPr lang="zh-CN" altLang="en-US" dirty="0"/>
            </a:p>
          </p:txBody>
        </p:sp>
      </p:grpSp>
      <p:grpSp>
        <p:nvGrpSpPr>
          <p:cNvPr id="17" name="组合 16"/>
          <p:cNvGrpSpPr/>
          <p:nvPr/>
        </p:nvGrpSpPr>
        <p:grpSpPr>
          <a:xfrm>
            <a:off x="4259419" y="4824564"/>
            <a:ext cx="3673158" cy="1569857"/>
            <a:chOff x="1446256" y="4894903"/>
            <a:chExt cx="3673158" cy="1569857"/>
          </a:xfrm>
        </p:grpSpPr>
        <p:pic>
          <p:nvPicPr>
            <p:cNvPr id="15" name="图片 1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256" y="4894903"/>
              <a:ext cx="1790855" cy="1569856"/>
            </a:xfrm>
            <a:prstGeom prst="rect">
              <a:avLst/>
            </a:prstGeom>
          </p:spPr>
        </p:pic>
        <p:pic>
          <p:nvPicPr>
            <p:cNvPr id="16" name="图片 1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7111" y="4894904"/>
              <a:ext cx="1882303" cy="1569856"/>
            </a:xfrm>
            <a:prstGeom prst="rect">
              <a:avLst/>
            </a:prstGeom>
          </p:spPr>
        </p:pic>
      </p:grpSp>
    </p:spTree>
    <p:extLst>
      <p:ext uri="{BB962C8B-B14F-4D97-AF65-F5344CB8AC3E}">
        <p14:creationId xmlns:p14="http://schemas.microsoft.com/office/powerpoint/2010/main" val="288528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18846" y="791308"/>
            <a:ext cx="9741877" cy="1200329"/>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）周期函数</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任何频率为</a:t>
            </a:r>
            <a:r>
              <a:rPr lang="en-US" altLang="zh-CN" dirty="0" smtClean="0">
                <a:latin typeface="楷体" panose="02010609060101010101" pitchFamily="49" charset="-122"/>
                <a:ea typeface="楷体" panose="02010609060101010101" pitchFamily="49" charset="-122"/>
              </a:rPr>
              <a:t>f</a:t>
            </a:r>
            <a:r>
              <a:rPr lang="zh-CN" altLang="en-US" dirty="0" smtClean="0">
                <a:latin typeface="楷体" panose="02010609060101010101" pitchFamily="49" charset="-122"/>
                <a:ea typeface="楷体" panose="02010609060101010101" pitchFamily="49" charset="-122"/>
              </a:rPr>
              <a:t>的周期函数都可以表示成频率为</a:t>
            </a:r>
            <a:r>
              <a:rPr lang="en-US" altLang="zh-CN" dirty="0" err="1" smtClean="0">
                <a:latin typeface="楷体" panose="02010609060101010101" pitchFamily="49" charset="-122"/>
                <a:ea typeface="楷体" panose="02010609060101010101" pitchFamily="49" charset="-122"/>
              </a:rPr>
              <a:t>nf</a:t>
            </a:r>
            <a:r>
              <a:rPr lang="zh-CN" altLang="en-US" dirty="0" smtClean="0">
                <a:latin typeface="楷体" panose="02010609060101010101" pitchFamily="49" charset="-122"/>
                <a:ea typeface="楷体" panose="02010609060101010101" pitchFamily="49" charset="-122"/>
              </a:rPr>
              <a:t>的正弦函数的累加，因此，周期函数的傅里叶频谱是频域内的一系列等间距冲激。</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4</a:t>
            </a:r>
            <a:r>
              <a:rPr lang="zh-CN" altLang="en-US" dirty="0" smtClean="0">
                <a:latin typeface="楷体" panose="02010609060101010101" pitchFamily="49" charset="-122"/>
                <a:ea typeface="楷体" panose="02010609060101010101" pitchFamily="49" charset="-122"/>
              </a:rPr>
              <a:t>）矩形函数</a:t>
            </a:r>
            <a:endParaRPr lang="zh-CN" altLang="en-US" dirty="0">
              <a:latin typeface="楷体" panose="02010609060101010101" pitchFamily="49" charset="-122"/>
              <a:ea typeface="楷体" panose="02010609060101010101" pitchFamily="49" charset="-122"/>
            </a:endParaRPr>
          </a:p>
        </p:txBody>
      </p:sp>
      <p:pic>
        <p:nvPicPr>
          <p:cNvPr id="3"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1188" y="2277207"/>
            <a:ext cx="4817191" cy="2450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文本框 3"/>
          <p:cNvSpPr txBox="1"/>
          <p:nvPr/>
        </p:nvSpPr>
        <p:spPr>
          <a:xfrm>
            <a:off x="1318846" y="5152292"/>
            <a:ext cx="9240715" cy="1200329"/>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5</a:t>
            </a:r>
            <a:r>
              <a:rPr lang="zh-CN" altLang="en-US" dirty="0" smtClean="0">
                <a:latin typeface="楷体" panose="02010609060101010101" pitchFamily="49" charset="-122"/>
                <a:ea typeface="楷体" panose="02010609060101010101" pitchFamily="49" charset="-122"/>
              </a:rPr>
              <a:t>）高斯函数</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高斯函数的傅里叶变换依然是高斯函数。</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三、二维连续</a:t>
            </a:r>
            <a:r>
              <a:rPr lang="zh-CN" altLang="en-US" dirty="0" smtClean="0">
                <a:latin typeface="楷体" panose="02010609060101010101" pitchFamily="49" charset="-122"/>
                <a:ea typeface="楷体" panose="02010609060101010101" pitchFamily="49" charset="-122"/>
              </a:rPr>
              <a:t>傅里叶变换</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053865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36431" y="694592"/>
            <a:ext cx="9812215" cy="3139321"/>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四、离散傅里叶变换（</a:t>
            </a:r>
            <a:r>
              <a:rPr lang="en-US" altLang="zh-CN" dirty="0" smtClean="0">
                <a:latin typeface="楷体" panose="02010609060101010101" pitchFamily="49" charset="-122"/>
                <a:ea typeface="楷体" panose="02010609060101010101" pitchFamily="49" charset="-122"/>
              </a:rPr>
              <a:t>DFT</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、性质：</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）线性特性；（</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）比例性质；（</a:t>
            </a:r>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）平移性质；（</a:t>
            </a:r>
            <a:r>
              <a:rPr lang="en-US" altLang="zh-CN" dirty="0" smtClean="0">
                <a:latin typeface="楷体" panose="02010609060101010101" pitchFamily="49" charset="-122"/>
                <a:ea typeface="楷体" panose="02010609060101010101" pitchFamily="49" charset="-122"/>
              </a:rPr>
              <a:t>4</a:t>
            </a:r>
            <a:r>
              <a:rPr lang="zh-CN" altLang="en-US" dirty="0" smtClean="0">
                <a:latin typeface="楷体" panose="02010609060101010101" pitchFamily="49" charset="-122"/>
                <a:ea typeface="楷体" panose="02010609060101010101" pitchFamily="49" charset="-122"/>
              </a:rPr>
              <a:t>）可分离性；（</a:t>
            </a:r>
            <a:r>
              <a:rPr lang="en-US" altLang="zh-CN" dirty="0" smtClean="0">
                <a:latin typeface="楷体" panose="02010609060101010101" pitchFamily="49" charset="-122"/>
                <a:ea typeface="楷体" panose="02010609060101010101" pitchFamily="49" charset="-122"/>
              </a:rPr>
              <a:t>5</a:t>
            </a:r>
            <a:r>
              <a:rPr lang="zh-CN" altLang="en-US" dirty="0" smtClean="0">
                <a:latin typeface="楷体" panose="02010609060101010101" pitchFamily="49" charset="-122"/>
                <a:ea typeface="楷体" panose="02010609060101010101" pitchFamily="49" charset="-122"/>
              </a:rPr>
              <a:t>）周期性；（</a:t>
            </a:r>
            <a:r>
              <a:rPr lang="en-US" altLang="zh-CN" dirty="0" smtClean="0">
                <a:latin typeface="楷体" panose="02010609060101010101" pitchFamily="49" charset="-122"/>
                <a:ea typeface="楷体" panose="02010609060101010101" pitchFamily="49" charset="-122"/>
              </a:rPr>
              <a:t>6</a:t>
            </a:r>
            <a:r>
              <a:rPr lang="zh-CN" altLang="en-US" dirty="0" smtClean="0">
                <a:latin typeface="楷体" panose="02010609060101010101" pitchFamily="49" charset="-122"/>
                <a:ea typeface="楷体" panose="02010609060101010101" pitchFamily="49" charset="-122"/>
              </a:rPr>
              <a:t>）共轭对称性；（</a:t>
            </a:r>
            <a:r>
              <a:rPr lang="en-US" altLang="zh-CN" dirty="0" smtClean="0">
                <a:latin typeface="楷体" panose="02010609060101010101" pitchFamily="49" charset="-122"/>
                <a:ea typeface="楷体" panose="02010609060101010101" pitchFamily="49" charset="-122"/>
              </a:rPr>
              <a:t>7</a:t>
            </a:r>
            <a:r>
              <a:rPr lang="zh-CN" altLang="en-US" dirty="0" smtClean="0">
                <a:latin typeface="楷体" panose="02010609060101010101" pitchFamily="49" charset="-122"/>
                <a:ea typeface="楷体" panose="02010609060101010101" pitchFamily="49" charset="-122"/>
              </a:rPr>
              <a:t>）旋转不变性；（</a:t>
            </a:r>
            <a:r>
              <a:rPr lang="en-US" altLang="zh-CN" dirty="0" smtClean="0">
                <a:latin typeface="楷体" panose="02010609060101010101" pitchFamily="49" charset="-122"/>
                <a:ea typeface="楷体" panose="02010609060101010101" pitchFamily="49" charset="-122"/>
              </a:rPr>
              <a:t>8</a:t>
            </a:r>
            <a:r>
              <a:rPr lang="zh-CN" altLang="en-US" dirty="0" smtClean="0">
                <a:latin typeface="楷体" panose="02010609060101010101" pitchFamily="49" charset="-122"/>
                <a:ea typeface="楷体" panose="02010609060101010101" pitchFamily="49" charset="-122"/>
              </a:rPr>
              <a:t>）微分性质；（</a:t>
            </a:r>
            <a:r>
              <a:rPr lang="en-US" altLang="zh-CN" dirty="0">
                <a:latin typeface="楷体" panose="02010609060101010101" pitchFamily="49" charset="-122"/>
                <a:ea typeface="楷体" panose="02010609060101010101" pitchFamily="49" charset="-122"/>
              </a:rPr>
              <a:t>9</a:t>
            </a:r>
            <a:r>
              <a:rPr lang="zh-CN" altLang="en-US" dirty="0" smtClean="0">
                <a:latin typeface="楷体" panose="02010609060101010101" pitchFamily="49" charset="-122"/>
                <a:ea typeface="楷体" panose="02010609060101010101" pitchFamily="49" charset="-122"/>
              </a:rPr>
              <a:t>）平均值性质；（</a:t>
            </a:r>
            <a:r>
              <a:rPr lang="en-US" altLang="zh-CN" dirty="0" smtClean="0">
                <a:latin typeface="楷体" panose="02010609060101010101" pitchFamily="49" charset="-122"/>
                <a:ea typeface="楷体" panose="02010609060101010101" pitchFamily="49" charset="-122"/>
              </a:rPr>
              <a:t>10</a:t>
            </a:r>
            <a:r>
              <a:rPr lang="zh-CN" altLang="en-US" dirty="0" smtClean="0">
                <a:latin typeface="楷体" panose="02010609060101010101" pitchFamily="49" charset="-122"/>
                <a:ea typeface="楷体" panose="02010609060101010101" pitchFamily="49" charset="-122"/>
              </a:rPr>
              <a:t>）卷积定理；（</a:t>
            </a:r>
            <a:r>
              <a:rPr lang="en-US" altLang="zh-CN" dirty="0" smtClean="0">
                <a:latin typeface="楷体" panose="02010609060101010101" pitchFamily="49" charset="-122"/>
                <a:ea typeface="楷体" panose="02010609060101010101" pitchFamily="49" charset="-122"/>
              </a:rPr>
              <a:t>11</a:t>
            </a:r>
            <a:r>
              <a:rPr lang="zh-CN" altLang="en-US" dirty="0" smtClean="0">
                <a:latin typeface="楷体" panose="02010609060101010101" pitchFamily="49" charset="-122"/>
                <a:ea typeface="楷体" panose="02010609060101010101" pitchFamily="49" charset="-122"/>
              </a:rPr>
              <a:t>）相关定理；（</a:t>
            </a:r>
            <a:r>
              <a:rPr lang="en-US" altLang="zh-CN" dirty="0" smtClean="0">
                <a:latin typeface="楷体" panose="02010609060101010101" pitchFamily="49" charset="-122"/>
                <a:ea typeface="楷体" panose="02010609060101010101" pitchFamily="49" charset="-122"/>
              </a:rPr>
              <a:t>12</a:t>
            </a:r>
            <a:r>
              <a:rPr lang="zh-CN" altLang="en-US" dirty="0" smtClean="0">
                <a:latin typeface="楷体" panose="02010609060101010101" pitchFamily="49" charset="-122"/>
                <a:ea typeface="楷体" panose="02010609060101010101" pitchFamily="49" charset="-122"/>
              </a:rPr>
              <a:t>）帕萨瓦定理。</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五、快速傅里叶变换（</a:t>
            </a:r>
            <a:r>
              <a:rPr lang="en-US" altLang="zh-CN" dirty="0" smtClean="0">
                <a:latin typeface="楷体" panose="02010609060101010101" pitchFamily="49" charset="-122"/>
                <a:ea typeface="楷体" panose="02010609060101010101" pitchFamily="49" charset="-122"/>
              </a:rPr>
              <a:t>FFT</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FFT</a:t>
            </a:r>
            <a:r>
              <a:rPr lang="zh-CN" altLang="en-US" dirty="0" smtClean="0">
                <a:latin typeface="楷体" panose="02010609060101010101" pitchFamily="49" charset="-122"/>
                <a:ea typeface="楷体" panose="02010609060101010101" pitchFamily="49" charset="-122"/>
              </a:rPr>
              <a:t>算法是对</a:t>
            </a:r>
            <a:r>
              <a:rPr lang="en-US" altLang="zh-CN" dirty="0" smtClean="0">
                <a:latin typeface="楷体" panose="02010609060101010101" pitchFamily="49" charset="-122"/>
                <a:ea typeface="楷体" panose="02010609060101010101" pitchFamily="49" charset="-122"/>
              </a:rPr>
              <a:t>DFT</a:t>
            </a:r>
            <a:r>
              <a:rPr lang="zh-CN" altLang="en-US" dirty="0" smtClean="0">
                <a:latin typeface="楷体" panose="02010609060101010101" pitchFamily="49" charset="-122"/>
                <a:ea typeface="楷体" panose="02010609060101010101" pitchFamily="49" charset="-122"/>
              </a:rPr>
              <a:t>算法的一种改进，并且通过分析离散傅里叶变换算法的规律，消除了许多重复的运算，因此，大大减少了运算量，节省了运算时间，提高了运算处理速度。</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FFT</a:t>
            </a:r>
            <a:r>
              <a:rPr lang="zh-CN" altLang="en-US" dirty="0" smtClean="0">
                <a:latin typeface="楷体" panose="02010609060101010101" pitchFamily="49" charset="-122"/>
                <a:ea typeface="楷体" panose="02010609060101010101" pitchFamily="49" charset="-122"/>
              </a:rPr>
              <a:t>算法原理：基于时间分解（</a:t>
            </a:r>
            <a:r>
              <a:rPr lang="en-US" altLang="zh-CN" dirty="0" smtClean="0">
                <a:latin typeface="楷体" panose="02010609060101010101" pitchFamily="49" charset="-122"/>
                <a:ea typeface="楷体" panose="02010609060101010101" pitchFamily="49" charset="-122"/>
              </a:rPr>
              <a:t>DIT</a:t>
            </a:r>
            <a:r>
              <a:rPr lang="zh-CN" altLang="en-US" dirty="0" smtClean="0">
                <a:latin typeface="楷体" panose="02010609060101010101" pitchFamily="49" charset="-122"/>
                <a:ea typeface="楷体" panose="02010609060101010101" pitchFamily="49" charset="-122"/>
              </a:rPr>
              <a:t>）和基于频率分解（</a:t>
            </a:r>
            <a:r>
              <a:rPr lang="en-US" altLang="zh-CN" dirty="0" smtClean="0">
                <a:latin typeface="楷体" panose="02010609060101010101" pitchFamily="49" charset="-122"/>
                <a:ea typeface="楷体" panose="02010609060101010101" pitchFamily="49" charset="-122"/>
              </a:rPr>
              <a:t>DIF</a:t>
            </a:r>
            <a:r>
              <a:rPr lang="zh-CN" altLang="en-US" dirty="0" smtClean="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49898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219199" y="639386"/>
                <a:ext cx="9955824" cy="4801314"/>
              </a:xfrm>
              <a:prstGeom prst="rect">
                <a:avLst/>
              </a:prstGeom>
            </p:spPr>
            <p:txBody>
              <a:bodyPr wrap="square">
                <a:spAutoFit/>
              </a:bodyPr>
              <a:lstStyle/>
              <a:p>
                <a:pPr lvl="0"/>
                <a:r>
                  <a:rPr lang="zh-CN" altLang="en-US" dirty="0">
                    <a:solidFill>
                      <a:srgbClr val="FF0000"/>
                    </a:solidFill>
                    <a:latin typeface="楷体" panose="02010609060101010101" pitchFamily="49" charset="-122"/>
                    <a:ea typeface="楷体" panose="02010609060101010101" pitchFamily="49" charset="-122"/>
                  </a:rPr>
                  <a:t>考傅里叶变换的思路、</a:t>
                </a:r>
                <a:r>
                  <a:rPr lang="zh-CN" altLang="en-US" dirty="0" smtClean="0">
                    <a:solidFill>
                      <a:srgbClr val="FF0000"/>
                    </a:solidFill>
                    <a:latin typeface="楷体" panose="02010609060101010101" pitchFamily="49" charset="-122"/>
                    <a:ea typeface="楷体" panose="02010609060101010101" pitchFamily="49" charset="-122"/>
                  </a:rPr>
                  <a:t>意义</a:t>
                </a:r>
                <a:endParaRPr lang="en-US" altLang="zh-CN" dirty="0" smtClean="0">
                  <a:solidFill>
                    <a:srgbClr val="FF0000"/>
                  </a:solidFill>
                  <a:latin typeface="楷体" panose="02010609060101010101" pitchFamily="49" charset="-122"/>
                  <a:ea typeface="楷体" panose="02010609060101010101" pitchFamily="49" charset="-122"/>
                </a:endParaRPr>
              </a:p>
              <a:p>
                <a:pPr lvl="0"/>
                <a:endParaRPr lang="en-US" altLang="zh-CN" dirty="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六、</a:t>
                </a:r>
                <a:r>
                  <a:rPr lang="zh-CN" altLang="en-US" b="1" dirty="0" smtClean="0">
                    <a:solidFill>
                      <a:srgbClr val="0070C0"/>
                    </a:solidFill>
                    <a:latin typeface="楷体" panose="02010609060101010101" pitchFamily="49" charset="-122"/>
                    <a:ea typeface="楷体" panose="02010609060101010101" pitchFamily="49" charset="-122"/>
                  </a:rPr>
                  <a:t>傅立叶</a:t>
                </a:r>
                <a:r>
                  <a:rPr lang="zh-CN" altLang="en-US" b="1" dirty="0">
                    <a:solidFill>
                      <a:srgbClr val="0070C0"/>
                    </a:solidFill>
                    <a:latin typeface="楷体" panose="02010609060101010101" pitchFamily="49" charset="-122"/>
                    <a:ea typeface="楷体" panose="02010609060101010101" pitchFamily="49" charset="-122"/>
                  </a:rPr>
                  <a:t>变换的</a:t>
                </a:r>
                <a:r>
                  <a:rPr lang="zh-CN" altLang="en-US" b="1" dirty="0" smtClean="0">
                    <a:solidFill>
                      <a:srgbClr val="0070C0"/>
                    </a:solidFill>
                    <a:latin typeface="楷体" panose="02010609060101010101" pitchFamily="49" charset="-122"/>
                    <a:ea typeface="楷体" panose="02010609060101010101" pitchFamily="49" charset="-122"/>
                  </a:rPr>
                  <a:t>作用</a:t>
                </a:r>
                <a:endParaRPr lang="zh-CN" altLang="en-US" b="1" dirty="0">
                  <a:solidFill>
                    <a:srgbClr val="0070C0"/>
                  </a:solidFill>
                  <a:latin typeface="楷体" panose="02010609060101010101" pitchFamily="49" charset="-122"/>
                  <a:ea typeface="楷体" panose="02010609060101010101" pitchFamily="49" charset="-122"/>
                </a:endParaRPr>
              </a:p>
              <a:p>
                <a:pPr lvl="0"/>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1</a:t>
                </a:r>
                <a:r>
                  <a:rPr lang="zh-CN" altLang="en-US" dirty="0">
                    <a:solidFill>
                      <a:prstClr val="black"/>
                    </a:solidFill>
                    <a:latin typeface="楷体" panose="02010609060101010101" pitchFamily="49" charset="-122"/>
                    <a:ea typeface="楷体" panose="02010609060101010101" pitchFamily="49" charset="-122"/>
                  </a:rPr>
                  <a:t>）可以得出信号在各个频率点上的强度</a:t>
                </a:r>
                <a:r>
                  <a:rPr lang="zh-CN" altLang="en-US" dirty="0" smtClean="0">
                    <a:solidFill>
                      <a:prstClr val="black"/>
                    </a:solidFill>
                    <a:latin typeface="楷体" panose="02010609060101010101" pitchFamily="49" charset="-122"/>
                    <a:ea typeface="楷体" panose="02010609060101010101" pitchFamily="49" charset="-122"/>
                  </a:rPr>
                  <a:t>。</a:t>
                </a:r>
                <a:endParaRPr lang="zh-CN" altLang="en-US" dirty="0">
                  <a:solidFill>
                    <a:prstClr val="black"/>
                  </a:solidFill>
                  <a:latin typeface="楷体" panose="02010609060101010101" pitchFamily="49" charset="-122"/>
                  <a:ea typeface="楷体" panose="02010609060101010101" pitchFamily="49" charset="-122"/>
                </a:endParaRPr>
              </a:p>
              <a:p>
                <a:pPr lvl="0"/>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2</a:t>
                </a:r>
                <a:r>
                  <a:rPr lang="zh-CN" altLang="en-US" dirty="0">
                    <a:solidFill>
                      <a:prstClr val="black"/>
                    </a:solidFill>
                    <a:latin typeface="楷体" panose="02010609060101010101" pitchFamily="49" charset="-122"/>
                    <a:ea typeface="楷体" panose="02010609060101010101" pitchFamily="49" charset="-122"/>
                  </a:rPr>
                  <a:t>）可以将卷积运算化为乘积运算。直接进行时域中的卷积运算是很复杂</a:t>
                </a:r>
                <a:r>
                  <a:rPr lang="zh-CN" altLang="en-US" dirty="0" smtClean="0">
                    <a:solidFill>
                      <a:prstClr val="black"/>
                    </a:solidFill>
                    <a:latin typeface="楷体" panose="02010609060101010101" pitchFamily="49" charset="-122"/>
                    <a:ea typeface="楷体" panose="02010609060101010101" pitchFamily="49" charset="-122"/>
                  </a:rPr>
                  <a:t>的，傅立叶</a:t>
                </a:r>
                <a:r>
                  <a:rPr lang="zh-CN" altLang="en-US" dirty="0">
                    <a:solidFill>
                      <a:prstClr val="black"/>
                    </a:solidFill>
                    <a:latin typeface="楷体" panose="02010609060101010101" pitchFamily="49" charset="-122"/>
                    <a:ea typeface="楷体" panose="02010609060101010101" pitchFamily="49" charset="-122"/>
                  </a:rPr>
                  <a:t>变换将时域的卷积变换为频域的乘积</a:t>
                </a:r>
                <a:r>
                  <a:rPr lang="zh-CN" altLang="en-US" dirty="0" smtClean="0">
                    <a:solidFill>
                      <a:prstClr val="black"/>
                    </a:solidFill>
                    <a:latin typeface="楷体" panose="02010609060101010101" pitchFamily="49" charset="-122"/>
                    <a:ea typeface="楷体" panose="02010609060101010101" pitchFamily="49" charset="-122"/>
                  </a:rPr>
                  <a:t>。</a:t>
                </a:r>
                <a:endParaRPr lang="zh-CN" altLang="en-US" dirty="0">
                  <a:solidFill>
                    <a:prstClr val="black"/>
                  </a:solidFill>
                  <a:latin typeface="楷体" panose="02010609060101010101" pitchFamily="49" charset="-122"/>
                  <a:ea typeface="楷体" panose="02010609060101010101" pitchFamily="49" charset="-122"/>
                </a:endParaRPr>
              </a:p>
              <a:p>
                <a:pPr lvl="0"/>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3</a:t>
                </a:r>
                <a:r>
                  <a:rPr lang="zh-CN" altLang="en-US" dirty="0">
                    <a:solidFill>
                      <a:prstClr val="black"/>
                    </a:solidFill>
                    <a:latin typeface="楷体" panose="02010609060101010101" pitchFamily="49" charset="-122"/>
                    <a:ea typeface="楷体" panose="02010609060101010101" pitchFamily="49" charset="-122"/>
                  </a:rPr>
                  <a:t>）傅氏变换和线性系统理论是进行图像恢复和重构的重要手段</a:t>
                </a:r>
                <a:r>
                  <a:rPr lang="zh-CN" altLang="en-US" dirty="0" smtClean="0">
                    <a:solidFill>
                      <a:prstClr val="black"/>
                    </a:solidFill>
                    <a:latin typeface="楷体" panose="02010609060101010101" pitchFamily="49" charset="-122"/>
                    <a:ea typeface="楷体" panose="02010609060101010101" pitchFamily="49" charset="-122"/>
                  </a:rPr>
                  <a:t>。</a:t>
                </a:r>
                <a:endParaRPr lang="zh-CN" altLang="en-US" dirty="0">
                  <a:solidFill>
                    <a:prstClr val="black"/>
                  </a:solidFill>
                  <a:latin typeface="楷体" panose="02010609060101010101" pitchFamily="49" charset="-122"/>
                  <a:ea typeface="楷体" panose="02010609060101010101" pitchFamily="49" charset="-122"/>
                </a:endParaRPr>
              </a:p>
              <a:p>
                <a:pPr lvl="0"/>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4</a:t>
                </a:r>
                <a:r>
                  <a:rPr lang="zh-CN" altLang="en-US" dirty="0">
                    <a:solidFill>
                      <a:prstClr val="black"/>
                    </a:solidFill>
                    <a:latin typeface="楷体" panose="02010609060101010101" pitchFamily="49" charset="-122"/>
                    <a:ea typeface="楷体" panose="02010609060101010101" pitchFamily="49" charset="-122"/>
                  </a:rPr>
                  <a:t>）傅立叶变换能使我们从空间域与频率域两个不同的角度来看待图像的问题，有时在空间域无法解决的问题在频域却是显而易见的</a:t>
                </a:r>
                <a:r>
                  <a:rPr lang="zh-CN" altLang="en-US" dirty="0" smtClean="0">
                    <a:solidFill>
                      <a:prstClr val="black"/>
                    </a:solidFill>
                    <a:latin typeface="楷体" panose="02010609060101010101" pitchFamily="49" charset="-122"/>
                    <a:ea typeface="楷体" panose="02010609060101010101" pitchFamily="49" charset="-122"/>
                  </a:rPr>
                  <a:t>。</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a:t>
                </a:r>
                <a:r>
                  <a:rPr lang="en-US" altLang="zh-CN" dirty="0" smtClean="0">
                    <a:solidFill>
                      <a:prstClr val="black"/>
                    </a:solidFill>
                    <a:latin typeface="楷体" panose="02010609060101010101" pitchFamily="49" charset="-122"/>
                    <a:ea typeface="楷体" panose="02010609060101010101" pitchFamily="49" charset="-122"/>
                  </a:rPr>
                  <a:t>5</a:t>
                </a:r>
                <a:r>
                  <a:rPr lang="zh-CN" altLang="en-US" dirty="0" smtClean="0">
                    <a:solidFill>
                      <a:prstClr val="black"/>
                    </a:solidFill>
                    <a:latin typeface="楷体" panose="02010609060101010101" pitchFamily="49" charset="-122"/>
                    <a:ea typeface="楷体" panose="02010609060101010101" pitchFamily="49" charset="-122"/>
                  </a:rPr>
                  <a:t>）傅里叶变换后的图像，中间部分为低频，越靠外频率越高，因此，可以在傅里叶变换图中，选择所需要的高频或是低频滤波。</a:t>
                </a:r>
                <a:endParaRPr lang="en-US" altLang="zh-CN" dirty="0" smtClean="0">
                  <a:solidFill>
                    <a:prstClr val="black"/>
                  </a:solidFill>
                  <a:latin typeface="楷体" panose="02010609060101010101" pitchFamily="49" charset="-122"/>
                  <a:ea typeface="楷体" panose="02010609060101010101" pitchFamily="49" charset="-122"/>
                </a:endParaRPr>
              </a:p>
              <a:p>
                <a:pPr lvl="0"/>
                <a:endParaRPr lang="en-US" altLang="zh-CN" dirty="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七、</a:t>
                </a:r>
                <a:r>
                  <a:rPr lang="zh-CN" altLang="en-US" b="1" dirty="0" smtClean="0">
                    <a:solidFill>
                      <a:srgbClr val="0070C0"/>
                    </a:solidFill>
                    <a:latin typeface="楷体" panose="02010609060101010101" pitchFamily="49" charset="-122"/>
                    <a:ea typeface="楷体" panose="02010609060101010101" pitchFamily="49" charset="-122"/>
                  </a:rPr>
                  <a:t>傅里叶变换的意义</a:t>
                </a:r>
                <a:endParaRPr lang="en-US" altLang="zh-CN" b="1" dirty="0" smtClean="0">
                  <a:solidFill>
                    <a:srgbClr val="0070C0"/>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a:t>
                </a:r>
                <a:r>
                  <a:rPr lang="en-US" altLang="zh-CN" dirty="0" smtClean="0">
                    <a:solidFill>
                      <a:prstClr val="black"/>
                    </a:solidFill>
                    <a:latin typeface="楷体" panose="02010609060101010101" pitchFamily="49" charset="-122"/>
                    <a:ea typeface="楷体" panose="02010609060101010101" pitchFamily="49" charset="-122"/>
                  </a:rPr>
                  <a:t>1</a:t>
                </a:r>
                <a:r>
                  <a:rPr lang="zh-CN" altLang="en-US" dirty="0" smtClean="0">
                    <a:solidFill>
                      <a:prstClr val="black"/>
                    </a:solidFill>
                    <a:latin typeface="楷体" panose="02010609060101010101" pitchFamily="49" charset="-122"/>
                    <a:ea typeface="楷体" panose="02010609060101010101" pitchFamily="49" charset="-122"/>
                  </a:rPr>
                  <a:t>）当图像信号通过线性系统时，其输出应写成输入与系统冲激响应函数</a:t>
                </a:r>
                <a:r>
                  <a:rPr lang="en-US" altLang="zh-CN" dirty="0" smtClean="0">
                    <a:solidFill>
                      <a:prstClr val="black"/>
                    </a:solidFill>
                    <a:latin typeface="楷体" panose="02010609060101010101" pitchFamily="49" charset="-122"/>
                    <a:ea typeface="楷体" panose="02010609060101010101" pitchFamily="49" charset="-122"/>
                  </a:rPr>
                  <a:t>h</a:t>
                </a:r>
                <a:r>
                  <a:rPr lang="zh-CN" altLang="en-US" dirty="0" smtClean="0">
                    <a:solidFill>
                      <a:prstClr val="black"/>
                    </a:solidFill>
                    <a:latin typeface="楷体" panose="02010609060101010101" pitchFamily="49" charset="-122"/>
                    <a:ea typeface="楷体" panose="02010609060101010101" pitchFamily="49" charset="-122"/>
                  </a:rPr>
                  <a:t>的卷积：</a:t>
                </a:r>
                <a14:m>
                  <m:oMath xmlns:m="http://schemas.openxmlformats.org/officeDocument/2006/math">
                    <m:sSup>
                      <m:sSupPr>
                        <m:ctrlPr>
                          <a:rPr lang="en-US" altLang="zh-CN" b="0" i="1" smtClean="0">
                            <a:solidFill>
                              <a:prstClr val="black"/>
                            </a:solidFill>
                            <a:latin typeface="Cambria Math" panose="02040503050406030204" pitchFamily="18" charset="0"/>
                            <a:ea typeface="楷体" panose="02010609060101010101" pitchFamily="49" charset="-122"/>
                          </a:rPr>
                        </m:ctrlPr>
                      </m:sSupPr>
                      <m:e>
                        <m:r>
                          <a:rPr lang="en-US" altLang="zh-CN" b="0" i="1" smtClean="0">
                            <a:solidFill>
                              <a:prstClr val="black"/>
                            </a:solidFill>
                            <a:latin typeface="Cambria Math" panose="02040503050406030204" pitchFamily="18" charset="0"/>
                            <a:ea typeface="楷体" panose="02010609060101010101" pitchFamily="49" charset="-122"/>
                          </a:rPr>
                          <m:t>𝑓</m:t>
                        </m:r>
                      </m:e>
                      <m:sup>
                        <m:r>
                          <a:rPr lang="en-US" altLang="zh-CN" b="0" i="1" smtClean="0">
                            <a:solidFill>
                              <a:prstClr val="black"/>
                            </a:solidFill>
                            <a:latin typeface="Cambria Math" panose="02040503050406030204" pitchFamily="18" charset="0"/>
                            <a:ea typeface="楷体" panose="02010609060101010101" pitchFamily="49" charset="-122"/>
                          </a:rPr>
                          <m:t>′</m:t>
                        </m:r>
                      </m:sup>
                    </m:sSup>
                    <m:r>
                      <a:rPr lang="en-US" altLang="zh-CN" b="0" i="1" smtClean="0">
                        <a:solidFill>
                          <a:prstClr val="black"/>
                        </a:solidFill>
                        <a:latin typeface="Cambria Math" panose="02040503050406030204" pitchFamily="18" charset="0"/>
                        <a:ea typeface="楷体" panose="02010609060101010101" pitchFamily="49" charset="-122"/>
                      </a:rPr>
                      <m:t>=</m:t>
                    </m:r>
                    <m:r>
                      <a:rPr lang="en-US" altLang="zh-CN" b="0" i="1" smtClean="0">
                        <a:solidFill>
                          <a:prstClr val="black"/>
                        </a:solidFill>
                        <a:latin typeface="Cambria Math" panose="02040503050406030204" pitchFamily="18" charset="0"/>
                        <a:ea typeface="楷体" panose="02010609060101010101" pitchFamily="49" charset="-122"/>
                      </a:rPr>
                      <m:t>𝑓</m:t>
                    </m:r>
                    <m:r>
                      <a:rPr lang="en-US" altLang="zh-CN" b="0" i="1" smtClean="0">
                        <a:solidFill>
                          <a:prstClr val="black"/>
                        </a:solidFill>
                        <a:latin typeface="Cambria Math" panose="02040503050406030204" pitchFamily="18" charset="0"/>
                        <a:ea typeface="楷体" panose="02010609060101010101" pitchFamily="49" charset="-122"/>
                      </a:rPr>
                      <m:t>∗</m:t>
                    </m:r>
                    <m:r>
                      <a:rPr lang="en-US" altLang="zh-CN" b="0" i="1" smtClean="0">
                        <a:solidFill>
                          <a:prstClr val="black"/>
                        </a:solidFill>
                        <a:latin typeface="Cambria Math" panose="02040503050406030204" pitchFamily="18" charset="0"/>
                        <a:ea typeface="楷体" panose="02010609060101010101" pitchFamily="49" charset="-122"/>
                      </a:rPr>
                      <m:t>h</m:t>
                    </m:r>
                  </m:oMath>
                </a14:m>
                <a:r>
                  <a:rPr lang="zh-CN" altLang="en-US" dirty="0" smtClean="0">
                    <a:solidFill>
                      <a:prstClr val="black"/>
                    </a:solidFill>
                    <a:latin typeface="楷体" panose="02010609060101010101" pitchFamily="49" charset="-122"/>
                    <a:ea typeface="楷体" panose="02010609060101010101" pitchFamily="49" charset="-122"/>
                  </a:rPr>
                  <a:t>，两边做傅氏变换：</a:t>
                </a:r>
                <a14:m>
                  <m:oMath xmlns:m="http://schemas.openxmlformats.org/officeDocument/2006/math">
                    <m:sSup>
                      <m:sSupPr>
                        <m:ctrlPr>
                          <a:rPr lang="en-US" altLang="zh-CN" b="0" i="1" smtClean="0">
                            <a:solidFill>
                              <a:prstClr val="black"/>
                            </a:solidFill>
                            <a:latin typeface="Cambria Math" panose="02040503050406030204" pitchFamily="18" charset="0"/>
                            <a:ea typeface="楷体" panose="02010609060101010101" pitchFamily="49" charset="-122"/>
                          </a:rPr>
                        </m:ctrlPr>
                      </m:sSupPr>
                      <m:e>
                        <m:r>
                          <a:rPr lang="en-US" altLang="zh-CN" b="0" i="1" smtClean="0">
                            <a:solidFill>
                              <a:prstClr val="black"/>
                            </a:solidFill>
                            <a:latin typeface="Cambria Math" panose="02040503050406030204" pitchFamily="18" charset="0"/>
                            <a:ea typeface="楷体" panose="02010609060101010101" pitchFamily="49" charset="-122"/>
                          </a:rPr>
                          <m:t>𝐹</m:t>
                        </m:r>
                      </m:e>
                      <m:sup>
                        <m:r>
                          <a:rPr lang="en-US" altLang="zh-CN" b="0" i="1" smtClean="0">
                            <a:solidFill>
                              <a:prstClr val="black"/>
                            </a:solidFill>
                            <a:latin typeface="Cambria Math" panose="02040503050406030204" pitchFamily="18" charset="0"/>
                            <a:ea typeface="楷体" panose="02010609060101010101" pitchFamily="49" charset="-122"/>
                          </a:rPr>
                          <m:t>′</m:t>
                        </m:r>
                      </m:sup>
                    </m:sSup>
                    <m:r>
                      <a:rPr lang="en-US" altLang="zh-CN" b="0" i="1" smtClean="0">
                        <a:solidFill>
                          <a:prstClr val="black"/>
                        </a:solidFill>
                        <a:latin typeface="Cambria Math" panose="02040503050406030204" pitchFamily="18" charset="0"/>
                        <a:ea typeface="楷体" panose="02010609060101010101" pitchFamily="49" charset="-122"/>
                      </a:rPr>
                      <m:t>=</m:t>
                    </m:r>
                    <m:r>
                      <a:rPr lang="en-US" altLang="zh-CN" b="0" i="1" smtClean="0">
                        <a:solidFill>
                          <a:prstClr val="black"/>
                        </a:solidFill>
                        <a:latin typeface="Cambria Math" panose="02040503050406030204" pitchFamily="18" charset="0"/>
                        <a:ea typeface="楷体" panose="02010609060101010101" pitchFamily="49" charset="-122"/>
                      </a:rPr>
                      <m:t>𝐹𝐻</m:t>
                    </m:r>
                  </m:oMath>
                </a14:m>
                <a:r>
                  <a:rPr lang="en-US" altLang="zh-CN" dirty="0" smtClean="0">
                    <a:solidFill>
                      <a:prstClr val="black"/>
                    </a:solidFill>
                    <a:latin typeface="楷体" panose="02010609060101010101" pitchFamily="49" charset="-122"/>
                    <a:ea typeface="楷体" panose="02010609060101010101" pitchFamily="49" charset="-122"/>
                  </a:rPr>
                  <a:t>,</a:t>
                </a:r>
                <a:r>
                  <a:rPr lang="zh-CN" altLang="en-US" dirty="0">
                    <a:solidFill>
                      <a:prstClr val="black"/>
                    </a:solidFill>
                    <a:latin typeface="楷体" panose="02010609060101010101" pitchFamily="49" charset="-122"/>
                    <a:ea typeface="楷体" panose="02010609060101010101" pitchFamily="49" charset="-122"/>
                  </a:rPr>
                  <a:t>即</a:t>
                </a:r>
                <a:r>
                  <a:rPr lang="zh-CN" altLang="en-US" b="1" dirty="0" smtClean="0">
                    <a:solidFill>
                      <a:srgbClr val="0070C0"/>
                    </a:solidFill>
                    <a:latin typeface="楷体" panose="02010609060101010101" pitchFamily="49" charset="-122"/>
                    <a:ea typeface="楷体" panose="02010609060101010101" pitchFamily="49" charset="-122"/>
                  </a:rPr>
                  <a:t>傅里叶变换</a:t>
                </a:r>
                <a:r>
                  <a:rPr lang="zh-CN" altLang="en-US" b="1" dirty="0">
                    <a:solidFill>
                      <a:srgbClr val="0070C0"/>
                    </a:solidFill>
                    <a:latin typeface="楷体" panose="02010609060101010101" pitchFamily="49" charset="-122"/>
                    <a:ea typeface="楷体" panose="02010609060101010101" pitchFamily="49" charset="-122"/>
                  </a:rPr>
                  <a:t>可以</a:t>
                </a:r>
                <a:r>
                  <a:rPr lang="zh-CN" altLang="en-US" b="1" dirty="0" smtClean="0">
                    <a:solidFill>
                      <a:srgbClr val="0070C0"/>
                    </a:solidFill>
                    <a:latin typeface="楷体" panose="02010609060101010101" pitchFamily="49" charset="-122"/>
                    <a:ea typeface="楷体" panose="02010609060101010101" pitchFamily="49" charset="-122"/>
                  </a:rPr>
                  <a:t>将空间域</a:t>
                </a:r>
                <a:r>
                  <a:rPr lang="zh-CN" altLang="en-US" b="1" dirty="0">
                    <a:solidFill>
                      <a:srgbClr val="0070C0"/>
                    </a:solidFill>
                    <a:latin typeface="楷体" panose="02010609060101010101" pitchFamily="49" charset="-122"/>
                    <a:ea typeface="楷体" panose="02010609060101010101" pitchFamily="49" charset="-122"/>
                  </a:rPr>
                  <a:t>的卷积变换为频域的</a:t>
                </a:r>
                <a:r>
                  <a:rPr lang="zh-CN" altLang="en-US" b="1" dirty="0" smtClean="0">
                    <a:solidFill>
                      <a:srgbClr val="0070C0"/>
                    </a:solidFill>
                    <a:latin typeface="楷体" panose="02010609060101010101" pitchFamily="49" charset="-122"/>
                    <a:ea typeface="楷体" panose="02010609060101010101" pitchFamily="49" charset="-122"/>
                  </a:rPr>
                  <a:t>乘积</a:t>
                </a:r>
                <a:r>
                  <a:rPr lang="zh-CN" altLang="en-US" dirty="0" smtClean="0">
                    <a:solidFill>
                      <a:prstClr val="black"/>
                    </a:solidFill>
                    <a:latin typeface="楷体" panose="02010609060101010101" pitchFamily="49" charset="-122"/>
                    <a:ea typeface="楷体" panose="02010609060101010101" pitchFamily="49" charset="-122"/>
                  </a:rPr>
                  <a:t>。</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a:t>
                </a:r>
                <a:r>
                  <a:rPr lang="en-US" altLang="zh-CN" dirty="0" smtClean="0">
                    <a:solidFill>
                      <a:prstClr val="black"/>
                    </a:solidFill>
                    <a:latin typeface="楷体" panose="02010609060101010101" pitchFamily="49" charset="-122"/>
                    <a:ea typeface="楷体" panose="02010609060101010101" pitchFamily="49" charset="-122"/>
                  </a:rPr>
                  <a:t>2</a:t>
                </a:r>
                <a:r>
                  <a:rPr lang="zh-CN" altLang="en-US" dirty="0" smtClean="0">
                    <a:solidFill>
                      <a:prstClr val="black"/>
                    </a:solidFill>
                    <a:latin typeface="楷体" panose="02010609060101010101" pitchFamily="49" charset="-122"/>
                    <a:ea typeface="楷体" panose="02010609060101010101" pitchFamily="49" charset="-122"/>
                  </a:rPr>
                  <a:t>）在图像的增强和恢复中，在频域选择滤波传递函数，物理意义非常明显和有效。特别是在去除成像系统的失真时，在频域处理问题有一套很成熟的方法。</a:t>
                </a:r>
                <a:endParaRPr lang="en-US" altLang="zh-CN" dirty="0" smtClean="0">
                  <a:solidFill>
                    <a:prstClr val="black"/>
                  </a:solidFill>
                  <a:latin typeface="楷体" panose="02010609060101010101" pitchFamily="49" charset="-122"/>
                  <a:ea typeface="楷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1219199" y="639386"/>
                <a:ext cx="9955824" cy="4801314"/>
              </a:xfrm>
              <a:prstGeom prst="rect">
                <a:avLst/>
              </a:prstGeom>
              <a:blipFill>
                <a:blip r:embed="rId2"/>
                <a:stretch>
                  <a:fillRect l="-490" t="-761" b="-10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231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1239716" y="1143000"/>
                <a:ext cx="9777046" cy="4247317"/>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八、小波变换</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、小波</a:t>
                </a:r>
                <a14:m>
                  <m:oMath xmlns:m="http://schemas.openxmlformats.org/officeDocument/2006/math">
                    <m:r>
                      <a:rPr lang="zh-CN" altLang="en-US" i="1" smtClean="0">
                        <a:latin typeface="Cambria Math" panose="02040503050406030204" pitchFamily="18" charset="0"/>
                        <a:ea typeface="楷体" panose="02010609060101010101" pitchFamily="49" charset="-122"/>
                      </a:rPr>
                      <m:t>𝜓</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𝑡</m:t>
                    </m:r>
                    <m:r>
                      <a:rPr lang="en-US" altLang="zh-CN" b="0" i="1" smtClean="0">
                        <a:latin typeface="Cambria Math" panose="02040503050406030204" pitchFamily="18" charset="0"/>
                        <a:ea typeface="楷体" panose="02010609060101010101" pitchFamily="49" charset="-122"/>
                      </a:rPr>
                      <m:t>)</m:t>
                    </m:r>
                  </m:oMath>
                </a14:m>
                <a:r>
                  <a:rPr lang="zh-CN" altLang="en-US" dirty="0" smtClean="0">
                    <a:latin typeface="楷体" panose="02010609060101010101" pitchFamily="49" charset="-122"/>
                    <a:ea typeface="楷体" panose="02010609060101010101" pitchFamily="49" charset="-122"/>
                  </a:rPr>
                  <a:t>是一种具有振荡性且迅速衰减的波。</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、小波变换又称为“数学显微镜”，是一个时间和频率的局部变换，因而能有效地从信号中提取信息，通过伸缩和平移等运算对信号进行多尺度细化分析，具有广泛的适应性。</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、小波变换的性质</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线性特性</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平移和伸缩特性</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微分运算特性</a:t>
                </a:r>
                <a:r>
                  <a:rPr lang="zh-CN" altLang="en-US"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4</a:t>
                </a:r>
                <a:r>
                  <a:rPr lang="zh-CN" altLang="en-US" dirty="0" smtClean="0">
                    <a:latin typeface="楷体" panose="02010609060101010101" pitchFamily="49" charset="-122"/>
                    <a:ea typeface="楷体" panose="02010609060101010101" pitchFamily="49" charset="-122"/>
                  </a:rPr>
                  <a:t>、</a:t>
                </a:r>
                <a:r>
                  <a:rPr lang="zh-CN" altLang="en-US" b="1" dirty="0" smtClean="0">
                    <a:solidFill>
                      <a:srgbClr val="0070C0"/>
                    </a:solidFill>
                    <a:latin typeface="楷体" panose="02010609060101010101" pitchFamily="49" charset="-122"/>
                    <a:ea typeface="楷体" panose="02010609060101010101" pitchFamily="49" charset="-122"/>
                  </a:rPr>
                  <a:t>小波变换和傅里叶变换</a:t>
                </a:r>
                <a:endParaRPr lang="en-US" altLang="zh-CN" b="1" dirty="0" smtClean="0">
                  <a:solidFill>
                    <a:srgbClr val="0070C0"/>
                  </a:solidFill>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）都具有统一性和相似性；</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）与傅里叶变换相比，小波变换具有在高频时具有时间精度和低频时具有频率精度、能自动适应时频信号分析的要求、可以聚集到信号的任意细节等显著特点；</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）傅里叶变换是以两端无限延伸的正弦波作为基函数的，其重要特点是可以展现信号的频域特征，但却基本消除了信号的时间局部化信息。而小波变换能同时刻画信号时频两域的特性。</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）小波变换：解决局部的</a:t>
                </a:r>
                <a:r>
                  <a:rPr lang="zh-CN" altLang="en-US" dirty="0" smtClean="0">
                    <a:latin typeface="楷体" panose="02010609060101010101" pitchFamily="49" charset="-122"/>
                    <a:ea typeface="楷体" panose="02010609060101010101" pitchFamily="49" charset="-122"/>
                  </a:rPr>
                  <a:t>问题。</a:t>
                </a:r>
                <a:endParaRPr lang="zh-CN" altLang="en-US" dirty="0">
                  <a:latin typeface="楷体" panose="02010609060101010101" pitchFamily="49" charset="-122"/>
                  <a:ea typeface="楷体" panose="02010609060101010101" pitchFamily="49"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239716" y="1143000"/>
                <a:ext cx="9777046" cy="4247317"/>
              </a:xfrm>
              <a:prstGeom prst="rect">
                <a:avLst/>
              </a:prstGeom>
              <a:blipFill>
                <a:blip r:embed="rId2"/>
                <a:stretch>
                  <a:fillRect l="-499" t="-862" b="-12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6779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3243384" y="1470695"/>
            <a:ext cx="2614930" cy="2020145"/>
            <a:chOff x="949270" y="919651"/>
            <a:chExt cx="2733964" cy="2031877"/>
          </a:xfrm>
        </p:grpSpPr>
        <p:sp>
          <p:nvSpPr>
            <p:cNvPr id="9" name="文本框 8"/>
            <p:cNvSpPr txBox="1"/>
            <p:nvPr/>
          </p:nvSpPr>
          <p:spPr>
            <a:xfrm>
              <a:off x="3165998" y="2582196"/>
              <a:ext cx="517236" cy="369332"/>
            </a:xfrm>
            <a:prstGeom prst="rect">
              <a:avLst/>
            </a:prstGeom>
            <a:noFill/>
          </p:spPr>
          <p:txBody>
            <a:bodyPr wrap="square" rtlCol="0">
              <a:spAutoFit/>
            </a:bodyPr>
            <a:lstStyle/>
            <a:p>
              <a:r>
                <a:rPr lang="en-US" altLang="zh-CN" dirty="0" smtClean="0"/>
                <a:t>f</a:t>
              </a:r>
              <a:endParaRPr lang="zh-CN" altLang="en-US" dirty="0"/>
            </a:p>
          </p:txBody>
        </p:sp>
        <p:grpSp>
          <p:nvGrpSpPr>
            <p:cNvPr id="21" name="组合 20"/>
            <p:cNvGrpSpPr/>
            <p:nvPr/>
          </p:nvGrpSpPr>
          <p:grpSpPr>
            <a:xfrm>
              <a:off x="949270" y="919651"/>
              <a:ext cx="2423620" cy="1662545"/>
              <a:chOff x="1348508" y="942109"/>
              <a:chExt cx="2373747" cy="1662545"/>
            </a:xfrm>
          </p:grpSpPr>
          <p:cxnSp>
            <p:nvCxnSpPr>
              <p:cNvPr id="3" name="直接箭头连接符 2"/>
              <p:cNvCxnSpPr/>
              <p:nvPr/>
            </p:nvCxnSpPr>
            <p:spPr>
              <a:xfrm flipH="1" flipV="1">
                <a:off x="1662545" y="1043709"/>
                <a:ext cx="2" cy="15609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1662545" y="2604654"/>
                <a:ext cx="20597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348508" y="942109"/>
                <a:ext cx="212437" cy="369332"/>
              </a:xfrm>
              <a:prstGeom prst="rect">
                <a:avLst/>
              </a:prstGeom>
              <a:noFill/>
            </p:spPr>
            <p:txBody>
              <a:bodyPr wrap="square" rtlCol="0">
                <a:spAutoFit/>
              </a:bodyPr>
              <a:lstStyle/>
              <a:p>
                <a:r>
                  <a:rPr lang="en-US" altLang="zh-CN" dirty="0" smtClean="0"/>
                  <a:t>A</a:t>
                </a:r>
                <a:endParaRPr lang="zh-CN" altLang="en-US" dirty="0"/>
              </a:p>
            </p:txBody>
          </p:sp>
          <p:sp>
            <p:nvSpPr>
              <p:cNvPr id="10" name="椭圆 9"/>
              <p:cNvSpPr/>
              <p:nvPr/>
            </p:nvSpPr>
            <p:spPr>
              <a:xfrm>
                <a:off x="1911927" y="131144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452255" y="175560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038764" y="223958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2" name="组合 21"/>
          <p:cNvGrpSpPr/>
          <p:nvPr/>
        </p:nvGrpSpPr>
        <p:grpSpPr>
          <a:xfrm>
            <a:off x="6296520" y="1437534"/>
            <a:ext cx="2743202" cy="2031877"/>
            <a:chOff x="3699164" y="960520"/>
            <a:chExt cx="2743202" cy="2031877"/>
          </a:xfrm>
        </p:grpSpPr>
        <p:cxnSp>
          <p:nvCxnSpPr>
            <p:cNvPr id="13" name="直接箭头连接符 12"/>
            <p:cNvCxnSpPr/>
            <p:nvPr/>
          </p:nvCxnSpPr>
          <p:spPr>
            <a:xfrm flipH="1" flipV="1">
              <a:off x="4013201" y="1062120"/>
              <a:ext cx="2" cy="15609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013201" y="2623065"/>
              <a:ext cx="20597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3699164" y="960520"/>
                  <a:ext cx="2124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𝜑</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3699164" y="960520"/>
                  <a:ext cx="212437" cy="369332"/>
                </a:xfrm>
                <a:prstGeom prst="rect">
                  <a:avLst/>
                </a:prstGeom>
                <a:blipFill>
                  <a:blip r:embed="rId2"/>
                  <a:stretch>
                    <a:fillRect r="-57143" b="-3333"/>
                  </a:stretch>
                </a:blipFill>
              </p:spPr>
              <p:txBody>
                <a:bodyPr/>
                <a:lstStyle/>
                <a:p>
                  <a:r>
                    <a:rPr lang="zh-CN" altLang="en-US">
                      <a:noFill/>
                    </a:rPr>
                    <a:t> </a:t>
                  </a:r>
                </a:p>
              </p:txBody>
            </p:sp>
          </mc:Fallback>
        </mc:AlternateContent>
        <p:sp>
          <p:nvSpPr>
            <p:cNvPr id="16" name="文本框 15"/>
            <p:cNvSpPr txBox="1"/>
            <p:nvPr/>
          </p:nvSpPr>
          <p:spPr>
            <a:xfrm>
              <a:off x="5925130" y="2623065"/>
              <a:ext cx="517236" cy="369332"/>
            </a:xfrm>
            <a:prstGeom prst="rect">
              <a:avLst/>
            </a:prstGeom>
            <a:noFill/>
          </p:spPr>
          <p:txBody>
            <a:bodyPr wrap="square" rtlCol="0">
              <a:spAutoFit/>
            </a:bodyPr>
            <a:lstStyle/>
            <a:p>
              <a:r>
                <a:rPr lang="en-US" altLang="zh-CN" dirty="0" smtClean="0"/>
                <a:t>f</a:t>
              </a:r>
              <a:endParaRPr lang="zh-CN" altLang="en-US" dirty="0"/>
            </a:p>
          </p:txBody>
        </p:sp>
        <p:sp>
          <p:nvSpPr>
            <p:cNvPr id="17" name="椭圆 16"/>
            <p:cNvSpPr/>
            <p:nvPr/>
          </p:nvSpPr>
          <p:spPr>
            <a:xfrm>
              <a:off x="4339478" y="230313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997337" y="179687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597934" y="131144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0" name="文本框 19"/>
              <p:cNvSpPr txBox="1"/>
              <p:nvPr/>
            </p:nvSpPr>
            <p:spPr>
              <a:xfrm>
                <a:off x="2262934" y="572419"/>
                <a:ext cx="7620001" cy="646331"/>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根据以下两幅图写出三个点的方程。</a:t>
                </a:r>
                <a:endParaRPr lang="en-US" altLang="zh-CN" b="0" dirty="0" smtClean="0">
                  <a:latin typeface="楷体" panose="02010609060101010101" pitchFamily="49" charset="-122"/>
                  <a:ea typeface="楷体" panose="02010609060101010101" pitchFamily="49" charset="-122"/>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𝐴𝑠𝑖𝑛</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𝜔</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zh-CN" altLang="en-US" b="0" i="1" smtClean="0">
                              <a:latin typeface="Cambria Math" panose="02040503050406030204" pitchFamily="18" charset="0"/>
                            </a:rPr>
                            <m:t>𝜑</m:t>
                          </m:r>
                        </m:e>
                      </m:d>
                      <m:r>
                        <a:rPr lang="zh-CN" altLang="en-US" i="1">
                          <a:latin typeface="Cambria Math" panose="02040503050406030204" pitchFamily="18" charset="0"/>
                        </a:rPr>
                        <m:t>，</m:t>
                      </m:r>
                      <m:r>
                        <a:rPr lang="en-US" altLang="zh-CN" b="0" i="1" smtClean="0">
                          <a:latin typeface="Cambria Math" panose="02040503050406030204" pitchFamily="18" charset="0"/>
                        </a:rPr>
                        <m:t>(</m:t>
                      </m:r>
                      <m:r>
                        <a:rPr lang="zh-CN" altLang="en-US" i="1">
                          <a:latin typeface="Cambria Math" panose="02040503050406030204" pitchFamily="18" charset="0"/>
                        </a:rPr>
                        <m:t>其中</m:t>
                      </m:r>
                      <m:r>
                        <a:rPr lang="zh-CN" altLang="en-US" i="1" smtClean="0">
                          <a:latin typeface="Cambria Math" panose="02040503050406030204" pitchFamily="18" charset="0"/>
                        </a:rPr>
                        <m:t>𝜔</m:t>
                      </m:r>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𝑓</m:t>
                      </m:r>
                      <m:r>
                        <a:rPr lang="zh-CN" altLang="en-US" i="1">
                          <a:latin typeface="Cambria Math" panose="02040503050406030204" pitchFamily="18" charset="0"/>
                        </a:rPr>
                        <m:t>，</m:t>
                      </m:r>
                      <m:r>
                        <a:rPr lang="en-US" altLang="zh-CN" b="0" i="1" smtClean="0">
                          <a:latin typeface="Cambria Math" panose="02040503050406030204" pitchFamily="18" charset="0"/>
                        </a:rPr>
                        <m:t>𝐴</m:t>
                      </m:r>
                      <m:r>
                        <a:rPr lang="zh-CN" altLang="en-US" i="1">
                          <a:latin typeface="Cambria Math" panose="02040503050406030204" pitchFamily="18" charset="0"/>
                        </a:rPr>
                        <m:t>表示</m:t>
                      </m:r>
                      <m:r>
                        <a:rPr lang="zh-CN" altLang="en-US" i="1" smtClean="0">
                          <a:latin typeface="Cambria Math" panose="02040503050406030204" pitchFamily="18" charset="0"/>
                        </a:rPr>
                        <m:t>振幅</m:t>
                      </m:r>
                      <m:r>
                        <a:rPr lang="zh-CN" altLang="en-US" i="1">
                          <a:latin typeface="Cambria Math" panose="02040503050406030204" pitchFamily="18" charset="0"/>
                        </a:rPr>
                        <m:t>，</m:t>
                      </m:r>
                      <m:r>
                        <a:rPr lang="zh-CN" altLang="en-US" i="1" smtClean="0">
                          <a:latin typeface="Cambria Math" panose="02040503050406030204" pitchFamily="18" charset="0"/>
                        </a:rPr>
                        <m:t>𝜑</m:t>
                      </m:r>
                      <m:r>
                        <a:rPr lang="zh-CN" altLang="en-US" i="1">
                          <a:latin typeface="Cambria Math" panose="02040503050406030204" pitchFamily="18" charset="0"/>
                        </a:rPr>
                        <m:t>表示</m:t>
                      </m:r>
                      <m:r>
                        <a:rPr lang="zh-CN" altLang="en-US" i="1" smtClean="0">
                          <a:latin typeface="Cambria Math" panose="02040503050406030204" pitchFamily="18" charset="0"/>
                        </a:rPr>
                        <m:t>相位</m:t>
                      </m:r>
                      <m:r>
                        <a:rPr lang="en-US" altLang="zh-CN" b="0" i="1" smtClean="0">
                          <a:latin typeface="Cambria Math" panose="02040503050406030204" pitchFamily="18" charset="0"/>
                        </a:rPr>
                        <m:t>)</m:t>
                      </m:r>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2262934" y="572419"/>
                <a:ext cx="7620001" cy="646331"/>
              </a:xfrm>
              <a:prstGeom prst="rect">
                <a:avLst/>
              </a:prstGeom>
              <a:blipFill>
                <a:blip r:embed="rId3"/>
                <a:stretch>
                  <a:fillRect l="-640" t="-5660" b="-4717"/>
                </a:stretch>
              </a:blipFill>
            </p:spPr>
            <p:txBody>
              <a:bodyPr/>
              <a:lstStyle/>
              <a:p>
                <a:r>
                  <a:rPr lang="zh-CN" altLang="en-US">
                    <a:noFill/>
                  </a:rPr>
                  <a:t> </a:t>
                </a:r>
              </a:p>
            </p:txBody>
          </p:sp>
        </mc:Fallback>
      </mc:AlternateContent>
      <p:grpSp>
        <p:nvGrpSpPr>
          <p:cNvPr id="41" name="组合 40"/>
          <p:cNvGrpSpPr/>
          <p:nvPr/>
        </p:nvGrpSpPr>
        <p:grpSpPr>
          <a:xfrm>
            <a:off x="2033767" y="3502496"/>
            <a:ext cx="3962037" cy="2962856"/>
            <a:chOff x="646770" y="3434326"/>
            <a:chExt cx="3962037" cy="2962856"/>
          </a:xfrm>
        </p:grpSpPr>
        <p:grpSp>
          <p:nvGrpSpPr>
            <p:cNvPr id="28" name="组合 27"/>
            <p:cNvGrpSpPr/>
            <p:nvPr/>
          </p:nvGrpSpPr>
          <p:grpSpPr>
            <a:xfrm>
              <a:off x="1028700" y="3434326"/>
              <a:ext cx="3580107" cy="2962856"/>
              <a:chOff x="1028700" y="3434326"/>
              <a:chExt cx="3580107" cy="2962856"/>
            </a:xfrm>
          </p:grpSpPr>
          <p:pic>
            <p:nvPicPr>
              <p:cNvPr id="24" name="Picture 6" descr="01gff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0197" y="3881601"/>
                <a:ext cx="2743035" cy="2068305"/>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p:cNvSpPr txBox="1"/>
              <p:nvPr/>
            </p:nvSpPr>
            <p:spPr>
              <a:xfrm>
                <a:off x="1833825" y="6089405"/>
                <a:ext cx="1815777" cy="307777"/>
              </a:xfrm>
              <a:prstGeom prst="rect">
                <a:avLst/>
              </a:prstGeom>
              <a:noFill/>
            </p:spPr>
            <p:txBody>
              <a:bodyPr wrap="square" rtlCol="0">
                <a:spAutoFit/>
              </a:bodyPr>
              <a:lstStyle/>
              <a:p>
                <a:r>
                  <a:rPr lang="zh-CN" altLang="en-US" sz="1400" dirty="0"/>
                  <a:t>中心低频，外围高频</a:t>
                </a:r>
              </a:p>
            </p:txBody>
          </p:sp>
          <p:cxnSp>
            <p:nvCxnSpPr>
              <p:cNvPr id="4" name="直接箭头连接符 3"/>
              <p:cNvCxnSpPr/>
              <p:nvPr/>
            </p:nvCxnSpPr>
            <p:spPr>
              <a:xfrm>
                <a:off x="1028700" y="4915753"/>
                <a:ext cx="35343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2741714" y="3484020"/>
                <a:ext cx="0" cy="2670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336246" y="4872756"/>
                <a:ext cx="272561" cy="369332"/>
              </a:xfrm>
              <a:prstGeom prst="rect">
                <a:avLst/>
              </a:prstGeom>
              <a:noFill/>
            </p:spPr>
            <p:txBody>
              <a:bodyPr wrap="square" rtlCol="0">
                <a:spAutoFit/>
              </a:bodyPr>
              <a:lstStyle/>
              <a:p>
                <a:r>
                  <a:rPr lang="en-US" altLang="zh-CN" dirty="0" smtClean="0"/>
                  <a:t>x</a:t>
                </a:r>
                <a:endParaRPr lang="zh-CN" altLang="en-US" dirty="0"/>
              </a:p>
            </p:txBody>
          </p:sp>
          <p:sp>
            <p:nvSpPr>
              <p:cNvPr id="27" name="文本框 26"/>
              <p:cNvSpPr txBox="1"/>
              <p:nvPr/>
            </p:nvSpPr>
            <p:spPr>
              <a:xfrm>
                <a:off x="2475126" y="3434326"/>
                <a:ext cx="197736" cy="369332"/>
              </a:xfrm>
              <a:prstGeom prst="rect">
                <a:avLst/>
              </a:prstGeom>
              <a:noFill/>
            </p:spPr>
            <p:txBody>
              <a:bodyPr wrap="square" rtlCol="0">
                <a:spAutoFit/>
              </a:bodyPr>
              <a:lstStyle/>
              <a:p>
                <a:r>
                  <a:rPr lang="en-US" altLang="zh-CN" dirty="0" smtClean="0"/>
                  <a:t>y</a:t>
                </a:r>
                <a:endParaRPr lang="zh-CN" altLang="en-US" dirty="0"/>
              </a:p>
            </p:txBody>
          </p:sp>
        </p:grpSp>
        <p:sp>
          <p:nvSpPr>
            <p:cNvPr id="38" name="文本框 37"/>
            <p:cNvSpPr txBox="1"/>
            <p:nvPr/>
          </p:nvSpPr>
          <p:spPr>
            <a:xfrm>
              <a:off x="646770" y="4245768"/>
              <a:ext cx="461665" cy="1623308"/>
            </a:xfrm>
            <a:prstGeom prst="rect">
              <a:avLst/>
            </a:prstGeom>
            <a:noFill/>
          </p:spPr>
          <p:txBody>
            <a:bodyPr vert="eaVert" wrap="square" rtlCol="0">
              <a:spAutoFit/>
            </a:bodyPr>
            <a:lstStyle/>
            <a:p>
              <a:r>
                <a:rPr lang="zh-CN" altLang="en-US" dirty="0" smtClean="0"/>
                <a:t>傅里叶变换</a:t>
              </a:r>
              <a:endParaRPr lang="zh-CN" altLang="en-US" dirty="0"/>
            </a:p>
          </p:txBody>
        </p:sp>
      </p:grpSp>
      <p:grpSp>
        <p:nvGrpSpPr>
          <p:cNvPr id="40" name="组合 39"/>
          <p:cNvGrpSpPr/>
          <p:nvPr/>
        </p:nvGrpSpPr>
        <p:grpSpPr>
          <a:xfrm>
            <a:off x="6508957" y="3835416"/>
            <a:ext cx="3286644" cy="2616237"/>
            <a:chOff x="4828656" y="3803658"/>
            <a:chExt cx="3286644" cy="2616237"/>
          </a:xfrm>
        </p:grpSpPr>
        <p:grpSp>
          <p:nvGrpSpPr>
            <p:cNvPr id="37" name="组合 36"/>
            <p:cNvGrpSpPr/>
            <p:nvPr/>
          </p:nvGrpSpPr>
          <p:grpSpPr>
            <a:xfrm>
              <a:off x="5125764" y="3803658"/>
              <a:ext cx="2989536" cy="2616237"/>
              <a:chOff x="5125764" y="3803658"/>
              <a:chExt cx="2989536" cy="2616237"/>
            </a:xfrm>
          </p:grpSpPr>
          <p:pic>
            <p:nvPicPr>
              <p:cNvPr id="29" name="图片 28"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5852" y="3881601"/>
                <a:ext cx="1821338" cy="1821338"/>
              </a:xfrm>
              <a:prstGeom prst="rect">
                <a:avLst/>
              </a:prstGeom>
            </p:spPr>
          </p:pic>
          <p:cxnSp>
            <p:nvCxnSpPr>
              <p:cNvPr id="31" name="直接箭头连接符 30"/>
              <p:cNvCxnSpPr/>
              <p:nvPr/>
            </p:nvCxnSpPr>
            <p:spPr>
              <a:xfrm>
                <a:off x="5385852" y="3881601"/>
                <a:ext cx="25008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5385852" y="3881601"/>
                <a:ext cx="0" cy="2141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7658100" y="3803658"/>
                <a:ext cx="457200" cy="369332"/>
              </a:xfrm>
              <a:prstGeom prst="rect">
                <a:avLst/>
              </a:prstGeom>
              <a:noFill/>
            </p:spPr>
            <p:txBody>
              <a:bodyPr wrap="square" rtlCol="0">
                <a:spAutoFit/>
              </a:bodyPr>
              <a:lstStyle/>
              <a:p>
                <a:r>
                  <a:rPr lang="en-US" altLang="zh-CN" dirty="0" smtClean="0"/>
                  <a:t>x</a:t>
                </a:r>
                <a:endParaRPr lang="zh-CN" altLang="en-US" dirty="0"/>
              </a:p>
            </p:txBody>
          </p:sp>
          <p:sp>
            <p:nvSpPr>
              <p:cNvPr id="35" name="文本框 34"/>
              <p:cNvSpPr txBox="1"/>
              <p:nvPr/>
            </p:nvSpPr>
            <p:spPr>
              <a:xfrm>
                <a:off x="5385852" y="5720073"/>
                <a:ext cx="363278" cy="369332"/>
              </a:xfrm>
              <a:prstGeom prst="rect">
                <a:avLst/>
              </a:prstGeom>
              <a:noFill/>
            </p:spPr>
            <p:txBody>
              <a:bodyPr wrap="square" rtlCol="0">
                <a:spAutoFit/>
              </a:bodyPr>
              <a:lstStyle/>
              <a:p>
                <a:r>
                  <a:rPr lang="en-US" altLang="zh-CN" dirty="0" smtClean="0"/>
                  <a:t>y</a:t>
                </a:r>
                <a:endParaRPr lang="zh-CN" altLang="en-US" dirty="0"/>
              </a:p>
            </p:txBody>
          </p:sp>
          <p:sp>
            <p:nvSpPr>
              <p:cNvPr id="36" name="矩形 35"/>
              <p:cNvSpPr/>
              <p:nvPr/>
            </p:nvSpPr>
            <p:spPr>
              <a:xfrm>
                <a:off x="5125764" y="5989008"/>
                <a:ext cx="2341513" cy="430887"/>
              </a:xfrm>
              <a:prstGeom prst="rect">
                <a:avLst/>
              </a:prstGeom>
            </p:spPr>
            <p:txBody>
              <a:bodyPr wrap="square">
                <a:spAutoFit/>
              </a:bodyPr>
              <a:lstStyle/>
              <a:p>
                <a:r>
                  <a:rPr lang="zh-CN" altLang="en-US" sz="1100" dirty="0"/>
                  <a:t>（</a:t>
                </a:r>
                <a:r>
                  <a:rPr lang="en-US" altLang="zh-CN" sz="1100" dirty="0"/>
                  <a:t>0,0</a:t>
                </a:r>
                <a:r>
                  <a:rPr lang="zh-CN" altLang="en-US" sz="1100" dirty="0"/>
                  <a:t>）点对应于频谱的低频成分</a:t>
                </a:r>
                <a:r>
                  <a:rPr lang="zh-CN" altLang="en-US" sz="1100" dirty="0" smtClean="0"/>
                  <a:t>，</a:t>
                </a:r>
                <a:endParaRPr lang="en-US" altLang="zh-CN" sz="1100" dirty="0" smtClean="0"/>
              </a:p>
              <a:p>
                <a:r>
                  <a:rPr lang="zh-CN" altLang="en-US" sz="1100" dirty="0" smtClean="0"/>
                  <a:t>（</a:t>
                </a:r>
                <a:r>
                  <a:rPr lang="en-US" altLang="zh-CN" sz="1100" dirty="0"/>
                  <a:t>N-1,N-1</a:t>
                </a:r>
                <a:r>
                  <a:rPr lang="zh-CN" altLang="en-US" sz="1100" dirty="0"/>
                  <a:t>）点对应于高频成分</a:t>
                </a:r>
              </a:p>
            </p:txBody>
          </p:sp>
        </p:grpSp>
        <p:sp>
          <p:nvSpPr>
            <p:cNvPr id="39" name="文本框 38"/>
            <p:cNvSpPr txBox="1"/>
            <p:nvPr/>
          </p:nvSpPr>
          <p:spPr>
            <a:xfrm>
              <a:off x="4828656" y="4038590"/>
              <a:ext cx="351541" cy="1754326"/>
            </a:xfrm>
            <a:prstGeom prst="rect">
              <a:avLst/>
            </a:prstGeom>
            <a:noFill/>
          </p:spPr>
          <p:txBody>
            <a:bodyPr wrap="square" rtlCol="0">
              <a:spAutoFit/>
            </a:bodyPr>
            <a:lstStyle/>
            <a:p>
              <a:r>
                <a:rPr lang="zh-CN" altLang="en-US" dirty="0" smtClean="0"/>
                <a:t>离散余弦变换</a:t>
              </a:r>
              <a:endParaRPr lang="zh-CN" altLang="en-US" dirty="0"/>
            </a:p>
          </p:txBody>
        </p:sp>
      </p:grpSp>
    </p:spTree>
    <p:extLst>
      <p:ext uri="{BB962C8B-B14F-4D97-AF65-F5344CB8AC3E}">
        <p14:creationId xmlns:p14="http://schemas.microsoft.com/office/powerpoint/2010/main" val="1197285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4885" y="1046285"/>
            <a:ext cx="9926516" cy="4524315"/>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作业：</a:t>
            </a:r>
            <a:endParaRPr lang="en-US" altLang="zh-CN" dirty="0" smtClean="0">
              <a:latin typeface="楷体" panose="02010609060101010101" pitchFamily="49" charset="-122"/>
              <a:ea typeface="楷体" panose="02010609060101010101" pitchFamily="49" charset="-122"/>
            </a:endParaRPr>
          </a:p>
          <a:p>
            <a:r>
              <a:rPr lang="zh-CN" altLang="en-US" b="1" dirty="0" smtClean="0">
                <a:solidFill>
                  <a:srgbClr val="0070C0"/>
                </a:solidFill>
                <a:latin typeface="楷体" panose="02010609060101010101" pitchFamily="49" charset="-122"/>
                <a:ea typeface="楷体" panose="02010609060101010101" pitchFamily="49" charset="-122"/>
              </a:rPr>
              <a:t>（</a:t>
            </a:r>
            <a:r>
              <a:rPr lang="en-US" altLang="zh-CN" b="1" dirty="0" smtClean="0">
                <a:solidFill>
                  <a:srgbClr val="0070C0"/>
                </a:solidFill>
                <a:latin typeface="楷体" panose="02010609060101010101" pitchFamily="49" charset="-122"/>
                <a:ea typeface="楷体" panose="02010609060101010101" pitchFamily="49" charset="-122"/>
              </a:rPr>
              <a:t>8</a:t>
            </a:r>
            <a:r>
              <a:rPr lang="zh-CN" altLang="en-US" b="1" dirty="0" smtClean="0">
                <a:solidFill>
                  <a:srgbClr val="0070C0"/>
                </a:solidFill>
                <a:latin typeface="楷体" panose="02010609060101010101" pitchFamily="49" charset="-122"/>
                <a:ea typeface="楷体" panose="02010609060101010101" pitchFamily="49" charset="-122"/>
              </a:rPr>
              <a:t>）试简述</a:t>
            </a:r>
            <a:r>
              <a:rPr lang="en-US" altLang="zh-CN" b="1" dirty="0" smtClean="0">
                <a:solidFill>
                  <a:srgbClr val="0070C0"/>
                </a:solidFill>
                <a:latin typeface="楷体" panose="02010609060101010101" pitchFamily="49" charset="-122"/>
                <a:ea typeface="楷体" panose="02010609060101010101" pitchFamily="49" charset="-122"/>
              </a:rPr>
              <a:t>FFT</a:t>
            </a:r>
            <a:r>
              <a:rPr lang="zh-CN" altLang="en-US" b="1" dirty="0" smtClean="0">
                <a:solidFill>
                  <a:srgbClr val="0070C0"/>
                </a:solidFill>
                <a:latin typeface="楷体" panose="02010609060101010101" pitchFamily="49" charset="-122"/>
                <a:ea typeface="楷体" panose="02010609060101010101" pitchFamily="49" charset="-122"/>
              </a:rPr>
              <a:t>算法的基本思路和步骤。</a:t>
            </a:r>
            <a:endParaRPr lang="en-US" altLang="zh-CN" b="1" dirty="0" smtClean="0">
              <a:solidFill>
                <a:srgbClr val="0070C0"/>
              </a:solidFill>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基本思路：通过分析</a:t>
            </a:r>
            <a:r>
              <a:rPr lang="en-US" altLang="zh-CN" dirty="0" smtClean="0">
                <a:latin typeface="楷体" panose="02010609060101010101" pitchFamily="49" charset="-122"/>
                <a:ea typeface="楷体" panose="02010609060101010101" pitchFamily="49" charset="-122"/>
              </a:rPr>
              <a:t>DFT</a:t>
            </a:r>
            <a:r>
              <a:rPr lang="zh-CN" altLang="en-US" dirty="0" smtClean="0">
                <a:latin typeface="楷体" panose="02010609060101010101" pitchFamily="49" charset="-122"/>
                <a:ea typeface="楷体" panose="02010609060101010101" pitchFamily="49" charset="-122"/>
              </a:rPr>
              <a:t>中的多余运算，进而消除这些重复运算。</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步骤：</a:t>
            </a:r>
            <a:r>
              <a:rPr lang="zh-CN" altLang="en-US" dirty="0" smtClean="0">
                <a:latin typeface="楷体" panose="02010609060101010101" pitchFamily="49" charset="-122"/>
                <a:ea typeface="楷体" panose="02010609060101010101" pitchFamily="49" charset="-122"/>
              </a:rPr>
              <a:t>①将图像进行转置；②按行对转置后的图像矩阵做一维</a:t>
            </a:r>
            <a:r>
              <a:rPr lang="en-US" altLang="zh-CN" dirty="0" smtClean="0">
                <a:latin typeface="楷体" panose="02010609060101010101" pitchFamily="49" charset="-122"/>
                <a:ea typeface="楷体" panose="02010609060101010101" pitchFamily="49" charset="-122"/>
              </a:rPr>
              <a:t>FFT</a:t>
            </a:r>
            <a:r>
              <a:rPr lang="zh-CN" altLang="en-US" dirty="0" smtClean="0">
                <a:latin typeface="楷体" panose="02010609060101010101" pitchFamily="49" charset="-122"/>
                <a:ea typeface="楷体" panose="02010609060101010101" pitchFamily="49" charset="-122"/>
              </a:rPr>
              <a:t>，将这变换中的中间矩阵再转置；③对转置后的中间矩阵做一维</a:t>
            </a:r>
            <a:r>
              <a:rPr lang="en-US" altLang="zh-CN" dirty="0" smtClean="0">
                <a:latin typeface="楷体" panose="02010609060101010101" pitchFamily="49" charset="-122"/>
                <a:ea typeface="楷体" panose="02010609060101010101" pitchFamily="49" charset="-122"/>
              </a:rPr>
              <a:t>FFT</a:t>
            </a:r>
            <a:r>
              <a:rPr lang="zh-CN" altLang="en-US" dirty="0" smtClean="0">
                <a:latin typeface="楷体" panose="02010609060101010101" pitchFamily="49" charset="-122"/>
                <a:ea typeface="楷体" panose="02010609060101010101" pitchFamily="49" charset="-122"/>
              </a:rPr>
              <a:t>，最后得到二维的</a:t>
            </a:r>
            <a:r>
              <a:rPr lang="en-US" altLang="zh-CN" dirty="0" smtClean="0">
                <a:latin typeface="楷体" panose="02010609060101010101" pitchFamily="49" charset="-122"/>
                <a:ea typeface="楷体" panose="02010609060101010101" pitchFamily="49" charset="-122"/>
              </a:rPr>
              <a:t>FFT</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endParaRPr lang="en-US" altLang="zh-CN" dirty="0" smtClean="0"/>
          </a:p>
          <a:p>
            <a:r>
              <a:rPr lang="zh-CN" altLang="en-US" dirty="0" smtClean="0"/>
              <a:t>（</a:t>
            </a:r>
            <a:r>
              <a:rPr lang="en-US" altLang="zh-CN" dirty="0" smtClean="0"/>
              <a:t>12</a:t>
            </a:r>
            <a:r>
              <a:rPr lang="zh-CN" altLang="en-US" dirty="0" smtClean="0"/>
              <a:t>）</a:t>
            </a:r>
            <a:r>
              <a:rPr lang="en-US" altLang="zh-CN" dirty="0" smtClean="0"/>
              <a:t>DCT</a:t>
            </a:r>
            <a:r>
              <a:rPr lang="zh-CN" altLang="en-US" dirty="0" smtClean="0"/>
              <a:t>变换的主要优点有哪些？</a:t>
            </a:r>
            <a:endParaRPr lang="en-US" altLang="zh-CN" dirty="0" smtClean="0"/>
          </a:p>
          <a:p>
            <a:r>
              <a:rPr lang="en-US" altLang="zh-CN" dirty="0" smtClean="0"/>
              <a:t>①DCT</a:t>
            </a:r>
            <a:r>
              <a:rPr lang="zh-CN" altLang="en-US" dirty="0" smtClean="0"/>
              <a:t>变换是在实数域内的变换，具有多种快速算法；</a:t>
            </a:r>
            <a:endParaRPr lang="en-US" altLang="zh-CN" dirty="0" smtClean="0"/>
          </a:p>
          <a:p>
            <a:r>
              <a:rPr lang="en-US" altLang="zh-CN" dirty="0" smtClean="0"/>
              <a:t>②DCT</a:t>
            </a:r>
            <a:r>
              <a:rPr lang="zh-CN" altLang="en-US" dirty="0" smtClean="0"/>
              <a:t>变换具有一般正交变换的性质；</a:t>
            </a:r>
            <a:endParaRPr lang="en-US" altLang="zh-CN" dirty="0" smtClean="0"/>
          </a:p>
          <a:p>
            <a:r>
              <a:rPr lang="en-US" altLang="zh-CN" dirty="0" smtClean="0"/>
              <a:t>③DCT</a:t>
            </a:r>
            <a:r>
              <a:rPr lang="zh-CN" altLang="en-US" dirty="0" smtClean="0"/>
              <a:t>变换阵的基向量很近似于</a:t>
            </a:r>
            <a:r>
              <a:rPr lang="en-US" altLang="zh-CN" dirty="0" smtClean="0"/>
              <a:t>Toeplitz</a:t>
            </a:r>
            <a:r>
              <a:rPr lang="zh-CN" altLang="en-US" dirty="0" smtClean="0"/>
              <a:t>矩阵的特征向量，很好地体现了人类语音信号及图像信号的相关特性；</a:t>
            </a:r>
            <a:endParaRPr lang="en-US" altLang="zh-CN" dirty="0" smtClean="0"/>
          </a:p>
          <a:p>
            <a:r>
              <a:rPr lang="en-US" altLang="zh-CN" dirty="0" smtClean="0"/>
              <a:t>④DCT</a:t>
            </a:r>
            <a:r>
              <a:rPr lang="zh-CN" altLang="en-US" dirty="0" smtClean="0"/>
              <a:t>变换可以通过实偶函数的傅里叶变换建立与</a:t>
            </a:r>
            <a:r>
              <a:rPr lang="en-US" altLang="zh-CN" dirty="0" smtClean="0"/>
              <a:t>FFT</a:t>
            </a:r>
            <a:r>
              <a:rPr lang="zh-CN" altLang="en-US" dirty="0" smtClean="0"/>
              <a:t>变换之间的关系。</a:t>
            </a:r>
            <a:endParaRPr lang="en-US" altLang="zh-CN" dirty="0" smtClean="0"/>
          </a:p>
          <a:p>
            <a:endParaRPr lang="en-US" altLang="zh-CN" dirty="0"/>
          </a:p>
          <a:p>
            <a:r>
              <a:rPr lang="zh-CN" altLang="en-US" dirty="0" smtClean="0"/>
              <a:t>（</a:t>
            </a:r>
            <a:r>
              <a:rPr lang="en-US" altLang="zh-CN" dirty="0" smtClean="0"/>
              <a:t>13</a:t>
            </a:r>
            <a:r>
              <a:rPr lang="zh-CN" altLang="en-US" dirty="0" smtClean="0"/>
              <a:t>）试简述</a:t>
            </a:r>
            <a:r>
              <a:rPr lang="en-US" altLang="zh-CN" dirty="0" smtClean="0"/>
              <a:t>DCT</a:t>
            </a:r>
            <a:r>
              <a:rPr lang="zh-CN" altLang="en-US" dirty="0" smtClean="0"/>
              <a:t>变换的频谱分布具有哪些特点。</a:t>
            </a:r>
            <a:endParaRPr lang="en-US" altLang="zh-CN" dirty="0" smtClean="0"/>
          </a:p>
          <a:p>
            <a:r>
              <a:rPr lang="en-US" altLang="zh-CN" dirty="0" smtClean="0"/>
              <a:t>①DCT</a:t>
            </a:r>
            <a:r>
              <a:rPr lang="zh-CN" altLang="en-US" dirty="0" smtClean="0"/>
              <a:t>的频谱分布与</a:t>
            </a:r>
            <a:r>
              <a:rPr lang="en-US" altLang="zh-CN" dirty="0" smtClean="0"/>
              <a:t>DFT</a:t>
            </a:r>
            <a:r>
              <a:rPr lang="zh-CN" altLang="en-US" dirty="0" smtClean="0"/>
              <a:t>相差一倍；</a:t>
            </a:r>
            <a:endParaRPr lang="en-US" altLang="zh-CN" dirty="0" smtClean="0"/>
          </a:p>
          <a:p>
            <a:r>
              <a:rPr lang="en-US" altLang="zh-CN" dirty="0" smtClean="0"/>
              <a:t>②DCT</a:t>
            </a:r>
            <a:r>
              <a:rPr lang="zh-CN" altLang="en-US" dirty="0" smtClean="0"/>
              <a:t>运算的（</a:t>
            </a:r>
            <a:r>
              <a:rPr lang="en-US" altLang="zh-CN" dirty="0" smtClean="0"/>
              <a:t>0,0</a:t>
            </a:r>
            <a:r>
              <a:rPr lang="zh-CN" altLang="en-US" dirty="0" smtClean="0"/>
              <a:t>）点对应于频谱的低频成分，（</a:t>
            </a:r>
            <a:r>
              <a:rPr lang="en-US" altLang="zh-CN" dirty="0" smtClean="0"/>
              <a:t>N-1,N-1</a:t>
            </a:r>
            <a:r>
              <a:rPr lang="zh-CN" altLang="en-US" dirty="0" smtClean="0"/>
              <a:t>）点对应于高频成分。</a:t>
            </a:r>
            <a:endParaRPr lang="en-US" altLang="zh-CN" dirty="0" smtClean="0"/>
          </a:p>
        </p:txBody>
      </p:sp>
    </p:spTree>
    <p:extLst>
      <p:ext uri="{BB962C8B-B14F-4D97-AF65-F5344CB8AC3E}">
        <p14:creationId xmlns:p14="http://schemas.microsoft.com/office/powerpoint/2010/main" val="20669530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3338" y="1459523"/>
            <a:ext cx="9900139" cy="3139321"/>
          </a:xfrm>
          <a:prstGeom prst="rect">
            <a:avLst/>
          </a:prstGeom>
          <a:noFill/>
        </p:spPr>
        <p:txBody>
          <a:bodyPr wrap="square" rtlCol="0">
            <a:spAutoFit/>
          </a:bodyPr>
          <a:lstStyle/>
          <a:p>
            <a:r>
              <a:rPr lang="zh-CN" altLang="en-US" b="1" dirty="0" smtClean="0">
                <a:latin typeface="楷体" panose="02010609060101010101" pitchFamily="49" charset="-122"/>
                <a:ea typeface="楷体" panose="02010609060101010101" pitchFamily="49" charset="-122"/>
              </a:rPr>
              <a:t>（</a:t>
            </a:r>
            <a:r>
              <a:rPr lang="en-US" altLang="zh-CN" b="1" dirty="0" smtClean="0">
                <a:latin typeface="楷体" panose="02010609060101010101" pitchFamily="49" charset="-122"/>
                <a:ea typeface="楷体" panose="02010609060101010101" pitchFamily="49" charset="-122"/>
              </a:rPr>
              <a:t>18</a:t>
            </a:r>
            <a:r>
              <a:rPr lang="zh-CN" altLang="en-US" b="1" dirty="0" smtClean="0">
                <a:latin typeface="楷体" panose="02010609060101010101" pitchFamily="49" charset="-122"/>
                <a:ea typeface="楷体" panose="02010609060101010101" pitchFamily="49" charset="-122"/>
              </a:rPr>
              <a:t>）什么是小波？小波具有哪些特性？</a:t>
            </a:r>
            <a:endParaRPr lang="en-US" altLang="zh-CN" b="1"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“小波”就是很小的波形，所谓“小”是指它具有衰减性，“波”则是指它的波动性，其振幅正负相间的震荡形式。</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小</a:t>
            </a:r>
            <a:r>
              <a:rPr lang="zh-CN" altLang="en-US" dirty="0" smtClean="0">
                <a:latin typeface="楷体" panose="02010609060101010101" pitchFamily="49" charset="-122"/>
                <a:ea typeface="楷体" panose="02010609060101010101" pitchFamily="49" charset="-122"/>
              </a:rPr>
              <a:t>波具有振荡性和波动性。</a:t>
            </a:r>
            <a:endParaRPr lang="en-US" altLang="zh-CN" dirty="0" smtClean="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zh-CN" altLang="en-US" b="1" dirty="0" smtClean="0">
                <a:latin typeface="楷体" panose="02010609060101010101" pitchFamily="49" charset="-122"/>
                <a:ea typeface="楷体" panose="02010609060101010101" pitchFamily="49" charset="-122"/>
              </a:rPr>
              <a:t>（</a:t>
            </a:r>
            <a:r>
              <a:rPr lang="en-US" altLang="zh-CN" b="1" dirty="0" smtClean="0">
                <a:latin typeface="楷体" panose="02010609060101010101" pitchFamily="49" charset="-122"/>
                <a:ea typeface="楷体" panose="02010609060101010101" pitchFamily="49" charset="-122"/>
              </a:rPr>
              <a:t>19</a:t>
            </a:r>
            <a:r>
              <a:rPr lang="zh-CN" altLang="en-US" b="1" dirty="0" smtClean="0">
                <a:latin typeface="楷体" panose="02010609060101010101" pitchFamily="49" charset="-122"/>
                <a:ea typeface="楷体" panose="02010609060101010101" pitchFamily="49" charset="-122"/>
              </a:rPr>
              <a:t>）试简述小波变换具有哪些主要特点。</a:t>
            </a:r>
            <a:endParaRPr lang="en-US" altLang="zh-CN" b="1"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小波变换又被称为“数学显微镜”，是一个时间和频率的局域变换，因而能有效地从信号中提取信息，通过伸缩和平移等运算对信号进行多尺度细化分析，有效解决了</a:t>
            </a:r>
            <a:r>
              <a:rPr lang="en-US" altLang="zh-CN" dirty="0">
                <a:latin typeface="楷体" panose="02010609060101010101" pitchFamily="49" charset="-122"/>
                <a:ea typeface="楷体" panose="02010609060101010101" pitchFamily="49" charset="-122"/>
              </a:rPr>
              <a:t>Fourier</a:t>
            </a:r>
            <a:r>
              <a:rPr lang="zh-CN" altLang="en-US" dirty="0">
                <a:latin typeface="楷体" panose="02010609060101010101" pitchFamily="49" charset="-122"/>
                <a:ea typeface="楷体" panose="02010609060101010101" pitchFamily="49" charset="-122"/>
              </a:rPr>
              <a:t>变换面临的许多问题。</a:t>
            </a:r>
            <a:endParaRPr lang="en-US" altLang="zh-CN"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小波变换</a:t>
            </a:r>
            <a:r>
              <a:rPr lang="zh-CN" altLang="en-US" dirty="0">
                <a:latin typeface="楷体" panose="02010609060101010101" pitchFamily="49" charset="-122"/>
                <a:ea typeface="楷体" panose="02010609060101010101" pitchFamily="49" charset="-122"/>
              </a:rPr>
              <a:t>在高频时具有时间精度，在低频时具有频率精度，能自动适应时频信号分析的要求，可以聚集到信号的任意细节，具有广泛的适应性，应用领域十分广泛</a:t>
            </a:r>
            <a:r>
              <a:rPr lang="zh-CN" altLang="en-US" dirty="0" smtClean="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668705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99294" y="0"/>
            <a:ext cx="3679212" cy="707886"/>
          </a:xfrm>
          <a:prstGeom prst="rect">
            <a:avLst/>
          </a:prstGeom>
        </p:spPr>
        <p:txBody>
          <a:bodyPr wrap="none">
            <a:spAutoFit/>
          </a:bodyPr>
          <a:lstStyle/>
          <a:p>
            <a:pPr lvl="0"/>
            <a:r>
              <a:rPr lang="zh-CN" altLang="en-US" sz="4000" dirty="0">
                <a:solidFill>
                  <a:prstClr val="black"/>
                </a:solidFill>
                <a:latin typeface="华文彩云" panose="02010800040101010101" pitchFamily="2" charset="-122"/>
                <a:ea typeface="华文彩云" panose="02010800040101010101" pitchFamily="2" charset="-122"/>
              </a:rPr>
              <a:t>第</a:t>
            </a:r>
            <a:r>
              <a:rPr lang="en-US" altLang="zh-CN" sz="4000" dirty="0">
                <a:solidFill>
                  <a:prstClr val="black"/>
                </a:solidFill>
                <a:latin typeface="华文彩云" panose="02010800040101010101" pitchFamily="2" charset="-122"/>
                <a:ea typeface="华文彩云" panose="02010800040101010101" pitchFamily="2" charset="-122"/>
              </a:rPr>
              <a:t>6</a:t>
            </a:r>
            <a:r>
              <a:rPr lang="zh-CN" altLang="en-US" sz="4000" dirty="0">
                <a:solidFill>
                  <a:prstClr val="black"/>
                </a:solidFill>
                <a:latin typeface="华文彩云" panose="02010800040101010101" pitchFamily="2" charset="-122"/>
                <a:ea typeface="华文彩云" panose="02010800040101010101" pitchFamily="2" charset="-122"/>
              </a:rPr>
              <a:t>章 图像增强</a:t>
            </a:r>
          </a:p>
        </p:txBody>
      </p:sp>
      <p:sp>
        <p:nvSpPr>
          <p:cNvPr id="3" name="文本框 2"/>
          <p:cNvSpPr txBox="1"/>
          <p:nvPr/>
        </p:nvSpPr>
        <p:spPr>
          <a:xfrm>
            <a:off x="1037492" y="707886"/>
            <a:ext cx="10093570" cy="4524315"/>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一、图像增强</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、目的：根据</a:t>
            </a:r>
            <a:r>
              <a:rPr lang="zh-CN" altLang="en-US" dirty="0">
                <a:latin typeface="楷体" panose="02010609060101010101" pitchFamily="49" charset="-122"/>
                <a:ea typeface="楷体" panose="02010609060101010101" pitchFamily="49" charset="-122"/>
              </a:rPr>
              <a:t>应用需要突出图像中的某些“有用”信息，削弱或去除不需要的信息，以达到扩大图像中不同物体特征之间的差别</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、图像增强算法并不能增加原始图像的信息，而是通过某种技术手段有选择地突出对某一具体应用有价值的信息。</a:t>
            </a:r>
          </a:p>
          <a:p>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二、图像噪声</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、噪声</a:t>
            </a:r>
            <a:r>
              <a:rPr lang="zh-CN" altLang="en-US" dirty="0">
                <a:latin typeface="楷体" panose="02010609060101010101" pitchFamily="49" charset="-122"/>
                <a:ea typeface="楷体" panose="02010609060101010101" pitchFamily="49" charset="-122"/>
              </a:rPr>
              <a:t>是指图像中的非本源信息</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、在图像形成过程中，图像数字化设备、电气系统和外界影响将使得图像噪声的产生</a:t>
            </a:r>
            <a:r>
              <a:rPr lang="zh-CN" altLang="en-US" dirty="0" smtClean="0">
                <a:latin typeface="楷体" panose="02010609060101010101" pitchFamily="49" charset="-122"/>
                <a:ea typeface="楷体" panose="02010609060101010101" pitchFamily="49" charset="-122"/>
              </a:rPr>
              <a:t>不可避免。</a:t>
            </a:r>
            <a:endParaRPr lang="zh-CN" altLang="en-US" dirty="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、图像噪声的分类：（</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）按产生原因分：内部噪声和外部噪声；（</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）按统计特性分：平稳噪声和非平稳噪声；（</a:t>
            </a:r>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）按噪声与信号的关系分：加性噪声和乘性噪声。</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4</a:t>
            </a:r>
            <a:r>
              <a:rPr lang="zh-CN" altLang="en-US" dirty="0" smtClean="0">
                <a:latin typeface="楷体" panose="02010609060101010101" pitchFamily="49" charset="-122"/>
                <a:ea typeface="楷体" panose="02010609060101010101" pitchFamily="49" charset="-122"/>
              </a:rPr>
              <a:t>、图像噪声特点：（</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）叠加性；（</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）分布和大小不规则；（</a:t>
            </a:r>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）噪声与图像之间具有相关性：明亮部分噪声小，黑暗部分噪声大。</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5</a:t>
            </a:r>
            <a:r>
              <a:rPr lang="zh-CN" altLang="en-US" dirty="0" smtClean="0">
                <a:latin typeface="楷体" panose="02010609060101010101" pitchFamily="49" charset="-122"/>
                <a:ea typeface="楷体" panose="02010609060101010101" pitchFamily="49" charset="-122"/>
              </a:rPr>
              <a:t>、不考虑图像噪声的原因：图像增强；考虑</a:t>
            </a:r>
            <a:r>
              <a:rPr lang="zh-CN" altLang="en-US" dirty="0">
                <a:latin typeface="楷体" panose="02010609060101010101" pitchFamily="49" charset="-122"/>
                <a:ea typeface="楷体" panose="02010609060101010101" pitchFamily="49" charset="-122"/>
              </a:rPr>
              <a:t>图像噪声的</a:t>
            </a:r>
            <a:r>
              <a:rPr lang="zh-CN" altLang="en-US" dirty="0" smtClean="0">
                <a:latin typeface="楷体" panose="02010609060101010101" pitchFamily="49" charset="-122"/>
                <a:ea typeface="楷体" panose="02010609060101010101" pitchFamily="49" charset="-122"/>
              </a:rPr>
              <a:t>原因</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图像复原。</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三、图像增强处理分类：</a:t>
            </a:r>
            <a:endParaRPr lang="en-US" altLang="zh-CN" dirty="0" smtClean="0">
              <a:latin typeface="楷体" panose="02010609060101010101" pitchFamily="49" charset="-122"/>
              <a:ea typeface="楷体" panose="02010609060101010101" pitchFamily="49" charset="-122"/>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7244" y="4536831"/>
            <a:ext cx="3814755" cy="2321169"/>
          </a:xfrm>
          <a:prstGeom prst="rect">
            <a:avLst/>
          </a:prstGeom>
        </p:spPr>
      </p:pic>
      <p:sp>
        <p:nvSpPr>
          <p:cNvPr id="5" name="矩形 4"/>
          <p:cNvSpPr/>
          <p:nvPr/>
        </p:nvSpPr>
        <p:spPr>
          <a:xfrm>
            <a:off x="1037492" y="5084104"/>
            <a:ext cx="2646485" cy="1200329"/>
          </a:xfrm>
          <a:prstGeom prst="rect">
            <a:avLst/>
          </a:prstGeom>
        </p:spPr>
        <p:txBody>
          <a:bodyPr wrap="square">
            <a:spAutoFit/>
          </a:bodyPr>
          <a:lstStyle/>
          <a:p>
            <a:r>
              <a:rPr lang="zh-CN" altLang="en-US" dirty="0" smtClean="0">
                <a:latin typeface="楷体" panose="02010609060101010101" pitchFamily="49" charset="-122"/>
                <a:ea typeface="楷体" panose="02010609060101010101" pitchFamily="49" charset="-122"/>
              </a:rPr>
              <a:t>空域</a:t>
            </a:r>
            <a:r>
              <a:rPr lang="zh-CN" altLang="en-US" dirty="0">
                <a:latin typeface="楷体" panose="02010609060101010101" pitchFamily="49" charset="-122"/>
                <a:ea typeface="楷体" panose="02010609060101010101" pitchFamily="49" charset="-122"/>
              </a:rPr>
              <a:t>增强法：直接对每一像素点的灰度值进行处理，是一种点处理方法。</a:t>
            </a:r>
          </a:p>
        </p:txBody>
      </p:sp>
    </p:spTree>
    <p:extLst>
      <p:ext uri="{BB962C8B-B14F-4D97-AF65-F5344CB8AC3E}">
        <p14:creationId xmlns:p14="http://schemas.microsoft.com/office/powerpoint/2010/main" val="380977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1274885" y="791308"/>
                <a:ext cx="9777046" cy="5578387"/>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三、计算机彩色模型</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RGB</a:t>
                </a:r>
                <a:r>
                  <a:rPr lang="zh-CN" altLang="en-US" dirty="0" smtClean="0">
                    <a:latin typeface="楷体" panose="02010609060101010101" pitchFamily="49" charset="-122"/>
                    <a:ea typeface="楷体" panose="02010609060101010101" pitchFamily="49" charset="-122"/>
                  </a:rPr>
                  <a:t>模型</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HSI</a:t>
                </a:r>
                <a:r>
                  <a:rPr lang="zh-CN" altLang="en-US" dirty="0" smtClean="0">
                    <a:latin typeface="楷体" panose="02010609060101010101" pitchFamily="49" charset="-122"/>
                    <a:ea typeface="楷体" panose="02010609060101010101" pitchFamily="49" charset="-122"/>
                  </a:rPr>
                  <a:t>模型</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H</a:t>
                </a:r>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hue</a:t>
                </a:r>
                <a:r>
                  <a:rPr lang="zh-CN" altLang="en-US" dirty="0">
                    <a:latin typeface="楷体" panose="02010609060101010101" pitchFamily="49" charset="-122"/>
                    <a:ea typeface="楷体" panose="02010609060101010101" pitchFamily="49" charset="-122"/>
                  </a:rPr>
                  <a:t>）色度，表明颜色的</a:t>
                </a:r>
                <a:r>
                  <a:rPr lang="zh-CN" altLang="en-US" dirty="0" smtClean="0">
                    <a:latin typeface="楷体" panose="02010609060101010101" pitchFamily="49" charset="-122"/>
                    <a:ea typeface="楷体" panose="02010609060101010101" pitchFamily="49" charset="-122"/>
                  </a:rPr>
                  <a:t>种类</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S</a:t>
                </a:r>
                <a:r>
                  <a:rPr lang="zh-CN" altLang="en-US" dirty="0" smtClean="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saturation</a:t>
                </a:r>
                <a:r>
                  <a:rPr lang="zh-CN" altLang="en-US" dirty="0">
                    <a:latin typeface="楷体" panose="02010609060101010101" pitchFamily="49" charset="-122"/>
                    <a:ea typeface="楷体" panose="02010609060101010101" pitchFamily="49" charset="-122"/>
                  </a:rPr>
                  <a:t>）饱和度，表示颜色深、浅、浓、淡程度 </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I</a:t>
                </a:r>
                <a:r>
                  <a:rPr lang="zh-CN" altLang="en-US" dirty="0" smtClean="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intensity</a:t>
                </a:r>
                <a:r>
                  <a:rPr lang="zh-CN" altLang="en-US" dirty="0" smtClean="0">
                    <a:latin typeface="楷体" panose="02010609060101010101" pitchFamily="49" charset="-122"/>
                    <a:ea typeface="楷体" panose="02010609060101010101" pitchFamily="49" charset="-122"/>
                  </a:rPr>
                  <a:t>）强度，决定像素</a:t>
                </a:r>
                <a:r>
                  <a:rPr lang="zh-CN" altLang="en-US" dirty="0">
                    <a:latin typeface="楷体" panose="02010609060101010101" pitchFamily="49" charset="-122"/>
                    <a:ea typeface="楷体" panose="02010609060101010101" pitchFamily="49" charset="-122"/>
                  </a:rPr>
                  <a:t>的整体</a:t>
                </a:r>
                <a:r>
                  <a:rPr lang="zh-CN" altLang="en-US" dirty="0" smtClean="0">
                    <a:latin typeface="楷体" panose="02010609060101010101" pitchFamily="49" charset="-122"/>
                    <a:ea typeface="楷体" panose="02010609060101010101" pitchFamily="49" charset="-122"/>
                  </a:rPr>
                  <a:t>亮度</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RGB</a:t>
                </a:r>
                <a:r>
                  <a:rPr lang="zh-CN" altLang="en-US" dirty="0">
                    <a:latin typeface="楷体" panose="02010609060101010101" pitchFamily="49" charset="-122"/>
                    <a:ea typeface="楷体" panose="02010609060101010101" pitchFamily="49" charset="-122"/>
                  </a:rPr>
                  <a:t>格式从物理和光学角度描述颜色不同， </a:t>
                </a:r>
                <a:r>
                  <a:rPr lang="en-US" altLang="zh-CN" dirty="0">
                    <a:latin typeface="楷体" panose="02010609060101010101" pitchFamily="49" charset="-122"/>
                    <a:ea typeface="楷体" panose="02010609060101010101" pitchFamily="49" charset="-122"/>
                  </a:rPr>
                  <a:t>HSI</a:t>
                </a:r>
                <a:r>
                  <a:rPr lang="zh-CN" altLang="en-US" dirty="0">
                    <a:latin typeface="楷体" panose="02010609060101010101" pitchFamily="49" charset="-122"/>
                    <a:ea typeface="楷体" panose="02010609060101010101" pitchFamily="49" charset="-122"/>
                  </a:rPr>
                  <a:t>则是根据视觉的主观感觉对颜色进行描述 </a:t>
                </a:r>
              </a:p>
              <a:p>
                <a:r>
                  <a:rPr lang="zh-CN" altLang="en-US" dirty="0">
                    <a:latin typeface="楷体" panose="02010609060101010101" pitchFamily="49" charset="-122"/>
                    <a:ea typeface="楷体" panose="02010609060101010101" pitchFamily="49" charset="-122"/>
                  </a:rPr>
                  <a:t>在</a:t>
                </a:r>
                <a:r>
                  <a:rPr lang="en-US" altLang="zh-CN" dirty="0">
                    <a:latin typeface="楷体" panose="02010609060101010101" pitchFamily="49" charset="-122"/>
                    <a:ea typeface="楷体" panose="02010609060101010101" pitchFamily="49" charset="-122"/>
                  </a:rPr>
                  <a:t>HSI</a:t>
                </a:r>
                <a:r>
                  <a:rPr lang="zh-CN" altLang="en-US" dirty="0">
                    <a:latin typeface="楷体" panose="02010609060101010101" pitchFamily="49" charset="-122"/>
                    <a:ea typeface="楷体" panose="02010609060101010101" pitchFamily="49" charset="-122"/>
                  </a:rPr>
                  <a:t>彩色空间中，表征像素彩色信息的两个参数是</a:t>
                </a:r>
                <a:r>
                  <a:rPr lang="zh-CN" altLang="en-US" b="1" dirty="0" smtClean="0">
                    <a:latin typeface="楷体" panose="02010609060101010101" pitchFamily="49" charset="-122"/>
                    <a:ea typeface="楷体" panose="02010609060101010101" pitchFamily="49" charset="-122"/>
                  </a:rPr>
                  <a:t>色度</a:t>
                </a:r>
                <a:r>
                  <a:rPr lang="zh-CN" altLang="en-US" dirty="0" smtClean="0">
                    <a:latin typeface="楷体" panose="02010609060101010101" pitchFamily="49" charset="-122"/>
                    <a:ea typeface="楷体" panose="02010609060101010101" pitchFamily="49" charset="-122"/>
                  </a:rPr>
                  <a:t>和</a:t>
                </a:r>
                <a:r>
                  <a:rPr lang="zh-CN" altLang="en-US" b="1" dirty="0" smtClean="0">
                    <a:latin typeface="楷体" panose="02010609060101010101" pitchFamily="49" charset="-122"/>
                    <a:ea typeface="楷体" panose="02010609060101010101" pitchFamily="49" charset="-122"/>
                  </a:rPr>
                  <a:t>饱和度</a:t>
                </a:r>
                <a:endParaRPr lang="en-US" altLang="zh-CN" b="1"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、由</a:t>
                </a:r>
                <a:r>
                  <a:rPr lang="en-US" altLang="zh-CN" dirty="0">
                    <a:latin typeface="楷体" panose="02010609060101010101" pitchFamily="49" charset="-122"/>
                    <a:ea typeface="楷体" panose="02010609060101010101" pitchFamily="49" charset="-122"/>
                  </a:rPr>
                  <a:t>RGB</a:t>
                </a:r>
                <a:r>
                  <a:rPr lang="zh-CN" altLang="en-US" dirty="0">
                    <a:latin typeface="楷体" panose="02010609060101010101" pitchFamily="49" charset="-122"/>
                    <a:ea typeface="楷体" panose="02010609060101010101" pitchFamily="49" charset="-122"/>
                  </a:rPr>
                  <a:t>到</a:t>
                </a:r>
                <a:r>
                  <a:rPr lang="en-US" altLang="zh-CN" dirty="0">
                    <a:latin typeface="楷体" panose="02010609060101010101" pitchFamily="49" charset="-122"/>
                    <a:ea typeface="楷体" panose="02010609060101010101" pitchFamily="49" charset="-122"/>
                  </a:rPr>
                  <a:t>HSI</a:t>
                </a:r>
                <a:r>
                  <a:rPr lang="zh-CN" altLang="en-US" dirty="0">
                    <a:latin typeface="楷体" panose="02010609060101010101" pitchFamily="49" charset="-122"/>
                    <a:ea typeface="楷体" panose="02010609060101010101" pitchFamily="49" charset="-122"/>
                  </a:rPr>
                  <a:t>的</a:t>
                </a:r>
                <a:r>
                  <a:rPr lang="zh-CN" altLang="en-US" dirty="0" smtClean="0">
                    <a:latin typeface="楷体" panose="02010609060101010101" pitchFamily="49" charset="-122"/>
                    <a:ea typeface="楷体" panose="02010609060101010101" pitchFamily="49" charset="-122"/>
                  </a:rPr>
                  <a:t>转换公式</a:t>
                </a:r>
                <a:endParaRPr lang="en-US" altLang="zh-CN" dirty="0" smtClean="0">
                  <a:latin typeface="楷体" panose="02010609060101010101" pitchFamily="49" charset="-122"/>
                  <a:ea typeface="楷体" panose="02010609060101010101" pitchFamily="49" charset="-122"/>
                </a:endParaRPr>
              </a:p>
              <a:p>
                <a:pPr/>
                <a14:m>
                  <m:oMathPara xmlns:m="http://schemas.openxmlformats.org/officeDocument/2006/math">
                    <m:oMathParaPr>
                      <m:jc m:val="left"/>
                    </m:oMathParaPr>
                    <m:oMath xmlns:m="http://schemas.openxmlformats.org/officeDocument/2006/math">
                      <m:d>
                        <m:dPr>
                          <m:begChr m:val="{"/>
                          <m:endChr m:val=""/>
                          <m:ctrlPr>
                            <a:rPr lang="en-US" altLang="zh-CN" i="1" smtClean="0">
                              <a:latin typeface="Cambria Math" panose="02040503050406030204" pitchFamily="18" charset="0"/>
                              <a:ea typeface="楷体" panose="02010609060101010101" pitchFamily="49" charset="-122"/>
                            </a:rPr>
                          </m:ctrlPr>
                        </m:dPr>
                        <m:e>
                          <m:eqArr>
                            <m:eqArrPr>
                              <m:ctrlPr>
                                <a:rPr lang="en-US" altLang="zh-CN" i="1" smtClean="0">
                                  <a:latin typeface="Cambria Math" panose="02040503050406030204" pitchFamily="18" charset="0"/>
                                  <a:ea typeface="楷体" panose="02010609060101010101" pitchFamily="49" charset="-122"/>
                                </a:rPr>
                              </m:ctrlPr>
                            </m:eqArrPr>
                            <m:e>
                              <m:r>
                                <a:rPr lang="en-US" altLang="zh-CN" b="0" i="1" smtClean="0">
                                  <a:latin typeface="Cambria Math" panose="02040503050406030204" pitchFamily="18" charset="0"/>
                                  <a:ea typeface="楷体" panose="02010609060101010101" pitchFamily="49" charset="-122"/>
                                </a:rPr>
                                <m:t>𝐼</m:t>
                              </m:r>
                              <m:r>
                                <a:rPr lang="en-US" altLang="zh-CN" b="0" i="1" smtClean="0">
                                  <a:latin typeface="Cambria Math" panose="02040503050406030204" pitchFamily="18" charset="0"/>
                                  <a:ea typeface="楷体" panose="02010609060101010101" pitchFamily="49" charset="-122"/>
                                </a:rPr>
                                <m:t>=</m:t>
                              </m:r>
                              <m:f>
                                <m:fPr>
                                  <m:ctrlPr>
                                    <a:rPr lang="en-US" altLang="zh-CN" b="0" i="1" smtClean="0">
                                      <a:latin typeface="Cambria Math" panose="02040503050406030204" pitchFamily="18" charset="0"/>
                                      <a:ea typeface="楷体" panose="02010609060101010101" pitchFamily="49" charset="-122"/>
                                    </a:rPr>
                                  </m:ctrlPr>
                                </m:fPr>
                                <m:num>
                                  <m:r>
                                    <a:rPr lang="en-US" altLang="zh-CN" b="0" i="1" smtClean="0">
                                      <a:latin typeface="Cambria Math" panose="02040503050406030204" pitchFamily="18" charset="0"/>
                                      <a:ea typeface="楷体" panose="02010609060101010101" pitchFamily="49" charset="-122"/>
                                    </a:rPr>
                                    <m:t>1</m:t>
                                  </m:r>
                                </m:num>
                                <m:den>
                                  <m:r>
                                    <a:rPr lang="en-US" altLang="zh-CN" b="0" i="1" smtClean="0">
                                      <a:latin typeface="Cambria Math" panose="02040503050406030204" pitchFamily="18" charset="0"/>
                                      <a:ea typeface="楷体" panose="02010609060101010101" pitchFamily="49" charset="-122"/>
                                    </a:rPr>
                                    <m:t>3</m:t>
                                  </m:r>
                                </m:den>
                              </m:f>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𝑅</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𝐺</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𝐵</m:t>
                              </m:r>
                              <m:r>
                                <a:rPr lang="en-US" altLang="zh-CN" b="0" i="1" smtClean="0">
                                  <a:latin typeface="Cambria Math" panose="02040503050406030204" pitchFamily="18" charset="0"/>
                                  <a:ea typeface="楷体" panose="02010609060101010101" pitchFamily="49" charset="-122"/>
                                </a:rPr>
                                <m:t>)</m:t>
                              </m:r>
                            </m:e>
                            <m:e>
                              <m:r>
                                <a:rPr lang="en-US" altLang="zh-CN" b="0" i="1" smtClean="0">
                                  <a:latin typeface="Cambria Math" panose="02040503050406030204" pitchFamily="18" charset="0"/>
                                  <a:ea typeface="楷体" panose="02010609060101010101" pitchFamily="49" charset="-122"/>
                                </a:rPr>
                                <m:t>𝑆</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𝐼</m:t>
                              </m:r>
                              <m:r>
                                <a:rPr lang="en-US" altLang="zh-CN" b="0" i="1" smtClean="0">
                                  <a:latin typeface="Cambria Math" panose="02040503050406030204" pitchFamily="18" charset="0"/>
                                  <a:ea typeface="楷体" panose="02010609060101010101" pitchFamily="49" charset="-122"/>
                                </a:rPr>
                                <m:t>−</m:t>
                              </m:r>
                              <m:f>
                                <m:fPr>
                                  <m:ctrlPr>
                                    <a:rPr lang="en-US" altLang="zh-CN" b="0" i="1" smtClean="0">
                                      <a:latin typeface="Cambria Math" panose="02040503050406030204" pitchFamily="18" charset="0"/>
                                      <a:ea typeface="楷体" panose="02010609060101010101" pitchFamily="49" charset="-122"/>
                                    </a:rPr>
                                  </m:ctrlPr>
                                </m:fPr>
                                <m:num>
                                  <m:r>
                                    <a:rPr lang="en-US" altLang="zh-CN" b="0" i="1" smtClean="0">
                                      <a:latin typeface="Cambria Math" panose="02040503050406030204" pitchFamily="18" charset="0"/>
                                      <a:ea typeface="楷体" panose="02010609060101010101" pitchFamily="49" charset="-122"/>
                                    </a:rPr>
                                    <m:t>3</m:t>
                                  </m:r>
                                </m:num>
                                <m:den>
                                  <m:r>
                                    <a:rPr lang="en-US" altLang="zh-CN" b="0" i="1" smtClean="0">
                                      <a:latin typeface="Cambria Math" panose="02040503050406030204" pitchFamily="18" charset="0"/>
                                      <a:ea typeface="楷体" panose="02010609060101010101" pitchFamily="49" charset="-122"/>
                                    </a:rPr>
                                    <m:t>𝑅</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𝐺</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𝐵</m:t>
                                  </m:r>
                                </m:den>
                              </m:f>
                              <m:r>
                                <a:rPr lang="en-US" altLang="zh-CN" b="0" i="1" smtClean="0">
                                  <a:latin typeface="Cambria Math" panose="02040503050406030204" pitchFamily="18" charset="0"/>
                                  <a:ea typeface="楷体" panose="02010609060101010101" pitchFamily="49" charset="-122"/>
                                </a:rPr>
                                <m:t>[</m:t>
                              </m:r>
                              <m:func>
                                <m:funcPr>
                                  <m:ctrlPr>
                                    <a:rPr lang="en-US" altLang="zh-CN" b="0" i="1" smtClean="0">
                                      <a:latin typeface="Cambria Math" panose="02040503050406030204" pitchFamily="18" charset="0"/>
                                      <a:ea typeface="楷体" panose="02010609060101010101" pitchFamily="49" charset="-122"/>
                                    </a:rPr>
                                  </m:ctrlPr>
                                </m:funcPr>
                                <m:fName>
                                  <m:r>
                                    <m:rPr>
                                      <m:sty m:val="p"/>
                                    </m:rPr>
                                    <a:rPr lang="en-US" altLang="zh-CN" b="0" i="0" smtClean="0">
                                      <a:latin typeface="Cambria Math" panose="02040503050406030204" pitchFamily="18" charset="0"/>
                                      <a:ea typeface="楷体" panose="02010609060101010101" pitchFamily="49" charset="-122"/>
                                    </a:rPr>
                                    <m:t>min</m:t>
                                  </m:r>
                                </m:fName>
                                <m:e>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𝑅</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𝐺</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𝐵</m:t>
                                  </m:r>
                                  <m:r>
                                    <a:rPr lang="en-US" altLang="zh-CN" b="0" i="1" smtClean="0">
                                      <a:latin typeface="Cambria Math" panose="02040503050406030204" pitchFamily="18" charset="0"/>
                                      <a:ea typeface="楷体" panose="02010609060101010101" pitchFamily="49" charset="-122"/>
                                    </a:rPr>
                                    <m:t>)</m:t>
                                  </m:r>
                                </m:e>
                              </m:func>
                              <m:r>
                                <a:rPr lang="en-US" altLang="zh-CN" b="0" i="1" smtClean="0">
                                  <a:latin typeface="Cambria Math" panose="02040503050406030204" pitchFamily="18" charset="0"/>
                                  <a:ea typeface="楷体" panose="02010609060101010101" pitchFamily="49" charset="-122"/>
                                </a:rPr>
                                <m:t>]</m:t>
                              </m:r>
                            </m:e>
                            <m:e>
                              <m:r>
                                <a:rPr lang="en-US" altLang="zh-CN" b="0" i="1" smtClean="0">
                                  <a:latin typeface="Cambria Math" panose="02040503050406030204" pitchFamily="18" charset="0"/>
                                  <a:ea typeface="楷体" panose="02010609060101010101" pitchFamily="49" charset="-122"/>
                                </a:rPr>
                                <m:t>𝐻</m:t>
                              </m:r>
                              <m:r>
                                <a:rPr lang="en-US" altLang="zh-CN" b="0" i="1" smtClean="0">
                                  <a:latin typeface="Cambria Math" panose="02040503050406030204" pitchFamily="18" charset="0"/>
                                  <a:ea typeface="楷体" panose="02010609060101010101" pitchFamily="49" charset="-122"/>
                                </a:rPr>
                                <m:t>=</m:t>
                              </m:r>
                              <m:d>
                                <m:dPr>
                                  <m:begChr m:val="{"/>
                                  <m:endChr m:val=""/>
                                  <m:ctrlPr>
                                    <a:rPr lang="en-US" altLang="zh-CN" b="0" i="1" smtClean="0">
                                      <a:latin typeface="Cambria Math" panose="02040503050406030204" pitchFamily="18" charset="0"/>
                                      <a:ea typeface="楷体" panose="02010609060101010101" pitchFamily="49" charset="-122"/>
                                    </a:rPr>
                                  </m:ctrlPr>
                                </m:dPr>
                                <m:e>
                                  <m:eqArr>
                                    <m:eqArrPr>
                                      <m:ctrlPr>
                                        <a:rPr lang="en-US" altLang="zh-CN" b="0" i="1" smtClean="0">
                                          <a:latin typeface="Cambria Math" panose="02040503050406030204" pitchFamily="18" charset="0"/>
                                          <a:ea typeface="楷体" panose="02010609060101010101" pitchFamily="49" charset="-122"/>
                                        </a:rPr>
                                      </m:ctrlPr>
                                    </m:eqArrPr>
                                    <m:e>
                                      <m:r>
                                        <a:rPr lang="zh-CN" altLang="en-US" b="0" i="1" smtClean="0">
                                          <a:latin typeface="Cambria Math" panose="02040503050406030204" pitchFamily="18" charset="0"/>
                                          <a:ea typeface="楷体" panose="02010609060101010101" pitchFamily="49" charset="-122"/>
                                        </a:rPr>
                                        <m:t>𝜃</m:t>
                                      </m:r>
                                      <m:r>
                                        <a:rPr lang="en-US" altLang="zh-CN" b="0" i="1" smtClean="0">
                                          <a:latin typeface="Cambria Math" panose="02040503050406030204" pitchFamily="18" charset="0"/>
                                          <a:ea typeface="楷体" panose="02010609060101010101" pitchFamily="49" charset="-122"/>
                                        </a:rPr>
                                        <m:t>                 </m:t>
                                      </m:r>
                                      <m:r>
                                        <a:rPr lang="en-US" altLang="zh-CN" b="0" i="1" smtClean="0">
                                          <a:latin typeface="Cambria Math" panose="02040503050406030204" pitchFamily="18" charset="0"/>
                                          <a:ea typeface="楷体" panose="02010609060101010101" pitchFamily="49" charset="-122"/>
                                        </a:rPr>
                                        <m:t>𝐵</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𝐺</m:t>
                                      </m:r>
                                    </m:e>
                                    <m:e>
                                      <m:r>
                                        <a:rPr lang="en-US" altLang="zh-CN" b="0" i="1" smtClean="0">
                                          <a:latin typeface="Cambria Math" panose="02040503050406030204" pitchFamily="18" charset="0"/>
                                          <a:ea typeface="楷体" panose="02010609060101010101" pitchFamily="49" charset="-122"/>
                                        </a:rPr>
                                        <m:t>360</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&gt;</m:t>
                                      </m:r>
                                      <m:r>
                                        <a:rPr lang="en-US" altLang="zh-CN" b="0" i="1" smtClean="0">
                                          <a:latin typeface="Cambria Math" panose="02040503050406030204" pitchFamily="18" charset="0"/>
                                          <a:ea typeface="Cambria Math" panose="02040503050406030204" pitchFamily="18" charset="0"/>
                                        </a:rPr>
                                        <m:t>𝐺</m:t>
                                      </m:r>
                                    </m:e>
                                  </m:eqArr>
                                </m:e>
                              </m:d>
                            </m:e>
                          </m:eqArr>
                        </m:e>
                      </m:d>
                    </m:oMath>
                  </m:oMathPara>
                </a14:m>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其中，</a:t>
                </a:r>
                <a14:m>
                  <m:oMath xmlns:m="http://schemas.openxmlformats.org/officeDocument/2006/math">
                    <m:r>
                      <a:rPr lang="zh-CN" altLang="en-US" i="1" smtClean="0">
                        <a:latin typeface="Cambria Math" panose="02040503050406030204" pitchFamily="18" charset="0"/>
                        <a:ea typeface="楷体" panose="02010609060101010101" pitchFamily="49" charset="-122"/>
                      </a:rPr>
                      <m:t>𝜃</m:t>
                    </m:r>
                    <m:r>
                      <a:rPr lang="en-US" altLang="zh-CN" i="1">
                        <a:latin typeface="Cambria Math" panose="02040503050406030204" pitchFamily="18" charset="0"/>
                        <a:ea typeface="楷体" panose="02010609060101010101" pitchFamily="49" charset="-122"/>
                      </a:rPr>
                      <m:t>=</m:t>
                    </m:r>
                    <m:r>
                      <m:rPr>
                        <m:sty m:val="p"/>
                      </m:rPr>
                      <a:rPr lang="en-US" altLang="zh-CN" b="0" i="0" smtClean="0">
                        <a:latin typeface="Cambria Math" panose="02040503050406030204" pitchFamily="18" charset="0"/>
                        <a:ea typeface="楷体" panose="02010609060101010101" pitchFamily="49" charset="-122"/>
                      </a:rPr>
                      <m:t>arccos</m:t>
                    </m:r>
                    <m:r>
                      <a:rPr lang="en-US" altLang="zh-CN" b="0" i="1" smtClean="0">
                        <a:latin typeface="Cambria Math" panose="02040503050406030204" pitchFamily="18" charset="0"/>
                        <a:ea typeface="楷体" panose="02010609060101010101" pitchFamily="49" charset="-122"/>
                      </a:rPr>
                      <m:t>⁡{</m:t>
                    </m:r>
                    <m:f>
                      <m:fPr>
                        <m:ctrlPr>
                          <a:rPr lang="en-US" altLang="zh-CN" b="0" i="1" smtClean="0">
                            <a:latin typeface="Cambria Math" panose="02040503050406030204" pitchFamily="18" charset="0"/>
                            <a:ea typeface="楷体" panose="02010609060101010101" pitchFamily="49" charset="-122"/>
                          </a:rPr>
                        </m:ctrlPr>
                      </m:fPr>
                      <m:num>
                        <m:d>
                          <m:dPr>
                            <m:begChr m:val="["/>
                            <m:endChr m:val="]"/>
                            <m:ctrlPr>
                              <a:rPr lang="en-US" altLang="zh-CN" b="0" i="1" smtClean="0">
                                <a:latin typeface="Cambria Math" panose="02040503050406030204" pitchFamily="18" charset="0"/>
                                <a:ea typeface="楷体" panose="02010609060101010101" pitchFamily="49" charset="-122"/>
                              </a:rPr>
                            </m:ctrlPr>
                          </m:dPr>
                          <m:e>
                            <m:r>
                              <a:rPr lang="en-US" altLang="zh-CN" b="0" i="1" smtClean="0">
                                <a:latin typeface="Cambria Math" panose="02040503050406030204" pitchFamily="18" charset="0"/>
                                <a:ea typeface="楷体" panose="02010609060101010101" pitchFamily="49" charset="-122"/>
                              </a:rPr>
                              <m:t>𝑅</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𝐺</m:t>
                            </m:r>
                          </m:e>
                        </m:d>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𝑅</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𝐵</m:t>
                        </m:r>
                        <m:r>
                          <a:rPr lang="en-US" altLang="zh-CN" b="0" i="1" smtClean="0">
                            <a:latin typeface="Cambria Math" panose="02040503050406030204" pitchFamily="18" charset="0"/>
                            <a:ea typeface="楷体" panose="02010609060101010101" pitchFamily="49" charset="-122"/>
                          </a:rPr>
                          <m:t>)/2</m:t>
                        </m:r>
                      </m:num>
                      <m:den>
                        <m:rad>
                          <m:radPr>
                            <m:degHide m:val="on"/>
                            <m:ctrlPr>
                              <a:rPr lang="en-US" altLang="zh-CN" b="0" i="1" smtClean="0">
                                <a:latin typeface="Cambria Math" panose="02040503050406030204" pitchFamily="18" charset="0"/>
                                <a:ea typeface="楷体" panose="02010609060101010101" pitchFamily="49" charset="-122"/>
                              </a:rPr>
                            </m:ctrlPr>
                          </m:radPr>
                          <m:deg/>
                          <m:e>
                            <m:sSup>
                              <m:sSupPr>
                                <m:ctrlPr>
                                  <a:rPr lang="en-US" altLang="zh-CN" b="0" i="1" smtClean="0">
                                    <a:latin typeface="Cambria Math" panose="02040503050406030204" pitchFamily="18" charset="0"/>
                                    <a:ea typeface="楷体" panose="02010609060101010101" pitchFamily="49" charset="-122"/>
                                  </a:rPr>
                                </m:ctrlPr>
                              </m:sSupPr>
                              <m:e>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𝑅</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𝐺</m:t>
                                </m:r>
                                <m:r>
                                  <a:rPr lang="en-US" altLang="zh-CN" b="0" i="1" smtClean="0">
                                    <a:latin typeface="Cambria Math" panose="02040503050406030204" pitchFamily="18" charset="0"/>
                                    <a:ea typeface="楷体" panose="02010609060101010101" pitchFamily="49" charset="-122"/>
                                  </a:rPr>
                                  <m:t>)</m:t>
                                </m:r>
                              </m:e>
                              <m:sup>
                                <m:r>
                                  <a:rPr lang="en-US" altLang="zh-CN" b="0" i="1" smtClean="0">
                                    <a:latin typeface="Cambria Math" panose="02040503050406030204" pitchFamily="18" charset="0"/>
                                    <a:ea typeface="楷体" panose="02010609060101010101" pitchFamily="49" charset="-122"/>
                                  </a:rPr>
                                  <m:t>2</m:t>
                                </m:r>
                              </m:sup>
                            </m:sSup>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𝑅</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𝐵</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𝐺</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𝐵</m:t>
                            </m:r>
                            <m:r>
                              <a:rPr lang="en-US" altLang="zh-CN" b="0" i="1" smtClean="0">
                                <a:latin typeface="Cambria Math" panose="02040503050406030204" pitchFamily="18" charset="0"/>
                                <a:ea typeface="楷体" panose="02010609060101010101" pitchFamily="49" charset="-122"/>
                              </a:rPr>
                              <m:t>)</m:t>
                            </m:r>
                          </m:e>
                        </m:rad>
                      </m:den>
                    </m:f>
                    <m:r>
                      <a:rPr lang="en-US" altLang="zh-CN" b="0" i="1" smtClean="0">
                        <a:latin typeface="Cambria Math" panose="02040503050406030204" pitchFamily="18" charset="0"/>
                        <a:ea typeface="楷体" panose="02010609060101010101" pitchFamily="49" charset="-122"/>
                      </a:rPr>
                      <m:t>}</m:t>
                    </m:r>
                  </m:oMath>
                </a14:m>
                <a:endParaRPr lang="zh-CN" altLang="en-US" dirty="0">
                  <a:latin typeface="楷体" panose="02010609060101010101" pitchFamily="49" charset="-122"/>
                  <a:ea typeface="楷体" panose="02010609060101010101" pitchFamily="49"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274885" y="791308"/>
                <a:ext cx="9777046" cy="5578387"/>
              </a:xfrm>
              <a:prstGeom prst="rect">
                <a:avLst/>
              </a:prstGeom>
              <a:blipFill>
                <a:blip r:embed="rId2"/>
                <a:stretch>
                  <a:fillRect l="-499" t="-656"/>
                </a:stretch>
              </a:blipFill>
            </p:spPr>
            <p:txBody>
              <a:bodyPr/>
              <a:lstStyle/>
              <a:p>
                <a:r>
                  <a:rPr lang="zh-CN" altLang="en-US">
                    <a:noFill/>
                  </a:rPr>
                  <a:t> </a:t>
                </a:r>
              </a:p>
            </p:txBody>
          </p:sp>
        </mc:Fallback>
      </mc:AlternateContent>
      <p:pic>
        <p:nvPicPr>
          <p:cNvPr id="3" name="Picture 10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3418" y="3446585"/>
            <a:ext cx="2358513" cy="299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3418" y="0"/>
            <a:ext cx="3434234" cy="2649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84753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1262" y="782515"/>
            <a:ext cx="9812215" cy="1754326"/>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四、直接灰度变换增强法（直接对数字图像的像素点进行数学变换）</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线性拉伸</a:t>
            </a:r>
            <a:r>
              <a:rPr lang="zh-CN" altLang="en-US" dirty="0">
                <a:latin typeface="楷体" panose="02010609060101010101" pitchFamily="49" charset="-122"/>
                <a:ea typeface="楷体" panose="02010609060101010101" pitchFamily="49" charset="-122"/>
              </a:rPr>
              <a:t>：是将输入图像的灰度值的动态范围按线性关系公式拉伸扩展到指定范围。包括按比例线性拉伸和分段线性拉伸</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按比例线性拉伸</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将原始图像的灰度范围不加区别的扩展</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r>
              <a:rPr lang="zh-CN" altLang="en-US" b="1" dirty="0" smtClean="0">
                <a:latin typeface="楷体" panose="02010609060101010101" pitchFamily="49" charset="-122"/>
                <a:ea typeface="楷体" panose="02010609060101010101" pitchFamily="49" charset="-122"/>
              </a:rPr>
              <a:t>限幅线性拉伸</a:t>
            </a:r>
            <a:r>
              <a:rPr lang="zh-CN" altLang="en-US" dirty="0" smtClean="0">
                <a:latin typeface="楷体" panose="02010609060101010101" pitchFamily="49" charset="-122"/>
                <a:ea typeface="楷体" panose="02010609060101010101" pitchFamily="49" charset="-122"/>
              </a:rPr>
              <a:t>：将原始图像的低灰度值和高灰度值像素点的灰度级进行适当的归并，对中间部分的灰度值进行拉伸。</a:t>
            </a:r>
            <a:endParaRPr lang="zh-CN" altLang="en-US" dirty="0">
              <a:latin typeface="楷体" panose="02010609060101010101" pitchFamily="49" charset="-122"/>
              <a:ea typeface="楷体" panose="02010609060101010101" pitchFamily="49" charset="-122"/>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773" y="2690175"/>
            <a:ext cx="4976730" cy="2251102"/>
          </a:xfrm>
          <a:prstGeom prst="rect">
            <a:avLst/>
          </a:prstGeom>
        </p:spPr>
      </p:pic>
      <p:sp>
        <p:nvSpPr>
          <p:cNvPr id="4" name="文本框 3"/>
          <p:cNvSpPr txBox="1"/>
          <p:nvPr/>
        </p:nvSpPr>
        <p:spPr>
          <a:xfrm>
            <a:off x="1301262" y="5010692"/>
            <a:ext cx="9812215" cy="646331"/>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a:t>
            </a:r>
            <a:r>
              <a:rPr lang="zh-CN" altLang="en-US" b="1" dirty="0" smtClean="0">
                <a:latin typeface="楷体" panose="02010609060101010101" pitchFamily="49" charset="-122"/>
                <a:ea typeface="楷体" panose="02010609060101010101" pitchFamily="49" charset="-122"/>
              </a:rPr>
              <a:t>分段线性拉伸</a:t>
            </a:r>
            <a:r>
              <a:rPr lang="zh-CN" altLang="en-US" dirty="0" smtClean="0">
                <a:latin typeface="楷体" panose="02010609060101010101" pitchFamily="49" charset="-122"/>
                <a:ea typeface="楷体" panose="02010609060101010101" pitchFamily="49" charset="-122"/>
              </a:rPr>
              <a:t>：为了突出图像中所关注的研究对象，对不同范围的灰度值进行不同的拉伸处理。</a:t>
            </a:r>
            <a:endParaRPr lang="en-US" altLang="zh-CN" dirty="0" smtClean="0">
              <a:latin typeface="楷体" panose="02010609060101010101" pitchFamily="49" charset="-122"/>
              <a:ea typeface="楷体" panose="02010609060101010101" pitchFamily="49" charset="-122"/>
            </a:endParaRP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149" y="2195004"/>
            <a:ext cx="3040060" cy="2746273"/>
          </a:xfrm>
          <a:prstGeom prst="rect">
            <a:avLst/>
          </a:prstGeom>
        </p:spPr>
      </p:pic>
    </p:spTree>
    <p:extLst>
      <p:ext uri="{BB962C8B-B14F-4D97-AF65-F5344CB8AC3E}">
        <p14:creationId xmlns:p14="http://schemas.microsoft.com/office/powerpoint/2010/main" val="940983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83677" y="641838"/>
            <a:ext cx="9838592" cy="1754326"/>
          </a:xfrm>
          <a:prstGeom prst="rect">
            <a:avLst/>
          </a:prstGeom>
          <a:noFill/>
        </p:spPr>
        <p:txBody>
          <a:bodyPr wrap="square" rtlCol="0">
            <a:spAutoFit/>
          </a:bodyPr>
          <a:lstStyle/>
          <a:p>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、非线性拉伸</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）是</a:t>
            </a:r>
            <a:r>
              <a:rPr lang="zh-CN" altLang="en-US" dirty="0">
                <a:latin typeface="楷体" panose="02010609060101010101" pitchFamily="49" charset="-122"/>
                <a:ea typeface="楷体" panose="02010609060101010101" pitchFamily="49" charset="-122"/>
              </a:rPr>
              <a:t>在整个灰度值范围内按照统一</a:t>
            </a:r>
            <a:r>
              <a:rPr lang="zh-CN" altLang="en-US" dirty="0" smtClean="0">
                <a:latin typeface="楷体" panose="02010609060101010101" pitchFamily="49" charset="-122"/>
                <a:ea typeface="楷体" panose="02010609060101010101" pitchFamily="49" charset="-122"/>
              </a:rPr>
              <a:t>的变换</a:t>
            </a:r>
            <a:r>
              <a:rPr lang="zh-CN" altLang="en-US" dirty="0">
                <a:latin typeface="楷体" panose="02010609060101010101" pitchFamily="49" charset="-122"/>
                <a:ea typeface="楷体" panose="02010609060101010101" pitchFamily="49" charset="-122"/>
              </a:rPr>
              <a:t>函数来实现对不同灰度值区间的扩展与压缩</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）与分段线性拉伸的相同之处是：有选择的对某一灰度值范围进行拉伸，不同的是：非线性拉伸在整个灰度值范围内采用统一的非线性变换函数</a:t>
            </a:r>
            <a:r>
              <a:rPr lang="zh-CN" altLang="en-US" dirty="0" smtClean="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）按</a:t>
            </a:r>
            <a:r>
              <a:rPr lang="zh-CN" altLang="en-US" dirty="0">
                <a:latin typeface="楷体" panose="02010609060101010101" pitchFamily="49" charset="-122"/>
                <a:ea typeface="楷体" panose="02010609060101010101" pitchFamily="49" charset="-122"/>
              </a:rPr>
              <a:t>对数函数变换：低灰度区扩展，高灰度区压缩</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4</a:t>
            </a:r>
            <a:r>
              <a:rPr lang="zh-CN" altLang="en-US" dirty="0" smtClean="0">
                <a:latin typeface="楷体" panose="02010609060101010101" pitchFamily="49" charset="-122"/>
                <a:ea typeface="楷体" panose="02010609060101010101" pitchFamily="49" charset="-122"/>
              </a:rPr>
              <a:t>）按</a:t>
            </a:r>
            <a:r>
              <a:rPr lang="zh-CN" altLang="en-US" dirty="0">
                <a:latin typeface="楷体" panose="02010609060101010101" pitchFamily="49" charset="-122"/>
                <a:ea typeface="楷体" panose="02010609060101010101" pitchFamily="49" charset="-122"/>
              </a:rPr>
              <a:t>指数函数变换：高灰度区扩展，低灰度区压缩</a:t>
            </a:r>
            <a:r>
              <a:rPr lang="zh-CN" altLang="en-US" dirty="0" smtClean="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2"/>
          <a:stretch>
            <a:fillRect/>
          </a:stretch>
        </p:blipFill>
        <p:spPr>
          <a:xfrm>
            <a:off x="1380200" y="2394998"/>
            <a:ext cx="4419983" cy="3316511"/>
          </a:xfrm>
          <a:prstGeom prst="rect">
            <a:avLst/>
          </a:prstGeom>
        </p:spPr>
      </p:pic>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6854" y="2394998"/>
            <a:ext cx="4507879" cy="3316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1822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90244" y="219808"/>
            <a:ext cx="10199079" cy="3970318"/>
          </a:xfrm>
          <a:prstGeom prst="rect">
            <a:avLst/>
          </a:prstGeom>
          <a:noFill/>
        </p:spPr>
        <p:txBody>
          <a:bodyPr wrap="square" rtlCol="0">
            <a:spAutoFit/>
          </a:bodyPr>
          <a:lstStyle/>
          <a:p>
            <a:pPr algn="ctr"/>
            <a:r>
              <a:rPr lang="zh-CN" altLang="en-US" b="1" dirty="0">
                <a:solidFill>
                  <a:srgbClr val="FF0000"/>
                </a:solidFill>
                <a:latin typeface="楷体" panose="02010609060101010101" pitchFamily="49" charset="-122"/>
                <a:ea typeface="楷体" panose="02010609060101010101" pitchFamily="49" charset="-122"/>
              </a:rPr>
              <a:t>（直方图均衡化、直方图规定化必考</a:t>
            </a:r>
            <a:r>
              <a:rPr lang="zh-CN" altLang="en-US" b="1" dirty="0" smtClean="0">
                <a:solidFill>
                  <a:srgbClr val="FF0000"/>
                </a:solidFill>
                <a:latin typeface="楷体" panose="02010609060101010101" pitchFamily="49" charset="-122"/>
                <a:ea typeface="楷体" panose="02010609060101010101" pitchFamily="49" charset="-122"/>
              </a:rPr>
              <a:t>其一）</a:t>
            </a:r>
            <a:endParaRPr lang="en-US" altLang="zh-CN" b="1" dirty="0" smtClean="0">
              <a:solidFill>
                <a:srgbClr val="FF0000"/>
              </a:solidFill>
              <a:latin typeface="楷体" panose="02010609060101010101" pitchFamily="49" charset="-122"/>
              <a:ea typeface="楷体" panose="02010609060101010101" pitchFamily="49" charset="-122"/>
            </a:endParaRPr>
          </a:p>
          <a:p>
            <a:pPr algn="ctr"/>
            <a:endParaRPr lang="en-US" altLang="zh-CN" b="1" dirty="0" smtClean="0">
              <a:solidFill>
                <a:srgbClr val="FF0000"/>
              </a:solidFill>
              <a:latin typeface="楷体" panose="02010609060101010101" pitchFamily="49" charset="-122"/>
              <a:ea typeface="楷体" panose="02010609060101010101" pitchFamily="49" charset="-122"/>
            </a:endParaRPr>
          </a:p>
          <a:p>
            <a:r>
              <a:rPr lang="zh-CN" altLang="en-US" b="1" dirty="0" smtClean="0">
                <a:latin typeface="楷体" panose="02010609060101010101" pitchFamily="49" charset="-122"/>
                <a:ea typeface="楷体" panose="02010609060101010101" pitchFamily="49" charset="-122"/>
              </a:rPr>
              <a:t>五、基于灰度直方图的图像增强</a:t>
            </a:r>
            <a:endParaRPr lang="en-US" altLang="zh-CN" b="1"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通过修改直方图的方法来调整一幅数字图像的灰度分布。直方图增强的技术基础是通过</a:t>
            </a:r>
            <a:r>
              <a:rPr lang="en-US" altLang="zh-CN" dirty="0" smtClean="0">
                <a:latin typeface="楷体" panose="02010609060101010101" pitchFamily="49" charset="-122"/>
                <a:ea typeface="楷体" panose="02010609060101010101" pitchFamily="49" charset="-122"/>
              </a:rPr>
              <a:t>s</a:t>
            </a:r>
            <a:r>
              <a:rPr lang="zh-CN" altLang="en-US" dirty="0" smtClean="0">
                <a:latin typeface="楷体" panose="02010609060101010101" pitchFamily="49" charset="-122"/>
                <a:ea typeface="楷体" panose="02010609060101010101" pitchFamily="49" charset="-122"/>
              </a:rPr>
              <a:t>和</a:t>
            </a:r>
            <a:r>
              <a:rPr lang="en-US" altLang="zh-CN" dirty="0" smtClean="0">
                <a:latin typeface="楷体" panose="02010609060101010101" pitchFamily="49" charset="-122"/>
                <a:ea typeface="楷体" panose="02010609060101010101" pitchFamily="49" charset="-122"/>
              </a:rPr>
              <a:t>r</a:t>
            </a:r>
            <a:r>
              <a:rPr lang="zh-CN" altLang="en-US" dirty="0" smtClean="0">
                <a:latin typeface="楷体" panose="02010609060101010101" pitchFamily="49" charset="-122"/>
                <a:ea typeface="楷体" panose="02010609060101010101" pitchFamily="49" charset="-122"/>
              </a:rPr>
              <a:t>之间的变换函数</a:t>
            </a:r>
            <a:r>
              <a:rPr lang="en-US" altLang="zh-CN" dirty="0" smtClean="0">
                <a:latin typeface="楷体" panose="02010609060101010101" pitchFamily="49" charset="-122"/>
                <a:ea typeface="楷体" panose="02010609060101010101" pitchFamily="49" charset="-122"/>
              </a:rPr>
              <a:t>T(r)</a:t>
            </a:r>
            <a:r>
              <a:rPr lang="zh-CN" altLang="en-US" dirty="0" smtClean="0">
                <a:latin typeface="楷体" panose="02010609060101010101" pitchFamily="49" charset="-122"/>
                <a:ea typeface="楷体" panose="02010609060101010101" pitchFamily="49" charset="-122"/>
              </a:rPr>
              <a:t>控制图像灰度级的概率密度函数，从而改善图像的灰度分布情况。</a:t>
            </a:r>
            <a:r>
              <a:rPr lang="en-US" altLang="zh-CN" dirty="0" smtClean="0">
                <a:latin typeface="楷体" panose="02010609060101010101" pitchFamily="49" charset="-122"/>
                <a:ea typeface="楷体" panose="02010609060101010101" pitchFamily="49" charset="-122"/>
              </a:rPr>
              <a:t>333</a:t>
            </a:r>
            <a:endParaRPr lang="en-US" altLang="zh-CN" dirty="0">
              <a:latin typeface="楷体" panose="02010609060101010101" pitchFamily="49" charset="-122"/>
              <a:ea typeface="楷体" panose="02010609060101010101" pitchFamily="49" charset="-122"/>
            </a:endParaRPr>
          </a:p>
          <a:p>
            <a:endParaRPr lang="en-US" altLang="zh-CN" b="1" dirty="0">
              <a:latin typeface="楷体" panose="02010609060101010101" pitchFamily="49" charset="-122"/>
              <a:ea typeface="楷体" panose="02010609060101010101" pitchFamily="49" charset="-122"/>
            </a:endParaRPr>
          </a:p>
          <a:p>
            <a:r>
              <a:rPr lang="en-US" altLang="zh-CN" b="1" dirty="0">
                <a:latin typeface="楷体" panose="02010609060101010101" pitchFamily="49" charset="-122"/>
                <a:ea typeface="楷体" panose="02010609060101010101" pitchFamily="49" charset="-122"/>
              </a:rPr>
              <a:t>1</a:t>
            </a:r>
            <a:r>
              <a:rPr lang="zh-CN" altLang="en-US" b="1" dirty="0" smtClean="0">
                <a:latin typeface="楷体" panose="02010609060101010101" pitchFamily="49" charset="-122"/>
                <a:ea typeface="楷体" panose="02010609060101010101" pitchFamily="49" charset="-122"/>
              </a:rPr>
              <a:t>、直方图均衡化</a:t>
            </a:r>
            <a:endParaRPr lang="en-US" altLang="zh-CN" b="1"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）目的</a:t>
            </a:r>
            <a:r>
              <a:rPr lang="zh-CN" altLang="en-US" dirty="0">
                <a:latin typeface="楷体" panose="02010609060101010101" pitchFamily="49" charset="-122"/>
                <a:ea typeface="楷体" panose="02010609060101010101" pitchFamily="49" charset="-122"/>
              </a:rPr>
              <a:t>：将原始图像的直方图变为均衡分布的形式，即将一已知灰度概率密度分布的图像，</a:t>
            </a:r>
            <a:r>
              <a:rPr lang="zh-CN" altLang="en-US" dirty="0" smtClean="0">
                <a:latin typeface="楷体" panose="02010609060101010101" pitchFamily="49" charset="-122"/>
                <a:ea typeface="楷体" panose="02010609060101010101" pitchFamily="49" charset="-122"/>
              </a:rPr>
              <a:t>经过某种</a:t>
            </a:r>
            <a:r>
              <a:rPr lang="zh-CN" altLang="en-US" dirty="0">
                <a:latin typeface="楷体" panose="02010609060101010101" pitchFamily="49" charset="-122"/>
                <a:ea typeface="楷体" panose="02010609060101010101" pitchFamily="49" charset="-122"/>
              </a:rPr>
              <a:t>变换，变成一幅具有均匀灰度概率密度分布的新图像</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）图像</a:t>
            </a:r>
            <a:r>
              <a:rPr lang="zh-CN" altLang="en-US" dirty="0">
                <a:latin typeface="楷体" panose="02010609060101010101" pitchFamily="49" charset="-122"/>
                <a:ea typeface="楷体" panose="02010609060101010101" pitchFamily="49" charset="-122"/>
              </a:rPr>
              <a:t>均衡化处理后，图像的直方图是平直的，即各灰度级具有相同的出现频数，那么由于灰度级具有均匀的概率分布，图像看起来就更清晰了</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）直方图均衡化对于改善图像对比度和亮度具有明显效果。</a:t>
            </a:r>
            <a:endParaRPr lang="en-US" altLang="zh-CN" dirty="0" smtClean="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6370776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43073" y="793022"/>
            <a:ext cx="9864970" cy="923330"/>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例题：</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现有一幅灰度数字图像，像素数为</a:t>
            </a:r>
            <a:r>
              <a:rPr lang="en-US" altLang="zh-CN" dirty="0" smtClean="0">
                <a:latin typeface="楷体" panose="02010609060101010101" pitchFamily="49" charset="-122"/>
                <a:ea typeface="楷体" panose="02010609060101010101" pitchFamily="49" charset="-122"/>
              </a:rPr>
              <a:t>64×64</a:t>
            </a:r>
            <a:r>
              <a:rPr lang="zh-CN" altLang="en-US" dirty="0" smtClean="0">
                <a:latin typeface="楷体" panose="02010609060101010101" pitchFamily="49" charset="-122"/>
                <a:ea typeface="楷体" panose="02010609060101010101" pitchFamily="49" charset="-122"/>
              </a:rPr>
              <a:t>，共有</a:t>
            </a:r>
            <a:r>
              <a:rPr lang="en-US" altLang="zh-CN" dirty="0" smtClean="0">
                <a:latin typeface="楷体" panose="02010609060101010101" pitchFamily="49" charset="-122"/>
                <a:ea typeface="楷体" panose="02010609060101010101" pitchFamily="49" charset="-122"/>
              </a:rPr>
              <a:t>8</a:t>
            </a:r>
            <a:r>
              <a:rPr lang="zh-CN" altLang="en-US" dirty="0" smtClean="0">
                <a:latin typeface="楷体" panose="02010609060101010101" pitchFamily="49" charset="-122"/>
                <a:ea typeface="楷体" panose="02010609060101010101" pitchFamily="49" charset="-122"/>
              </a:rPr>
              <a:t>个灰度级，其灰度级分布如下表所示，现要求对其进行均衡化处理。原始图像的灰度直方图如下图所示。</a:t>
            </a:r>
            <a:endParaRPr lang="en-US" altLang="zh-CN" dirty="0" smtClean="0">
              <a:latin typeface="楷体" panose="02010609060101010101" pitchFamily="49" charset="-122"/>
              <a:ea typeface="楷体" panose="02010609060101010101" pitchFamily="49"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603179542"/>
              </p:ext>
            </p:extLst>
          </p:nvPr>
        </p:nvGraphicFramePr>
        <p:xfrm>
          <a:off x="841911" y="2091140"/>
          <a:ext cx="5267960" cy="2674620"/>
        </p:xfrm>
        <a:graphic>
          <a:graphicData uri="http://schemas.openxmlformats.org/drawingml/2006/table">
            <a:tbl>
              <a:tblPr firstRow="1" firstCol="1" bandRow="1"/>
              <a:tblGrid>
                <a:gridCol w="1755775">
                  <a:extLst>
                    <a:ext uri="{9D8B030D-6E8A-4147-A177-3AD203B41FA5}">
                      <a16:colId xmlns:a16="http://schemas.microsoft.com/office/drawing/2014/main" val="1065950295"/>
                    </a:ext>
                  </a:extLst>
                </a:gridCol>
                <a:gridCol w="1755775">
                  <a:extLst>
                    <a:ext uri="{9D8B030D-6E8A-4147-A177-3AD203B41FA5}">
                      <a16:colId xmlns:a16="http://schemas.microsoft.com/office/drawing/2014/main" val="1906281743"/>
                    </a:ext>
                  </a:extLst>
                </a:gridCol>
                <a:gridCol w="1756410">
                  <a:extLst>
                    <a:ext uri="{9D8B030D-6E8A-4147-A177-3AD203B41FA5}">
                      <a16:colId xmlns:a16="http://schemas.microsoft.com/office/drawing/2014/main" val="3687266164"/>
                    </a:ext>
                  </a:extLst>
                </a:gridCol>
              </a:tblGrid>
              <a:tr h="0">
                <a:tc>
                  <a:txBody>
                    <a:bodyPr/>
                    <a:lstStyle/>
                    <a:p>
                      <a:pPr algn="ctr">
                        <a:spcAft>
                          <a:spcPts val="0"/>
                        </a:spcAft>
                      </a:pPr>
                      <a:r>
                        <a:rPr lang="en-US" sz="1950" b="0" kern="100" dirty="0" err="1">
                          <a:effectLst/>
                          <a:latin typeface="Cambria Math" panose="02040503050406030204" pitchFamily="18" charset="0"/>
                          <a:ea typeface="Cambria Math" panose="02040503050406030204" pitchFamily="18" charset="0"/>
                          <a:cs typeface="Times New Roman" panose="02020603050405020304" pitchFamily="18" charset="0"/>
                        </a:rPr>
                        <a:t>r</a:t>
                      </a:r>
                      <a:r>
                        <a:rPr lang="en-US" sz="1950" b="0" kern="100" baseline="-25000" dirty="0" err="1">
                          <a:effectLst/>
                          <a:latin typeface="Cambria Math" panose="02040503050406030204" pitchFamily="18" charset="0"/>
                          <a:ea typeface="Cambria Math" panose="02040503050406030204" pitchFamily="18" charset="0"/>
                          <a:cs typeface="Times New Roman" panose="02020603050405020304" pitchFamily="18" charset="0"/>
                        </a:rPr>
                        <a:t>k</a:t>
                      </a:r>
                      <a:endParaRPr lang="zh-CN" sz="1050" b="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950" b="0" kern="100" dirty="0" err="1">
                          <a:effectLst/>
                          <a:latin typeface="Cambria Math" panose="02040503050406030204" pitchFamily="18" charset="0"/>
                          <a:ea typeface="Cambria Math" panose="02040503050406030204" pitchFamily="18" charset="0"/>
                          <a:cs typeface="Times New Roman" panose="02020603050405020304" pitchFamily="18" charset="0"/>
                        </a:rPr>
                        <a:t>n</a:t>
                      </a:r>
                      <a:r>
                        <a:rPr lang="en-US" sz="1950" b="0" kern="100" baseline="-25000" dirty="0" err="1">
                          <a:effectLst/>
                          <a:latin typeface="Cambria Math" panose="02040503050406030204" pitchFamily="18" charset="0"/>
                          <a:ea typeface="Cambria Math" panose="02040503050406030204" pitchFamily="18" charset="0"/>
                          <a:cs typeface="Times New Roman" panose="02020603050405020304" pitchFamily="18" charset="0"/>
                        </a:rPr>
                        <a:t>k</a:t>
                      </a:r>
                      <a:endParaRPr lang="zh-CN" sz="1050" b="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950" b="0" kern="100" dirty="0" err="1">
                          <a:effectLst/>
                          <a:latin typeface="Cambria Math" panose="02040503050406030204" pitchFamily="18" charset="0"/>
                          <a:ea typeface="Cambria Math" panose="02040503050406030204" pitchFamily="18" charset="0"/>
                          <a:cs typeface="Times New Roman" panose="02020603050405020304" pitchFamily="18" charset="0"/>
                        </a:rPr>
                        <a:t>P</a:t>
                      </a:r>
                      <a:r>
                        <a:rPr lang="en-US" sz="1950" b="0" kern="100" baseline="-25000" dirty="0" err="1">
                          <a:effectLst/>
                          <a:latin typeface="Cambria Math" panose="02040503050406030204" pitchFamily="18" charset="0"/>
                          <a:ea typeface="Cambria Math" panose="02040503050406030204" pitchFamily="18" charset="0"/>
                          <a:cs typeface="Times New Roman" panose="02020603050405020304" pitchFamily="18" charset="0"/>
                        </a:rPr>
                        <a:t>r</a:t>
                      </a:r>
                      <a:r>
                        <a:rPr lang="en-US" sz="1950" b="0" kern="100" dirty="0">
                          <a:effectLst/>
                          <a:latin typeface="Cambria Math" panose="02040503050406030204" pitchFamily="18" charset="0"/>
                          <a:ea typeface="Cambria Math" panose="02040503050406030204" pitchFamily="18" charset="0"/>
                          <a:cs typeface="Times New Roman" panose="02020603050405020304" pitchFamily="18" charset="0"/>
                        </a:rPr>
                        <a:t>(</a:t>
                      </a:r>
                      <a:r>
                        <a:rPr lang="en-US" sz="1950" b="0" kern="100" dirty="0" err="1">
                          <a:effectLst/>
                          <a:latin typeface="Cambria Math" panose="02040503050406030204" pitchFamily="18" charset="0"/>
                          <a:ea typeface="Cambria Math" panose="02040503050406030204" pitchFamily="18" charset="0"/>
                          <a:cs typeface="Times New Roman" panose="02020603050405020304" pitchFamily="18" charset="0"/>
                        </a:rPr>
                        <a:t>r</a:t>
                      </a:r>
                      <a:r>
                        <a:rPr lang="en-US" sz="1950" b="0" kern="100" baseline="-25000" dirty="0" err="1">
                          <a:effectLst/>
                          <a:latin typeface="Cambria Math" panose="02040503050406030204" pitchFamily="18" charset="0"/>
                          <a:ea typeface="Cambria Math" panose="02040503050406030204" pitchFamily="18" charset="0"/>
                          <a:cs typeface="Times New Roman" panose="02020603050405020304" pitchFamily="18" charset="0"/>
                        </a:rPr>
                        <a:t>k</a:t>
                      </a:r>
                      <a:r>
                        <a:rPr lang="en-US" sz="1950" b="0" kern="100" dirty="0">
                          <a:effectLst/>
                          <a:latin typeface="Cambria Math" panose="02040503050406030204" pitchFamily="18" charset="0"/>
                          <a:ea typeface="Cambria Math" panose="02040503050406030204" pitchFamily="18" charset="0"/>
                          <a:cs typeface="Times New Roman" panose="02020603050405020304" pitchFamily="18" charset="0"/>
                        </a:rPr>
                        <a:t>)=</a:t>
                      </a:r>
                      <a:r>
                        <a:rPr lang="en-US" sz="1950" b="0" kern="100" dirty="0" err="1">
                          <a:effectLst/>
                          <a:latin typeface="Cambria Math" panose="02040503050406030204" pitchFamily="18" charset="0"/>
                          <a:ea typeface="Cambria Math" panose="02040503050406030204" pitchFamily="18" charset="0"/>
                          <a:cs typeface="Times New Roman" panose="02020603050405020304" pitchFamily="18" charset="0"/>
                        </a:rPr>
                        <a:t>n</a:t>
                      </a:r>
                      <a:r>
                        <a:rPr lang="en-US" sz="1950" b="0" kern="100" baseline="-25000" dirty="0" err="1">
                          <a:effectLst/>
                          <a:latin typeface="Cambria Math" panose="02040503050406030204" pitchFamily="18" charset="0"/>
                          <a:ea typeface="Cambria Math" panose="02040503050406030204" pitchFamily="18" charset="0"/>
                          <a:cs typeface="Times New Roman" panose="02020603050405020304" pitchFamily="18" charset="0"/>
                        </a:rPr>
                        <a:t>k</a:t>
                      </a:r>
                      <a:r>
                        <a:rPr lang="en-US" sz="1950" b="0" kern="100" dirty="0">
                          <a:effectLst/>
                          <a:latin typeface="Cambria Math" panose="02040503050406030204" pitchFamily="18" charset="0"/>
                          <a:ea typeface="Cambria Math" panose="02040503050406030204" pitchFamily="18" charset="0"/>
                          <a:cs typeface="Times New Roman" panose="02020603050405020304" pitchFamily="18" charset="0"/>
                        </a:rPr>
                        <a:t>/n</a:t>
                      </a:r>
                      <a:endParaRPr lang="zh-CN" sz="1050" b="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094912"/>
                  </a:ext>
                </a:extLst>
              </a:tr>
              <a:tr h="0">
                <a:tc>
                  <a:txBody>
                    <a:bodyPr/>
                    <a:lstStyle/>
                    <a:p>
                      <a:pPr algn="ctr">
                        <a:spcAft>
                          <a:spcPts val="0"/>
                        </a:spcAft>
                      </a:pPr>
                      <a:r>
                        <a:rPr lang="en-US" sz="1950" b="0" kern="100" dirty="0">
                          <a:effectLst/>
                          <a:latin typeface="Cambria Math" panose="02040503050406030204" pitchFamily="18" charset="0"/>
                          <a:ea typeface="Cambria Math" panose="02040503050406030204" pitchFamily="18" charset="0"/>
                          <a:cs typeface="Times New Roman" panose="02020603050405020304" pitchFamily="18" charset="0"/>
                        </a:rPr>
                        <a:t>r</a:t>
                      </a:r>
                      <a:r>
                        <a:rPr lang="en-US" sz="1950" b="0" kern="100" baseline="-25000" dirty="0">
                          <a:effectLst/>
                          <a:latin typeface="Cambria Math" panose="02040503050406030204" pitchFamily="18" charset="0"/>
                          <a:ea typeface="Cambria Math" panose="02040503050406030204" pitchFamily="18" charset="0"/>
                          <a:cs typeface="Times New Roman" panose="02020603050405020304" pitchFamily="18" charset="0"/>
                        </a:rPr>
                        <a:t>0</a:t>
                      </a:r>
                      <a:r>
                        <a:rPr lang="en-US" sz="1950" b="0" kern="100" dirty="0">
                          <a:effectLst/>
                          <a:latin typeface="Cambria Math" panose="02040503050406030204" pitchFamily="18" charset="0"/>
                          <a:ea typeface="Cambria Math" panose="02040503050406030204" pitchFamily="18" charset="0"/>
                          <a:cs typeface="Times New Roman" panose="02020603050405020304" pitchFamily="18" charset="0"/>
                        </a:rPr>
                        <a:t>=0</a:t>
                      </a:r>
                      <a:endParaRPr lang="zh-CN" sz="1050" b="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950" b="0" kern="100">
                          <a:effectLst/>
                          <a:latin typeface="Cambria Math" panose="02040503050406030204" pitchFamily="18" charset="0"/>
                          <a:ea typeface="Cambria Math" panose="02040503050406030204" pitchFamily="18" charset="0"/>
                          <a:cs typeface="Times New Roman" panose="02020603050405020304" pitchFamily="18" charset="0"/>
                        </a:rPr>
                        <a:t>790</a:t>
                      </a:r>
                      <a:endParaRPr lang="zh-CN" sz="1050" b="0" kern="10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950" b="0" kern="100">
                          <a:effectLst/>
                          <a:latin typeface="Cambria Math" panose="02040503050406030204" pitchFamily="18" charset="0"/>
                          <a:ea typeface="Cambria Math" panose="02040503050406030204" pitchFamily="18" charset="0"/>
                          <a:cs typeface="Times New Roman" panose="02020603050405020304" pitchFamily="18" charset="0"/>
                        </a:rPr>
                        <a:t>0.19</a:t>
                      </a:r>
                      <a:endParaRPr lang="zh-CN" sz="1050" b="0" kern="10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7208274"/>
                  </a:ext>
                </a:extLst>
              </a:tr>
              <a:tr h="0">
                <a:tc>
                  <a:txBody>
                    <a:bodyPr/>
                    <a:lstStyle/>
                    <a:p>
                      <a:pPr algn="ctr">
                        <a:spcAft>
                          <a:spcPts val="0"/>
                        </a:spcAft>
                      </a:pPr>
                      <a:r>
                        <a:rPr lang="en-US" sz="1950" b="0" kern="100" dirty="0">
                          <a:effectLst/>
                          <a:latin typeface="Cambria Math" panose="02040503050406030204" pitchFamily="18" charset="0"/>
                          <a:ea typeface="Cambria Math" panose="02040503050406030204" pitchFamily="18" charset="0"/>
                          <a:cs typeface="Times New Roman" panose="02020603050405020304" pitchFamily="18" charset="0"/>
                        </a:rPr>
                        <a:t>r</a:t>
                      </a:r>
                      <a:r>
                        <a:rPr lang="en-US" sz="1950" b="0" kern="100" baseline="-25000" dirty="0">
                          <a:effectLst/>
                          <a:latin typeface="Cambria Math" panose="02040503050406030204" pitchFamily="18" charset="0"/>
                          <a:ea typeface="Cambria Math" panose="02040503050406030204" pitchFamily="18" charset="0"/>
                          <a:cs typeface="Times New Roman" panose="02020603050405020304" pitchFamily="18" charset="0"/>
                        </a:rPr>
                        <a:t>1</a:t>
                      </a:r>
                      <a:r>
                        <a:rPr lang="en-US" sz="1950" b="0" kern="100" dirty="0">
                          <a:effectLst/>
                          <a:latin typeface="Cambria Math" panose="02040503050406030204" pitchFamily="18" charset="0"/>
                          <a:ea typeface="Cambria Math" panose="02040503050406030204" pitchFamily="18" charset="0"/>
                          <a:cs typeface="Times New Roman" panose="02020603050405020304" pitchFamily="18" charset="0"/>
                        </a:rPr>
                        <a:t>=1/7</a:t>
                      </a:r>
                      <a:endParaRPr lang="zh-CN" sz="1050" b="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950" b="0" kern="100">
                          <a:effectLst/>
                          <a:latin typeface="Cambria Math" panose="02040503050406030204" pitchFamily="18" charset="0"/>
                          <a:ea typeface="Cambria Math" panose="02040503050406030204" pitchFamily="18" charset="0"/>
                          <a:cs typeface="Times New Roman" panose="02020603050405020304" pitchFamily="18" charset="0"/>
                        </a:rPr>
                        <a:t>1023</a:t>
                      </a:r>
                      <a:endParaRPr lang="zh-CN" sz="1050" b="0" kern="10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950" b="0" kern="100">
                          <a:effectLst/>
                          <a:latin typeface="Cambria Math" panose="02040503050406030204" pitchFamily="18" charset="0"/>
                          <a:ea typeface="Cambria Math" panose="02040503050406030204" pitchFamily="18" charset="0"/>
                          <a:cs typeface="Times New Roman" panose="02020603050405020304" pitchFamily="18" charset="0"/>
                        </a:rPr>
                        <a:t>0.25</a:t>
                      </a:r>
                      <a:endParaRPr lang="zh-CN" sz="1050" b="0" kern="10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0874715"/>
                  </a:ext>
                </a:extLst>
              </a:tr>
              <a:tr h="0">
                <a:tc>
                  <a:txBody>
                    <a:bodyPr/>
                    <a:lstStyle/>
                    <a:p>
                      <a:pPr algn="ctr">
                        <a:spcAft>
                          <a:spcPts val="0"/>
                        </a:spcAft>
                      </a:pPr>
                      <a:r>
                        <a:rPr lang="en-US" sz="1950" b="0" kern="100" dirty="0">
                          <a:effectLst/>
                          <a:latin typeface="Cambria Math" panose="02040503050406030204" pitchFamily="18" charset="0"/>
                          <a:ea typeface="Cambria Math" panose="02040503050406030204" pitchFamily="18" charset="0"/>
                          <a:cs typeface="Times New Roman" panose="02020603050405020304" pitchFamily="18" charset="0"/>
                        </a:rPr>
                        <a:t>r</a:t>
                      </a:r>
                      <a:r>
                        <a:rPr lang="en-US" sz="1950" b="0" kern="100" baseline="-25000" dirty="0">
                          <a:effectLst/>
                          <a:latin typeface="Cambria Math" panose="02040503050406030204" pitchFamily="18" charset="0"/>
                          <a:ea typeface="Cambria Math" panose="02040503050406030204" pitchFamily="18" charset="0"/>
                          <a:cs typeface="Times New Roman" panose="02020603050405020304" pitchFamily="18" charset="0"/>
                        </a:rPr>
                        <a:t>2</a:t>
                      </a:r>
                      <a:r>
                        <a:rPr lang="en-US" sz="1950" b="0" kern="100" dirty="0">
                          <a:effectLst/>
                          <a:latin typeface="Cambria Math" panose="02040503050406030204" pitchFamily="18" charset="0"/>
                          <a:ea typeface="Cambria Math" panose="02040503050406030204" pitchFamily="18" charset="0"/>
                          <a:cs typeface="Times New Roman" panose="02020603050405020304" pitchFamily="18" charset="0"/>
                        </a:rPr>
                        <a:t>=2/7</a:t>
                      </a:r>
                      <a:endParaRPr lang="zh-CN" sz="1050" b="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950" b="0" kern="100">
                          <a:effectLst/>
                          <a:latin typeface="Cambria Math" panose="02040503050406030204" pitchFamily="18" charset="0"/>
                          <a:ea typeface="Cambria Math" panose="02040503050406030204" pitchFamily="18" charset="0"/>
                          <a:cs typeface="Times New Roman" panose="02020603050405020304" pitchFamily="18" charset="0"/>
                        </a:rPr>
                        <a:t>850</a:t>
                      </a:r>
                      <a:endParaRPr lang="zh-CN" sz="1050" b="0" kern="10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950" b="0" kern="100">
                          <a:effectLst/>
                          <a:latin typeface="Cambria Math" panose="02040503050406030204" pitchFamily="18" charset="0"/>
                          <a:ea typeface="Cambria Math" panose="02040503050406030204" pitchFamily="18" charset="0"/>
                          <a:cs typeface="Times New Roman" panose="02020603050405020304" pitchFamily="18" charset="0"/>
                        </a:rPr>
                        <a:t>0.21</a:t>
                      </a:r>
                      <a:endParaRPr lang="zh-CN" sz="1050" b="0" kern="10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8883354"/>
                  </a:ext>
                </a:extLst>
              </a:tr>
              <a:tr h="0">
                <a:tc>
                  <a:txBody>
                    <a:bodyPr/>
                    <a:lstStyle/>
                    <a:p>
                      <a:pPr algn="ctr">
                        <a:spcAft>
                          <a:spcPts val="0"/>
                        </a:spcAft>
                      </a:pPr>
                      <a:r>
                        <a:rPr lang="en-US" sz="1950" b="0" kern="100" dirty="0">
                          <a:effectLst/>
                          <a:latin typeface="Cambria Math" panose="02040503050406030204" pitchFamily="18" charset="0"/>
                          <a:ea typeface="Cambria Math" panose="02040503050406030204" pitchFamily="18" charset="0"/>
                          <a:cs typeface="Times New Roman" panose="02020603050405020304" pitchFamily="18" charset="0"/>
                        </a:rPr>
                        <a:t>r</a:t>
                      </a:r>
                      <a:r>
                        <a:rPr lang="en-US" sz="1950" b="0" kern="100" baseline="-25000" dirty="0">
                          <a:effectLst/>
                          <a:latin typeface="Cambria Math" panose="02040503050406030204" pitchFamily="18" charset="0"/>
                          <a:ea typeface="Cambria Math" panose="02040503050406030204" pitchFamily="18" charset="0"/>
                          <a:cs typeface="Times New Roman" panose="02020603050405020304" pitchFamily="18" charset="0"/>
                        </a:rPr>
                        <a:t>3</a:t>
                      </a:r>
                      <a:r>
                        <a:rPr lang="en-US" sz="1950" b="0" kern="100" dirty="0">
                          <a:effectLst/>
                          <a:latin typeface="Cambria Math" panose="02040503050406030204" pitchFamily="18" charset="0"/>
                          <a:ea typeface="Cambria Math" panose="02040503050406030204" pitchFamily="18" charset="0"/>
                          <a:cs typeface="Times New Roman" panose="02020603050405020304" pitchFamily="18" charset="0"/>
                        </a:rPr>
                        <a:t>=3/7</a:t>
                      </a:r>
                      <a:endParaRPr lang="zh-CN" sz="1050" b="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950" b="0" kern="100">
                          <a:effectLst/>
                          <a:latin typeface="Cambria Math" panose="02040503050406030204" pitchFamily="18" charset="0"/>
                          <a:ea typeface="Cambria Math" panose="02040503050406030204" pitchFamily="18" charset="0"/>
                          <a:cs typeface="Times New Roman" panose="02020603050405020304" pitchFamily="18" charset="0"/>
                        </a:rPr>
                        <a:t>656</a:t>
                      </a:r>
                      <a:endParaRPr lang="zh-CN" sz="1050" b="0" kern="10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950" b="0" kern="100">
                          <a:effectLst/>
                          <a:latin typeface="Cambria Math" panose="02040503050406030204" pitchFamily="18" charset="0"/>
                          <a:ea typeface="Cambria Math" panose="02040503050406030204" pitchFamily="18" charset="0"/>
                          <a:cs typeface="Times New Roman" panose="02020603050405020304" pitchFamily="18" charset="0"/>
                        </a:rPr>
                        <a:t>0.16</a:t>
                      </a:r>
                      <a:endParaRPr lang="zh-CN" sz="1050" b="0" kern="10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4721021"/>
                  </a:ext>
                </a:extLst>
              </a:tr>
              <a:tr h="0">
                <a:tc>
                  <a:txBody>
                    <a:bodyPr/>
                    <a:lstStyle/>
                    <a:p>
                      <a:pPr algn="ctr">
                        <a:spcAft>
                          <a:spcPts val="0"/>
                        </a:spcAft>
                      </a:pPr>
                      <a:r>
                        <a:rPr lang="en-US" sz="1950" b="0" kern="100" dirty="0">
                          <a:effectLst/>
                          <a:latin typeface="Cambria Math" panose="02040503050406030204" pitchFamily="18" charset="0"/>
                          <a:ea typeface="Cambria Math" panose="02040503050406030204" pitchFamily="18" charset="0"/>
                          <a:cs typeface="Times New Roman" panose="02020603050405020304" pitchFamily="18" charset="0"/>
                        </a:rPr>
                        <a:t>r</a:t>
                      </a:r>
                      <a:r>
                        <a:rPr lang="en-US" sz="1950" b="0" kern="100" baseline="-25000" dirty="0">
                          <a:effectLst/>
                          <a:latin typeface="Cambria Math" panose="02040503050406030204" pitchFamily="18" charset="0"/>
                          <a:ea typeface="Cambria Math" panose="02040503050406030204" pitchFamily="18" charset="0"/>
                          <a:cs typeface="Times New Roman" panose="02020603050405020304" pitchFamily="18" charset="0"/>
                        </a:rPr>
                        <a:t>4</a:t>
                      </a:r>
                      <a:r>
                        <a:rPr lang="en-US" sz="1950" b="0" kern="100" dirty="0">
                          <a:effectLst/>
                          <a:latin typeface="Cambria Math" panose="02040503050406030204" pitchFamily="18" charset="0"/>
                          <a:ea typeface="Cambria Math" panose="02040503050406030204" pitchFamily="18" charset="0"/>
                          <a:cs typeface="Times New Roman" panose="02020603050405020304" pitchFamily="18" charset="0"/>
                        </a:rPr>
                        <a:t>=4/7</a:t>
                      </a:r>
                      <a:endParaRPr lang="zh-CN" sz="1050" b="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950" b="0" kern="100">
                          <a:effectLst/>
                          <a:latin typeface="Cambria Math" panose="02040503050406030204" pitchFamily="18" charset="0"/>
                          <a:ea typeface="Cambria Math" panose="02040503050406030204" pitchFamily="18" charset="0"/>
                          <a:cs typeface="Times New Roman" panose="02020603050405020304" pitchFamily="18" charset="0"/>
                        </a:rPr>
                        <a:t>329</a:t>
                      </a:r>
                      <a:endParaRPr lang="zh-CN" sz="1050" b="0" kern="10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950" b="0" kern="100">
                          <a:effectLst/>
                          <a:latin typeface="Cambria Math" panose="02040503050406030204" pitchFamily="18" charset="0"/>
                          <a:ea typeface="Cambria Math" panose="02040503050406030204" pitchFamily="18" charset="0"/>
                          <a:cs typeface="Times New Roman" panose="02020603050405020304" pitchFamily="18" charset="0"/>
                        </a:rPr>
                        <a:t>0.08</a:t>
                      </a:r>
                      <a:endParaRPr lang="zh-CN" sz="1050" b="0" kern="10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3430000"/>
                  </a:ext>
                </a:extLst>
              </a:tr>
              <a:tr h="0">
                <a:tc>
                  <a:txBody>
                    <a:bodyPr/>
                    <a:lstStyle/>
                    <a:p>
                      <a:pPr algn="ctr">
                        <a:spcAft>
                          <a:spcPts val="0"/>
                        </a:spcAft>
                      </a:pPr>
                      <a:r>
                        <a:rPr lang="en-US" sz="1950" b="0" kern="100" dirty="0">
                          <a:effectLst/>
                          <a:latin typeface="Cambria Math" panose="02040503050406030204" pitchFamily="18" charset="0"/>
                          <a:ea typeface="Cambria Math" panose="02040503050406030204" pitchFamily="18" charset="0"/>
                          <a:cs typeface="Times New Roman" panose="02020603050405020304" pitchFamily="18" charset="0"/>
                        </a:rPr>
                        <a:t>r</a:t>
                      </a:r>
                      <a:r>
                        <a:rPr lang="en-US" sz="1950" b="0" kern="100" baseline="-25000" dirty="0">
                          <a:effectLst/>
                          <a:latin typeface="Cambria Math" panose="02040503050406030204" pitchFamily="18" charset="0"/>
                          <a:ea typeface="Cambria Math" panose="02040503050406030204" pitchFamily="18" charset="0"/>
                          <a:cs typeface="Times New Roman" panose="02020603050405020304" pitchFamily="18" charset="0"/>
                        </a:rPr>
                        <a:t>5</a:t>
                      </a:r>
                      <a:r>
                        <a:rPr lang="en-US" sz="1950" b="0" kern="100" dirty="0">
                          <a:effectLst/>
                          <a:latin typeface="Cambria Math" panose="02040503050406030204" pitchFamily="18" charset="0"/>
                          <a:ea typeface="Cambria Math" panose="02040503050406030204" pitchFamily="18" charset="0"/>
                          <a:cs typeface="Times New Roman" panose="02020603050405020304" pitchFamily="18" charset="0"/>
                        </a:rPr>
                        <a:t>=5/7</a:t>
                      </a:r>
                      <a:endParaRPr lang="zh-CN" sz="1050" b="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950" b="0" kern="100" dirty="0">
                          <a:effectLst/>
                          <a:latin typeface="Cambria Math" panose="02040503050406030204" pitchFamily="18" charset="0"/>
                          <a:ea typeface="Cambria Math" panose="02040503050406030204" pitchFamily="18" charset="0"/>
                          <a:cs typeface="Times New Roman" panose="02020603050405020304" pitchFamily="18" charset="0"/>
                        </a:rPr>
                        <a:t>245</a:t>
                      </a:r>
                      <a:endParaRPr lang="zh-CN" sz="1050" b="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950" b="0" kern="100">
                          <a:effectLst/>
                          <a:latin typeface="Cambria Math" panose="02040503050406030204" pitchFamily="18" charset="0"/>
                          <a:ea typeface="Cambria Math" panose="02040503050406030204" pitchFamily="18" charset="0"/>
                          <a:cs typeface="Times New Roman" panose="02020603050405020304" pitchFamily="18" charset="0"/>
                        </a:rPr>
                        <a:t>0.06</a:t>
                      </a:r>
                      <a:endParaRPr lang="zh-CN" sz="1050" b="0" kern="10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2736955"/>
                  </a:ext>
                </a:extLst>
              </a:tr>
              <a:tr h="0">
                <a:tc>
                  <a:txBody>
                    <a:bodyPr/>
                    <a:lstStyle/>
                    <a:p>
                      <a:pPr algn="ctr">
                        <a:spcAft>
                          <a:spcPts val="0"/>
                        </a:spcAft>
                      </a:pPr>
                      <a:r>
                        <a:rPr lang="en-US" sz="1950" b="0" kern="100">
                          <a:effectLst/>
                          <a:latin typeface="Cambria Math" panose="02040503050406030204" pitchFamily="18" charset="0"/>
                          <a:ea typeface="Cambria Math" panose="02040503050406030204" pitchFamily="18" charset="0"/>
                          <a:cs typeface="Times New Roman" panose="02020603050405020304" pitchFamily="18" charset="0"/>
                        </a:rPr>
                        <a:t>r</a:t>
                      </a:r>
                      <a:r>
                        <a:rPr lang="en-US" sz="1950" b="0" kern="100" baseline="-25000">
                          <a:effectLst/>
                          <a:latin typeface="Cambria Math" panose="02040503050406030204" pitchFamily="18" charset="0"/>
                          <a:ea typeface="Cambria Math" panose="02040503050406030204" pitchFamily="18" charset="0"/>
                          <a:cs typeface="Times New Roman" panose="02020603050405020304" pitchFamily="18" charset="0"/>
                        </a:rPr>
                        <a:t>6</a:t>
                      </a:r>
                      <a:r>
                        <a:rPr lang="en-US" sz="1950" b="0" kern="100">
                          <a:effectLst/>
                          <a:latin typeface="Cambria Math" panose="02040503050406030204" pitchFamily="18" charset="0"/>
                          <a:ea typeface="Cambria Math" panose="02040503050406030204" pitchFamily="18" charset="0"/>
                          <a:cs typeface="Times New Roman" panose="02020603050405020304" pitchFamily="18" charset="0"/>
                        </a:rPr>
                        <a:t>=6/7</a:t>
                      </a:r>
                      <a:endParaRPr lang="zh-CN" sz="1050" b="0" kern="10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950" b="0" kern="100" dirty="0">
                          <a:effectLst/>
                          <a:latin typeface="Cambria Math" panose="02040503050406030204" pitchFamily="18" charset="0"/>
                          <a:ea typeface="Cambria Math" panose="02040503050406030204" pitchFamily="18" charset="0"/>
                          <a:cs typeface="Times New Roman" panose="02020603050405020304" pitchFamily="18" charset="0"/>
                        </a:rPr>
                        <a:t>122</a:t>
                      </a:r>
                      <a:endParaRPr lang="zh-CN" sz="1050" b="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950" b="0" kern="100" dirty="0">
                          <a:effectLst/>
                          <a:latin typeface="Cambria Math" panose="02040503050406030204" pitchFamily="18" charset="0"/>
                          <a:ea typeface="Cambria Math" panose="02040503050406030204" pitchFamily="18" charset="0"/>
                          <a:cs typeface="Times New Roman" panose="02020603050405020304" pitchFamily="18" charset="0"/>
                        </a:rPr>
                        <a:t>0.03</a:t>
                      </a:r>
                      <a:endParaRPr lang="zh-CN" sz="1050" b="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1336742"/>
                  </a:ext>
                </a:extLst>
              </a:tr>
              <a:tr h="0">
                <a:tc>
                  <a:txBody>
                    <a:bodyPr/>
                    <a:lstStyle/>
                    <a:p>
                      <a:pPr algn="ctr">
                        <a:spcAft>
                          <a:spcPts val="0"/>
                        </a:spcAft>
                      </a:pPr>
                      <a:r>
                        <a:rPr lang="en-US" sz="1950" b="0" kern="100" dirty="0">
                          <a:effectLst/>
                          <a:latin typeface="Cambria Math" panose="02040503050406030204" pitchFamily="18" charset="0"/>
                          <a:ea typeface="Cambria Math" panose="02040503050406030204" pitchFamily="18" charset="0"/>
                          <a:cs typeface="Times New Roman" panose="02020603050405020304" pitchFamily="18" charset="0"/>
                        </a:rPr>
                        <a:t>r</a:t>
                      </a:r>
                      <a:r>
                        <a:rPr lang="en-US" sz="1950" b="0" kern="100" baseline="-25000" dirty="0">
                          <a:effectLst/>
                          <a:latin typeface="Cambria Math" panose="02040503050406030204" pitchFamily="18" charset="0"/>
                          <a:ea typeface="Cambria Math" panose="02040503050406030204" pitchFamily="18" charset="0"/>
                          <a:cs typeface="Times New Roman" panose="02020603050405020304" pitchFamily="18" charset="0"/>
                        </a:rPr>
                        <a:t>7</a:t>
                      </a:r>
                      <a:r>
                        <a:rPr lang="en-US" sz="1950" b="0" kern="100" dirty="0">
                          <a:effectLst/>
                          <a:latin typeface="Cambria Math" panose="02040503050406030204" pitchFamily="18" charset="0"/>
                          <a:ea typeface="Cambria Math" panose="02040503050406030204" pitchFamily="18" charset="0"/>
                          <a:cs typeface="Times New Roman" panose="02020603050405020304" pitchFamily="18" charset="0"/>
                        </a:rPr>
                        <a:t>=1</a:t>
                      </a:r>
                      <a:endParaRPr lang="zh-CN" sz="1050" b="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950" b="0" kern="100">
                          <a:effectLst/>
                          <a:latin typeface="Cambria Math" panose="02040503050406030204" pitchFamily="18" charset="0"/>
                          <a:ea typeface="Cambria Math" panose="02040503050406030204" pitchFamily="18" charset="0"/>
                          <a:cs typeface="Times New Roman" panose="02020603050405020304" pitchFamily="18" charset="0"/>
                        </a:rPr>
                        <a:t>81</a:t>
                      </a:r>
                      <a:endParaRPr lang="zh-CN" sz="1050" b="0" kern="10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950" b="0" kern="100" dirty="0">
                          <a:effectLst/>
                          <a:latin typeface="Cambria Math" panose="02040503050406030204" pitchFamily="18" charset="0"/>
                          <a:ea typeface="Cambria Math" panose="02040503050406030204" pitchFamily="18" charset="0"/>
                          <a:cs typeface="Times New Roman" panose="02020603050405020304" pitchFamily="18" charset="0"/>
                        </a:rPr>
                        <a:t>0.02</a:t>
                      </a:r>
                      <a:endParaRPr lang="zh-CN" sz="1050" b="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8506676"/>
                  </a:ext>
                </a:extLst>
              </a:tr>
            </a:tbl>
          </a:graphicData>
        </a:graphic>
      </p:graphicFrame>
      <p:sp>
        <p:nvSpPr>
          <p:cNvPr id="8" name="文本框 7"/>
          <p:cNvSpPr txBox="1"/>
          <p:nvPr/>
        </p:nvSpPr>
        <p:spPr>
          <a:xfrm>
            <a:off x="5049031" y="154636"/>
            <a:ext cx="2453054" cy="584775"/>
          </a:xfrm>
          <a:prstGeom prst="rect">
            <a:avLst/>
          </a:prstGeom>
          <a:noFill/>
        </p:spPr>
        <p:txBody>
          <a:bodyPr wrap="square" rtlCol="0">
            <a:spAutoFit/>
          </a:bodyPr>
          <a:lstStyle/>
          <a:p>
            <a:r>
              <a:rPr lang="zh-CN" altLang="en-US" sz="3200" dirty="0" smtClean="0">
                <a:solidFill>
                  <a:srgbClr val="0070C0"/>
                </a:solidFill>
                <a:latin typeface="华文行楷" panose="02010800040101010101" pitchFamily="2" charset="-122"/>
                <a:ea typeface="华文行楷" panose="02010800040101010101" pitchFamily="2" charset="-122"/>
              </a:rPr>
              <a:t>均衡化题目</a:t>
            </a:r>
            <a:endParaRPr lang="zh-CN" altLang="en-US" sz="3200" dirty="0">
              <a:solidFill>
                <a:srgbClr val="0070C0"/>
              </a:solidFill>
              <a:latin typeface="华文行楷" panose="02010800040101010101" pitchFamily="2" charset="-122"/>
              <a:ea typeface="华文行楷" panose="02010800040101010101" pitchFamily="2" charset="-122"/>
            </a:endParaRPr>
          </a:p>
        </p:txBody>
      </p:sp>
      <p:graphicFrame>
        <p:nvGraphicFramePr>
          <p:cNvPr id="9" name="图表 8"/>
          <p:cNvGraphicFramePr/>
          <p:nvPr>
            <p:extLst>
              <p:ext uri="{D42A27DB-BD31-4B8C-83A1-F6EECF244321}">
                <p14:modId xmlns:p14="http://schemas.microsoft.com/office/powerpoint/2010/main" val="2031920364"/>
              </p:ext>
            </p:extLst>
          </p:nvPr>
        </p:nvGraphicFramePr>
        <p:xfrm>
          <a:off x="6413304" y="2091140"/>
          <a:ext cx="5778696" cy="26746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0132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51792" y="694592"/>
            <a:ext cx="9900139" cy="5632311"/>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）求变换函数，计算</a:t>
            </a:r>
            <a:r>
              <a:rPr lang="zh-CN" altLang="en-US" dirty="0">
                <a:latin typeface="楷体" panose="02010609060101010101" pitchFamily="49" charset="-122"/>
                <a:ea typeface="楷体" panose="02010609060101010101" pitchFamily="49" charset="-122"/>
              </a:rPr>
              <a:t>各</a:t>
            </a:r>
            <a:r>
              <a:rPr lang="zh-CN" altLang="en-US" dirty="0" smtClean="0">
                <a:latin typeface="楷体" panose="02010609060101010101" pitchFamily="49" charset="-122"/>
                <a:ea typeface="楷体" panose="02010609060101010101" pitchFamily="49" charset="-122"/>
              </a:rPr>
              <a:t>灰度级</a:t>
            </a:r>
            <a:r>
              <a:rPr lang="en-US" altLang="zh-CN" dirty="0" err="1" smtClean="0">
                <a:latin typeface="楷体" panose="02010609060101010101" pitchFamily="49" charset="-122"/>
                <a:ea typeface="楷体" panose="02010609060101010101" pitchFamily="49" charset="-122"/>
              </a:rPr>
              <a:t>s</a:t>
            </a:r>
            <a:r>
              <a:rPr lang="en-US" altLang="zh-CN" baseline="-25000" dirty="0" err="1" smtClean="0">
                <a:latin typeface="楷体" panose="02010609060101010101" pitchFamily="49" charset="-122"/>
                <a:ea typeface="楷体" panose="02010609060101010101" pitchFamily="49" charset="-122"/>
              </a:rPr>
              <a:t>k</a:t>
            </a:r>
            <a:endParaRPr lang="en-US" altLang="zh-CN" baseline="-25000" dirty="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s</a:t>
            </a:r>
            <a:r>
              <a:rPr lang="en-US" altLang="zh-CN" baseline="-25000" dirty="0" smtClean="0">
                <a:latin typeface="楷体" panose="02010609060101010101" pitchFamily="49" charset="-122"/>
                <a:ea typeface="楷体" panose="02010609060101010101" pitchFamily="49" charset="-122"/>
              </a:rPr>
              <a:t>0</a:t>
            </a:r>
            <a:r>
              <a:rPr lang="en-US" altLang="zh-CN" dirty="0" smtClean="0">
                <a:latin typeface="楷体" panose="02010609060101010101" pitchFamily="49" charset="-122"/>
                <a:ea typeface="楷体" panose="02010609060101010101" pitchFamily="49" charset="-122"/>
              </a:rPr>
              <a:t>=0.19</a:t>
            </a:r>
          </a:p>
          <a:p>
            <a:r>
              <a:rPr lang="en-US" altLang="zh-CN" dirty="0" smtClean="0">
                <a:latin typeface="楷体" panose="02010609060101010101" pitchFamily="49" charset="-122"/>
                <a:ea typeface="楷体" panose="02010609060101010101" pitchFamily="49" charset="-122"/>
              </a:rPr>
              <a:t>s</a:t>
            </a:r>
            <a:r>
              <a:rPr lang="en-US" altLang="zh-CN" baseline="-25000" dirty="0" smtClean="0">
                <a:latin typeface="楷体" panose="02010609060101010101" pitchFamily="49" charset="-122"/>
                <a:ea typeface="楷体" panose="02010609060101010101" pitchFamily="49" charset="-122"/>
              </a:rPr>
              <a:t>1</a:t>
            </a:r>
            <a:r>
              <a:rPr lang="en-US" altLang="zh-CN" dirty="0" smtClean="0">
                <a:latin typeface="楷体" panose="02010609060101010101" pitchFamily="49" charset="-122"/>
                <a:ea typeface="楷体" panose="02010609060101010101" pitchFamily="49" charset="-122"/>
              </a:rPr>
              <a:t>=0.19+0.25=0.44</a:t>
            </a:r>
          </a:p>
          <a:p>
            <a:r>
              <a:rPr lang="en-US" altLang="zh-CN" dirty="0" smtClean="0">
                <a:latin typeface="楷体" panose="02010609060101010101" pitchFamily="49" charset="-122"/>
                <a:ea typeface="楷体" panose="02010609060101010101" pitchFamily="49" charset="-122"/>
              </a:rPr>
              <a:t>s</a:t>
            </a:r>
            <a:r>
              <a:rPr lang="en-US" altLang="zh-CN" baseline="-25000" dirty="0" smtClean="0">
                <a:latin typeface="楷体" panose="02010609060101010101" pitchFamily="49" charset="-122"/>
                <a:ea typeface="楷体" panose="02010609060101010101" pitchFamily="49" charset="-122"/>
              </a:rPr>
              <a:t>2</a:t>
            </a:r>
            <a:r>
              <a:rPr lang="en-US" altLang="zh-CN" dirty="0" smtClean="0">
                <a:latin typeface="楷体" panose="02010609060101010101" pitchFamily="49" charset="-122"/>
                <a:ea typeface="楷体" panose="02010609060101010101" pitchFamily="49" charset="-122"/>
              </a:rPr>
              <a:t>=0.19+0.25+0.21=0.65</a:t>
            </a:r>
          </a:p>
          <a:p>
            <a:r>
              <a:rPr lang="en-US" altLang="zh-CN" dirty="0" smtClean="0">
                <a:latin typeface="楷体" panose="02010609060101010101" pitchFamily="49" charset="-122"/>
                <a:ea typeface="楷体" panose="02010609060101010101" pitchFamily="49" charset="-122"/>
              </a:rPr>
              <a:t>s</a:t>
            </a:r>
            <a:r>
              <a:rPr lang="en-US" altLang="zh-CN" baseline="-25000" dirty="0" smtClean="0">
                <a:latin typeface="楷体" panose="02010609060101010101" pitchFamily="49" charset="-122"/>
                <a:ea typeface="楷体" panose="02010609060101010101" pitchFamily="49" charset="-122"/>
              </a:rPr>
              <a:t>3</a:t>
            </a:r>
            <a:r>
              <a:rPr lang="en-US" altLang="zh-CN" dirty="0" smtClean="0">
                <a:latin typeface="楷体" panose="02010609060101010101" pitchFamily="49" charset="-122"/>
                <a:ea typeface="楷体" panose="02010609060101010101" pitchFamily="49" charset="-122"/>
              </a:rPr>
              <a:t>=0.81,  s</a:t>
            </a:r>
            <a:r>
              <a:rPr lang="en-US" altLang="zh-CN" baseline="-25000" dirty="0" smtClean="0">
                <a:latin typeface="楷体" panose="02010609060101010101" pitchFamily="49" charset="-122"/>
                <a:ea typeface="楷体" panose="02010609060101010101" pitchFamily="49" charset="-122"/>
              </a:rPr>
              <a:t>4</a:t>
            </a:r>
            <a:r>
              <a:rPr lang="en-US" altLang="zh-CN" dirty="0" smtClean="0">
                <a:latin typeface="楷体" panose="02010609060101010101" pitchFamily="49" charset="-122"/>
                <a:ea typeface="楷体" panose="02010609060101010101" pitchFamily="49" charset="-122"/>
              </a:rPr>
              <a:t>=0.89,  s</a:t>
            </a:r>
            <a:r>
              <a:rPr lang="en-US" altLang="zh-CN" baseline="-25000" dirty="0" smtClean="0">
                <a:latin typeface="楷体" panose="02010609060101010101" pitchFamily="49" charset="-122"/>
                <a:ea typeface="楷体" panose="02010609060101010101" pitchFamily="49" charset="-122"/>
              </a:rPr>
              <a:t>5</a:t>
            </a:r>
            <a:r>
              <a:rPr lang="en-US" altLang="zh-CN" dirty="0" smtClean="0">
                <a:latin typeface="楷体" panose="02010609060101010101" pitchFamily="49" charset="-122"/>
                <a:ea typeface="楷体" panose="02010609060101010101" pitchFamily="49" charset="-122"/>
              </a:rPr>
              <a:t>=0.95,  s</a:t>
            </a:r>
            <a:r>
              <a:rPr lang="en-US" altLang="zh-CN" baseline="-25000" dirty="0" smtClean="0">
                <a:latin typeface="楷体" panose="02010609060101010101" pitchFamily="49" charset="-122"/>
                <a:ea typeface="楷体" panose="02010609060101010101" pitchFamily="49" charset="-122"/>
              </a:rPr>
              <a:t>6</a:t>
            </a:r>
            <a:r>
              <a:rPr lang="en-US" altLang="zh-CN" dirty="0" smtClean="0">
                <a:latin typeface="楷体" panose="02010609060101010101" pitchFamily="49" charset="-122"/>
                <a:ea typeface="楷体" panose="02010609060101010101" pitchFamily="49" charset="-122"/>
              </a:rPr>
              <a:t>=0.98,  s</a:t>
            </a:r>
            <a:r>
              <a:rPr lang="en-US" altLang="zh-CN" baseline="-25000" dirty="0" smtClean="0">
                <a:latin typeface="楷体" panose="02010609060101010101" pitchFamily="49" charset="-122"/>
                <a:ea typeface="楷体" panose="02010609060101010101" pitchFamily="49" charset="-122"/>
              </a:rPr>
              <a:t>7</a:t>
            </a:r>
            <a:r>
              <a:rPr lang="en-US" altLang="zh-CN" dirty="0" smtClean="0">
                <a:latin typeface="楷体" panose="02010609060101010101" pitchFamily="49" charset="-122"/>
                <a:ea typeface="楷体" panose="02010609060101010101" pitchFamily="49" charset="-122"/>
              </a:rPr>
              <a:t>=1</a:t>
            </a: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）计算均衡化之后的灰度级。</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由于原图像的灰度级只有</a:t>
            </a:r>
            <a:r>
              <a:rPr lang="en-US" altLang="zh-CN" dirty="0" smtClean="0">
                <a:latin typeface="楷体" panose="02010609060101010101" pitchFamily="49" charset="-122"/>
                <a:ea typeface="楷体" panose="02010609060101010101" pitchFamily="49" charset="-122"/>
              </a:rPr>
              <a:t>8</a:t>
            </a:r>
            <a:r>
              <a:rPr lang="zh-CN" altLang="en-US" dirty="0" smtClean="0">
                <a:latin typeface="楷体" panose="02010609060101010101" pitchFamily="49" charset="-122"/>
                <a:ea typeface="楷体" panose="02010609060101010101" pitchFamily="49" charset="-122"/>
              </a:rPr>
              <a:t>级，变换之后的</a:t>
            </a:r>
            <a:r>
              <a:rPr lang="en-US" altLang="zh-CN" dirty="0" err="1" smtClean="0">
                <a:latin typeface="楷体" panose="02010609060101010101" pitchFamily="49" charset="-122"/>
                <a:ea typeface="楷体" panose="02010609060101010101" pitchFamily="49" charset="-122"/>
              </a:rPr>
              <a:t>s</a:t>
            </a:r>
            <a:r>
              <a:rPr lang="en-US" altLang="zh-CN" baseline="-25000" dirty="0" err="1" smtClean="0">
                <a:latin typeface="楷体" panose="02010609060101010101" pitchFamily="49" charset="-122"/>
                <a:ea typeface="楷体" panose="02010609060101010101" pitchFamily="49" charset="-122"/>
              </a:rPr>
              <a:t>k</a:t>
            </a:r>
            <a:r>
              <a:rPr lang="zh-CN" altLang="en-US" dirty="0" smtClean="0">
                <a:latin typeface="楷体" panose="02010609060101010101" pitchFamily="49" charset="-122"/>
                <a:ea typeface="楷体" panose="02010609060101010101" pitchFamily="49" charset="-122"/>
              </a:rPr>
              <a:t>只能</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选择最接近的一个灰度级，因此需对</a:t>
            </a:r>
            <a:r>
              <a:rPr lang="en-US" altLang="zh-CN" dirty="0" err="1" smtClean="0">
                <a:latin typeface="楷体" panose="02010609060101010101" pitchFamily="49" charset="-122"/>
                <a:ea typeface="楷体" panose="02010609060101010101" pitchFamily="49" charset="-122"/>
              </a:rPr>
              <a:t>s</a:t>
            </a:r>
            <a:r>
              <a:rPr lang="en-US" altLang="zh-CN" baseline="-25000" dirty="0" err="1" smtClean="0">
                <a:latin typeface="楷体" panose="02010609060101010101" pitchFamily="49" charset="-122"/>
                <a:ea typeface="楷体" panose="02010609060101010101" pitchFamily="49" charset="-122"/>
              </a:rPr>
              <a:t>k</a:t>
            </a:r>
            <a:r>
              <a:rPr lang="zh-CN" altLang="en-US" dirty="0" smtClean="0">
                <a:latin typeface="楷体" panose="02010609060101010101" pitchFamily="49" charset="-122"/>
                <a:ea typeface="楷体" panose="02010609060101010101" pitchFamily="49" charset="-122"/>
              </a:rPr>
              <a:t>进行舍入处理。</a:t>
            </a:r>
            <a:endParaRPr lang="en-US" altLang="zh-CN" dirty="0" smtClean="0">
              <a:latin typeface="楷体" panose="02010609060101010101" pitchFamily="49" charset="-122"/>
              <a:ea typeface="楷体" panose="02010609060101010101" pitchFamily="49" charset="-122"/>
            </a:endParaRPr>
          </a:p>
          <a:p>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a:solidFill>
                  <a:prstClr val="black"/>
                </a:solidFill>
                <a:latin typeface="楷体" panose="02010609060101010101" pitchFamily="49" charset="-122"/>
                <a:ea typeface="楷体" panose="02010609060101010101" pitchFamily="49" charset="-122"/>
              </a:rPr>
              <a:t>0</a:t>
            </a:r>
            <a:r>
              <a:rPr lang="en-US" altLang="zh-CN" dirty="0" smtClean="0">
                <a:solidFill>
                  <a:prstClr val="black"/>
                </a:solidFill>
                <a:latin typeface="楷体" panose="02010609060101010101" pitchFamily="49" charset="-122"/>
                <a:ea typeface="楷体" panose="02010609060101010101" pitchFamily="49" charset="-122"/>
              </a:rPr>
              <a:t>≈1/7		</a:t>
            </a:r>
            <a:r>
              <a:rPr lang="en-US" altLang="zh-CN" dirty="0">
                <a:solidFill>
                  <a:prstClr val="black"/>
                </a:solidFill>
                <a:latin typeface="楷体" panose="02010609060101010101" pitchFamily="49" charset="-122"/>
                <a:ea typeface="楷体" panose="02010609060101010101" pitchFamily="49" charset="-122"/>
              </a:rPr>
              <a:t> </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1</a:t>
            </a:r>
            <a:r>
              <a:rPr lang="en-US" altLang="zh-CN" dirty="0" smtClean="0">
                <a:solidFill>
                  <a:prstClr val="black"/>
                </a:solidFill>
                <a:latin typeface="楷体" panose="02010609060101010101" pitchFamily="49" charset="-122"/>
                <a:ea typeface="楷体" panose="02010609060101010101" pitchFamily="49" charset="-122"/>
              </a:rPr>
              <a:t>≈3/7		</a:t>
            </a:r>
            <a:r>
              <a:rPr lang="en-US" altLang="zh-CN" dirty="0">
                <a:solidFill>
                  <a:prstClr val="black"/>
                </a:solidFill>
                <a:latin typeface="楷体" panose="02010609060101010101" pitchFamily="49" charset="-122"/>
                <a:ea typeface="楷体" panose="02010609060101010101" pitchFamily="49" charset="-122"/>
              </a:rPr>
              <a:t> </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2</a:t>
            </a:r>
            <a:r>
              <a:rPr lang="en-US" altLang="zh-CN" dirty="0" smtClean="0">
                <a:solidFill>
                  <a:prstClr val="black"/>
                </a:solidFill>
                <a:latin typeface="楷体" panose="02010609060101010101" pitchFamily="49" charset="-122"/>
                <a:ea typeface="楷体" panose="02010609060101010101" pitchFamily="49" charset="-122"/>
              </a:rPr>
              <a:t>≈5/7		</a:t>
            </a:r>
            <a:r>
              <a:rPr lang="en-US" altLang="zh-CN" dirty="0">
                <a:solidFill>
                  <a:prstClr val="black"/>
                </a:solidFill>
                <a:latin typeface="楷体" panose="02010609060101010101" pitchFamily="49" charset="-122"/>
                <a:ea typeface="楷体" panose="02010609060101010101" pitchFamily="49" charset="-122"/>
              </a:rPr>
              <a:t> </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3</a:t>
            </a:r>
            <a:r>
              <a:rPr lang="en-US" altLang="zh-CN" dirty="0" smtClean="0">
                <a:solidFill>
                  <a:prstClr val="black"/>
                </a:solidFill>
                <a:latin typeface="楷体" panose="02010609060101010101" pitchFamily="49" charset="-122"/>
                <a:ea typeface="楷体" panose="02010609060101010101" pitchFamily="49" charset="-122"/>
              </a:rPr>
              <a:t>≈6/7</a:t>
            </a:r>
          </a:p>
          <a:p>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4</a:t>
            </a:r>
            <a:r>
              <a:rPr lang="en-US" altLang="zh-CN" dirty="0" smtClean="0">
                <a:solidFill>
                  <a:prstClr val="black"/>
                </a:solidFill>
                <a:latin typeface="楷体" panose="02010609060101010101" pitchFamily="49" charset="-122"/>
                <a:ea typeface="楷体" panose="02010609060101010101" pitchFamily="49" charset="-122"/>
              </a:rPr>
              <a:t>≈6/7		</a:t>
            </a:r>
            <a:r>
              <a:rPr lang="en-US" altLang="zh-CN" dirty="0">
                <a:solidFill>
                  <a:prstClr val="black"/>
                </a:solidFill>
                <a:latin typeface="楷体" panose="02010609060101010101" pitchFamily="49" charset="-122"/>
                <a:ea typeface="楷体" panose="02010609060101010101" pitchFamily="49" charset="-122"/>
              </a:rPr>
              <a:t> </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5</a:t>
            </a:r>
            <a:r>
              <a:rPr lang="en-US" altLang="zh-CN" dirty="0" smtClean="0">
                <a:solidFill>
                  <a:prstClr val="black"/>
                </a:solidFill>
                <a:latin typeface="楷体" panose="02010609060101010101" pitchFamily="49" charset="-122"/>
                <a:ea typeface="楷体" panose="02010609060101010101" pitchFamily="49" charset="-122"/>
              </a:rPr>
              <a:t>≈1		</a:t>
            </a:r>
            <a:r>
              <a:rPr lang="en-US" altLang="zh-CN" dirty="0">
                <a:solidFill>
                  <a:prstClr val="black"/>
                </a:solidFill>
                <a:latin typeface="楷体" panose="02010609060101010101" pitchFamily="49" charset="-122"/>
                <a:ea typeface="楷体" panose="02010609060101010101" pitchFamily="49" charset="-122"/>
              </a:rPr>
              <a:t> </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a:solidFill>
                  <a:prstClr val="black"/>
                </a:solidFill>
                <a:latin typeface="楷体" panose="02010609060101010101" pitchFamily="49" charset="-122"/>
                <a:ea typeface="楷体" panose="02010609060101010101" pitchFamily="49" charset="-122"/>
              </a:rPr>
              <a:t>6</a:t>
            </a:r>
            <a:r>
              <a:rPr lang="en-US" altLang="zh-CN" dirty="0" smtClean="0">
                <a:solidFill>
                  <a:prstClr val="black"/>
                </a:solidFill>
                <a:latin typeface="楷体" panose="02010609060101010101" pitchFamily="49" charset="-122"/>
                <a:ea typeface="楷体" panose="02010609060101010101" pitchFamily="49" charset="-122"/>
              </a:rPr>
              <a:t>≈1		</a:t>
            </a:r>
            <a:r>
              <a:rPr lang="en-US" altLang="zh-CN" dirty="0">
                <a:solidFill>
                  <a:prstClr val="black"/>
                </a:solidFill>
                <a:latin typeface="楷体" panose="02010609060101010101" pitchFamily="49" charset="-122"/>
                <a:ea typeface="楷体" panose="02010609060101010101" pitchFamily="49" charset="-122"/>
              </a:rPr>
              <a:t> </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7</a:t>
            </a:r>
            <a:r>
              <a:rPr lang="en-US" altLang="zh-CN" dirty="0" smtClean="0">
                <a:solidFill>
                  <a:prstClr val="black"/>
                </a:solidFill>
                <a:latin typeface="楷体" panose="02010609060101010101" pitchFamily="49" charset="-122"/>
                <a:ea typeface="楷体" panose="02010609060101010101" pitchFamily="49" charset="-122"/>
              </a:rPr>
              <a:t>≈1</a:t>
            </a:r>
          </a:p>
          <a:p>
            <a:endParaRPr lang="en-US" altLang="zh-CN" dirty="0">
              <a:solidFill>
                <a:prstClr val="black"/>
              </a:solidFill>
              <a:latin typeface="楷体" panose="02010609060101010101" pitchFamily="49" charset="-122"/>
              <a:ea typeface="楷体" panose="02010609060101010101" pitchFamily="49" charset="-122"/>
            </a:endParaRPr>
          </a:p>
          <a:p>
            <a:r>
              <a:rPr lang="zh-CN" altLang="en-US" dirty="0" smtClean="0">
                <a:solidFill>
                  <a:prstClr val="black"/>
                </a:solidFill>
                <a:latin typeface="楷体" panose="02010609060101010101" pitchFamily="49" charset="-122"/>
                <a:ea typeface="楷体" panose="02010609060101010101" pitchFamily="49" charset="-122"/>
              </a:rPr>
              <a:t>根据对</a:t>
            </a:r>
            <a:r>
              <a:rPr lang="en-US" altLang="zh-CN" dirty="0" err="1" smtClean="0">
                <a:latin typeface="楷体" panose="02010609060101010101" pitchFamily="49" charset="-122"/>
                <a:ea typeface="楷体" panose="02010609060101010101" pitchFamily="49" charset="-122"/>
              </a:rPr>
              <a:t>s</a:t>
            </a:r>
            <a:r>
              <a:rPr lang="en-US" altLang="zh-CN" baseline="-25000" dirty="0" err="1" smtClean="0">
                <a:latin typeface="楷体" panose="02010609060101010101" pitchFamily="49" charset="-122"/>
                <a:ea typeface="楷体" panose="02010609060101010101" pitchFamily="49" charset="-122"/>
              </a:rPr>
              <a:t>k</a:t>
            </a:r>
            <a:r>
              <a:rPr lang="zh-CN" altLang="en-US" dirty="0" smtClean="0">
                <a:latin typeface="楷体" panose="02010609060101010101" pitchFamily="49" charset="-122"/>
                <a:ea typeface="楷体" panose="02010609060101010101" pitchFamily="49" charset="-122"/>
              </a:rPr>
              <a:t>的舍入结果，均衡化后的灰度级有</a:t>
            </a:r>
            <a:r>
              <a:rPr lang="en-US" altLang="zh-CN" dirty="0" smtClean="0">
                <a:latin typeface="楷体" panose="02010609060101010101" pitchFamily="49" charset="-122"/>
                <a:ea typeface="楷体" panose="02010609060101010101" pitchFamily="49" charset="-122"/>
              </a:rPr>
              <a:t>5</a:t>
            </a:r>
            <a:r>
              <a:rPr lang="zh-CN" altLang="en-US" dirty="0" smtClean="0">
                <a:latin typeface="楷体" panose="02010609060101010101" pitchFamily="49" charset="-122"/>
                <a:ea typeface="楷体" panose="02010609060101010101" pitchFamily="49" charset="-122"/>
              </a:rPr>
              <a:t>级，分别是</a:t>
            </a:r>
            <a:endParaRPr lang="en-US" altLang="zh-CN" dirty="0" smtClean="0">
              <a:latin typeface="楷体" panose="02010609060101010101" pitchFamily="49" charset="-122"/>
              <a:ea typeface="楷体" panose="02010609060101010101" pitchFamily="49" charset="-122"/>
            </a:endParaRPr>
          </a:p>
          <a:p>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0</a:t>
            </a:r>
            <a:r>
              <a:rPr lang="en-US" altLang="zh-CN" dirty="0" smtClean="0">
                <a:solidFill>
                  <a:prstClr val="black"/>
                </a:solidFill>
                <a:latin typeface="楷体" panose="02010609060101010101" pitchFamily="49" charset="-122"/>
                <a:ea typeface="楷体" panose="02010609060101010101" pitchFamily="49" charset="-122"/>
              </a:rPr>
              <a:t>=1/7</a:t>
            </a:r>
            <a:r>
              <a:rPr lang="en-US" altLang="zh-CN" dirty="0">
                <a:solidFill>
                  <a:prstClr val="black"/>
                </a:solidFill>
                <a:latin typeface="楷体" panose="02010609060101010101" pitchFamily="49" charset="-122"/>
                <a:ea typeface="楷体" panose="02010609060101010101" pitchFamily="49" charset="-122"/>
              </a:rPr>
              <a:t>		 </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1</a:t>
            </a:r>
            <a:r>
              <a:rPr lang="en-US" altLang="zh-CN" dirty="0" smtClean="0">
                <a:solidFill>
                  <a:prstClr val="black"/>
                </a:solidFill>
                <a:latin typeface="楷体" panose="02010609060101010101" pitchFamily="49" charset="-122"/>
                <a:ea typeface="楷体" panose="02010609060101010101" pitchFamily="49" charset="-122"/>
              </a:rPr>
              <a:t>=3/7</a:t>
            </a:r>
            <a:r>
              <a:rPr lang="en-US" altLang="zh-CN" dirty="0">
                <a:solidFill>
                  <a:prstClr val="black"/>
                </a:solidFill>
                <a:latin typeface="楷体" panose="02010609060101010101" pitchFamily="49" charset="-122"/>
                <a:ea typeface="楷体" panose="02010609060101010101" pitchFamily="49" charset="-122"/>
              </a:rPr>
              <a:t>		 </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2</a:t>
            </a:r>
            <a:r>
              <a:rPr lang="en-US" altLang="zh-CN" dirty="0" smtClean="0">
                <a:solidFill>
                  <a:prstClr val="black"/>
                </a:solidFill>
                <a:latin typeface="楷体" panose="02010609060101010101" pitchFamily="49" charset="-122"/>
                <a:ea typeface="楷体" panose="02010609060101010101" pitchFamily="49" charset="-122"/>
              </a:rPr>
              <a:t>=5/7</a:t>
            </a:r>
            <a:r>
              <a:rPr lang="en-US" altLang="zh-CN" dirty="0">
                <a:solidFill>
                  <a:prstClr val="black"/>
                </a:solidFill>
                <a:latin typeface="楷体" panose="02010609060101010101" pitchFamily="49" charset="-122"/>
                <a:ea typeface="楷体" panose="02010609060101010101" pitchFamily="49" charset="-122"/>
              </a:rPr>
              <a:t>		 </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3</a:t>
            </a:r>
            <a:r>
              <a:rPr lang="en-US" altLang="zh-CN" dirty="0" smtClean="0">
                <a:solidFill>
                  <a:prstClr val="black"/>
                </a:solidFill>
                <a:latin typeface="楷体" panose="02010609060101010101" pitchFamily="49" charset="-122"/>
                <a:ea typeface="楷体" panose="02010609060101010101" pitchFamily="49" charset="-122"/>
              </a:rPr>
              <a:t>=6/7		</a:t>
            </a:r>
            <a:r>
              <a:rPr lang="en-US" altLang="zh-CN" dirty="0">
                <a:solidFill>
                  <a:prstClr val="black"/>
                </a:solidFill>
                <a:latin typeface="楷体" panose="02010609060101010101" pitchFamily="49" charset="-122"/>
                <a:ea typeface="楷体" panose="02010609060101010101" pitchFamily="49" charset="-122"/>
              </a:rPr>
              <a:t> </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4</a:t>
            </a:r>
            <a:r>
              <a:rPr lang="en-US" altLang="zh-CN" dirty="0" smtClean="0">
                <a:solidFill>
                  <a:prstClr val="black"/>
                </a:solidFill>
                <a:latin typeface="楷体" panose="02010609060101010101" pitchFamily="49" charset="-122"/>
                <a:ea typeface="楷体" panose="02010609060101010101" pitchFamily="49" charset="-122"/>
              </a:rPr>
              <a:t>=1</a:t>
            </a:r>
            <a:endParaRPr lang="en-US" altLang="zh-CN" dirty="0">
              <a:solidFill>
                <a:prstClr val="black"/>
              </a:solidFill>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）计算对应每个</a:t>
            </a:r>
            <a:r>
              <a:rPr lang="en-US" altLang="zh-CN" dirty="0" err="1" smtClean="0">
                <a:latin typeface="楷体" panose="02010609060101010101" pitchFamily="49" charset="-122"/>
                <a:ea typeface="楷体" panose="02010609060101010101" pitchFamily="49" charset="-122"/>
              </a:rPr>
              <a:t>s</a:t>
            </a:r>
            <a:r>
              <a:rPr lang="en-US" altLang="zh-CN" baseline="-25000" dirty="0" err="1" smtClean="0">
                <a:latin typeface="楷体" panose="02010609060101010101" pitchFamily="49" charset="-122"/>
                <a:ea typeface="楷体" panose="02010609060101010101" pitchFamily="49" charset="-122"/>
              </a:rPr>
              <a:t>k</a:t>
            </a:r>
            <a:r>
              <a:rPr lang="zh-CN" altLang="en-US" dirty="0" smtClean="0">
                <a:latin typeface="楷体" panose="02010609060101010101" pitchFamily="49" charset="-122"/>
                <a:ea typeface="楷体" panose="02010609060101010101" pitchFamily="49" charset="-122"/>
              </a:rPr>
              <a:t>的像素点数量。</a:t>
            </a:r>
            <a:endParaRPr lang="en-US" altLang="zh-CN" dirty="0" smtClean="0">
              <a:latin typeface="楷体" panose="02010609060101010101" pitchFamily="49" charset="-122"/>
              <a:ea typeface="楷体" panose="02010609060101010101" pitchFamily="49" charset="-122"/>
            </a:endParaRPr>
          </a:p>
          <a:p>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r</a:t>
            </a:r>
            <a:r>
              <a:rPr lang="en-US" altLang="zh-CN" kern="100" baseline="-25000" dirty="0" smtClean="0">
                <a:latin typeface="楷体" panose="02010609060101010101" pitchFamily="49" charset="-122"/>
                <a:ea typeface="楷体" panose="02010609060101010101" pitchFamily="49" charset="-122"/>
                <a:cs typeface="Times New Roman" panose="02020603050405020304" pitchFamily="18" charset="0"/>
              </a:rPr>
              <a:t>0</a:t>
            </a:r>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=0</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映射到</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0</a:t>
            </a:r>
            <a:r>
              <a:rPr lang="en-US" altLang="zh-CN" dirty="0" smtClean="0">
                <a:solidFill>
                  <a:prstClr val="black"/>
                </a:solidFill>
                <a:latin typeface="楷体" panose="02010609060101010101" pitchFamily="49" charset="-122"/>
                <a:ea typeface="楷体" panose="02010609060101010101" pitchFamily="49" charset="-122"/>
              </a:rPr>
              <a:t>=1/7</a:t>
            </a:r>
            <a:r>
              <a:rPr lang="zh-CN" altLang="en-US" dirty="0" smtClean="0">
                <a:solidFill>
                  <a:prstClr val="black"/>
                </a:solidFill>
                <a:latin typeface="楷体" panose="02010609060101010101" pitchFamily="49" charset="-122"/>
                <a:ea typeface="楷体" panose="02010609060101010101" pitchFamily="49" charset="-122"/>
              </a:rPr>
              <a:t>，有</a:t>
            </a:r>
            <a:r>
              <a:rPr lang="en-US" altLang="zh-CN" dirty="0" smtClean="0">
                <a:solidFill>
                  <a:prstClr val="black"/>
                </a:solidFill>
                <a:latin typeface="楷体" panose="02010609060101010101" pitchFamily="49" charset="-122"/>
                <a:ea typeface="楷体" panose="02010609060101010101" pitchFamily="49" charset="-122"/>
              </a:rPr>
              <a:t>790</a:t>
            </a:r>
            <a:r>
              <a:rPr lang="zh-CN" altLang="en-US" dirty="0" smtClean="0">
                <a:solidFill>
                  <a:prstClr val="black"/>
                </a:solidFill>
                <a:latin typeface="楷体" panose="02010609060101010101" pitchFamily="49" charset="-122"/>
                <a:ea typeface="楷体" panose="02010609060101010101" pitchFamily="49" charset="-122"/>
              </a:rPr>
              <a:t>个像素点取</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0</a:t>
            </a:r>
            <a:r>
              <a:rPr lang="zh-CN" altLang="en-US" dirty="0" smtClean="0">
                <a:solidFill>
                  <a:prstClr val="black"/>
                </a:solidFill>
                <a:latin typeface="楷体" panose="02010609060101010101" pitchFamily="49" charset="-122"/>
                <a:ea typeface="楷体" panose="02010609060101010101" pitchFamily="49" charset="-122"/>
              </a:rPr>
              <a:t>这个灰度值；</a:t>
            </a:r>
            <a:endParaRPr lang="en-US" altLang="zh-CN" dirty="0" smtClean="0">
              <a:solidFill>
                <a:prstClr val="black"/>
              </a:solidFill>
              <a:latin typeface="楷体" panose="02010609060101010101" pitchFamily="49" charset="-122"/>
              <a:ea typeface="楷体" panose="02010609060101010101" pitchFamily="49" charset="-122"/>
            </a:endParaRPr>
          </a:p>
          <a:p>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r</a:t>
            </a:r>
            <a:r>
              <a:rPr lang="en-US" altLang="zh-CN" kern="100" baseline="-25000" dirty="0" smtClean="0">
                <a:latin typeface="楷体" panose="02010609060101010101" pitchFamily="49" charset="-122"/>
                <a:ea typeface="楷体" panose="02010609060101010101" pitchFamily="49" charset="-122"/>
                <a:cs typeface="Times New Roman" panose="02020603050405020304" pitchFamily="18" charset="0"/>
              </a:rPr>
              <a:t>1</a:t>
            </a:r>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=1/7</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映射</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到</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1</a:t>
            </a:r>
            <a:r>
              <a:rPr lang="en-US" altLang="zh-CN" dirty="0" smtClean="0">
                <a:solidFill>
                  <a:prstClr val="black"/>
                </a:solidFill>
                <a:latin typeface="楷体" panose="02010609060101010101" pitchFamily="49" charset="-122"/>
                <a:ea typeface="楷体" panose="02010609060101010101" pitchFamily="49" charset="-122"/>
              </a:rPr>
              <a:t>=3/7</a:t>
            </a:r>
            <a:r>
              <a:rPr lang="zh-CN" altLang="en-US" dirty="0">
                <a:solidFill>
                  <a:prstClr val="black"/>
                </a:solidFill>
                <a:latin typeface="楷体" panose="02010609060101010101" pitchFamily="49" charset="-122"/>
                <a:ea typeface="楷体" panose="02010609060101010101" pitchFamily="49" charset="-122"/>
              </a:rPr>
              <a:t>，</a:t>
            </a:r>
            <a:r>
              <a:rPr lang="zh-CN" altLang="en-US" dirty="0" smtClean="0">
                <a:solidFill>
                  <a:prstClr val="black"/>
                </a:solidFill>
                <a:latin typeface="楷体" panose="02010609060101010101" pitchFamily="49" charset="-122"/>
                <a:ea typeface="楷体" panose="02010609060101010101" pitchFamily="49" charset="-122"/>
              </a:rPr>
              <a:t>有</a:t>
            </a:r>
            <a:r>
              <a:rPr lang="en-US" altLang="zh-CN" dirty="0" smtClean="0">
                <a:solidFill>
                  <a:prstClr val="black"/>
                </a:solidFill>
                <a:latin typeface="楷体" panose="02010609060101010101" pitchFamily="49" charset="-122"/>
                <a:ea typeface="楷体" panose="02010609060101010101" pitchFamily="49" charset="-122"/>
              </a:rPr>
              <a:t>1023</a:t>
            </a:r>
            <a:r>
              <a:rPr lang="zh-CN" altLang="en-US" dirty="0" smtClean="0">
                <a:solidFill>
                  <a:prstClr val="black"/>
                </a:solidFill>
                <a:latin typeface="楷体" panose="02010609060101010101" pitchFamily="49" charset="-122"/>
                <a:ea typeface="楷体" panose="02010609060101010101" pitchFamily="49" charset="-122"/>
              </a:rPr>
              <a:t>个</a:t>
            </a:r>
            <a:r>
              <a:rPr lang="zh-CN" altLang="en-US" dirty="0">
                <a:solidFill>
                  <a:prstClr val="black"/>
                </a:solidFill>
                <a:latin typeface="楷体" panose="02010609060101010101" pitchFamily="49" charset="-122"/>
                <a:ea typeface="楷体" panose="02010609060101010101" pitchFamily="49" charset="-122"/>
              </a:rPr>
              <a:t>像素点取</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1</a:t>
            </a:r>
            <a:r>
              <a:rPr lang="zh-CN" altLang="en-US" dirty="0" smtClean="0">
                <a:solidFill>
                  <a:prstClr val="black"/>
                </a:solidFill>
                <a:latin typeface="楷体" panose="02010609060101010101" pitchFamily="49" charset="-122"/>
                <a:ea typeface="楷体" panose="02010609060101010101" pitchFamily="49" charset="-122"/>
              </a:rPr>
              <a:t>这个</a:t>
            </a:r>
            <a:r>
              <a:rPr lang="zh-CN" altLang="en-US" dirty="0">
                <a:solidFill>
                  <a:prstClr val="black"/>
                </a:solidFill>
                <a:latin typeface="楷体" panose="02010609060101010101" pitchFamily="49" charset="-122"/>
                <a:ea typeface="楷体" panose="02010609060101010101" pitchFamily="49" charset="-122"/>
              </a:rPr>
              <a:t>灰度值；</a:t>
            </a:r>
            <a:endParaRPr lang="zh-CN" altLang="en-US" dirty="0">
              <a:latin typeface="楷体" panose="02010609060101010101" pitchFamily="49" charset="-122"/>
              <a:ea typeface="楷体" panose="02010609060101010101" pitchFamily="49" charset="-122"/>
            </a:endParaRPr>
          </a:p>
          <a:p>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r</a:t>
            </a:r>
            <a:r>
              <a:rPr lang="en-US" altLang="zh-CN" kern="100" baseline="-25000" dirty="0" smtClean="0">
                <a:latin typeface="楷体" panose="02010609060101010101" pitchFamily="49" charset="-122"/>
                <a:ea typeface="楷体" panose="02010609060101010101" pitchFamily="49" charset="-122"/>
                <a:cs typeface="Times New Roman" panose="02020603050405020304" pitchFamily="18" charset="0"/>
              </a:rPr>
              <a:t>2</a:t>
            </a:r>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=2/7</a:t>
            </a:r>
            <a:r>
              <a:rPr lang="zh-CN" altLang="en-US" dirty="0" smtClean="0">
                <a:latin typeface="楷体" panose="02010609060101010101" pitchFamily="49" charset="-122"/>
                <a:ea typeface="楷体" panose="02010609060101010101" pitchFamily="49" charset="-122"/>
              </a:rPr>
              <a:t>映射到</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2</a:t>
            </a:r>
            <a:r>
              <a:rPr lang="en-US" altLang="zh-CN" dirty="0" smtClean="0">
                <a:solidFill>
                  <a:prstClr val="black"/>
                </a:solidFill>
                <a:latin typeface="楷体" panose="02010609060101010101" pitchFamily="49" charset="-122"/>
                <a:ea typeface="楷体" panose="02010609060101010101" pitchFamily="49" charset="-122"/>
              </a:rPr>
              <a:t>=5/7</a:t>
            </a:r>
            <a:r>
              <a:rPr lang="zh-CN" altLang="en-US" dirty="0" smtClean="0">
                <a:solidFill>
                  <a:prstClr val="black"/>
                </a:solidFill>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有</a:t>
            </a:r>
            <a:r>
              <a:rPr lang="en-US" altLang="zh-CN" dirty="0" smtClean="0">
                <a:latin typeface="楷体" panose="02010609060101010101" pitchFamily="49" charset="-122"/>
                <a:ea typeface="楷体" panose="02010609060101010101" pitchFamily="49" charset="-122"/>
              </a:rPr>
              <a:t>850</a:t>
            </a:r>
            <a:r>
              <a:rPr lang="zh-CN" altLang="en-US" dirty="0" smtClean="0">
                <a:latin typeface="楷体" panose="02010609060101010101" pitchFamily="49" charset="-122"/>
                <a:ea typeface="楷体" panose="02010609060101010101" pitchFamily="49" charset="-122"/>
              </a:rPr>
              <a:t>个像素点取</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2</a:t>
            </a:r>
            <a:r>
              <a:rPr lang="zh-CN" altLang="en-US" dirty="0" smtClean="0">
                <a:solidFill>
                  <a:prstClr val="black"/>
                </a:solidFill>
                <a:latin typeface="楷体" panose="02010609060101010101" pitchFamily="49" charset="-122"/>
                <a:ea typeface="楷体" panose="02010609060101010101" pitchFamily="49" charset="-122"/>
              </a:rPr>
              <a:t>这个灰度值；</a:t>
            </a:r>
            <a:endParaRPr lang="en-US" altLang="zh-CN" dirty="0" smtClean="0">
              <a:solidFill>
                <a:prstClr val="black"/>
              </a:solidFill>
              <a:latin typeface="楷体" panose="02010609060101010101" pitchFamily="49" charset="-122"/>
              <a:ea typeface="楷体" panose="02010609060101010101" pitchFamily="49" charset="-122"/>
            </a:endParaRPr>
          </a:p>
          <a:p>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r</a:t>
            </a:r>
            <a:r>
              <a:rPr lang="en-US" altLang="zh-CN" kern="100" baseline="-25000" dirty="0" smtClean="0">
                <a:latin typeface="楷体" panose="02010609060101010101" pitchFamily="49" charset="-122"/>
                <a:ea typeface="楷体" panose="02010609060101010101" pitchFamily="49" charset="-122"/>
                <a:cs typeface="Times New Roman" panose="02020603050405020304" pitchFamily="18" charset="0"/>
              </a:rPr>
              <a:t>3</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和</a:t>
            </a:r>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r</a:t>
            </a:r>
            <a:r>
              <a:rPr lang="en-US" altLang="zh-CN" kern="100" baseline="-25000" dirty="0" smtClean="0">
                <a:latin typeface="楷体" panose="02010609060101010101" pitchFamily="49" charset="-122"/>
                <a:ea typeface="楷体" panose="02010609060101010101" pitchFamily="49" charset="-122"/>
                <a:cs typeface="Times New Roman" panose="02020603050405020304" pitchFamily="18" charset="0"/>
              </a:rPr>
              <a:t>4</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都映射到</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3</a:t>
            </a:r>
            <a:r>
              <a:rPr lang="en-US" altLang="zh-CN" dirty="0" smtClean="0">
                <a:solidFill>
                  <a:prstClr val="black"/>
                </a:solidFill>
                <a:latin typeface="楷体" panose="02010609060101010101" pitchFamily="49" charset="-122"/>
                <a:ea typeface="楷体" panose="02010609060101010101" pitchFamily="49" charset="-122"/>
              </a:rPr>
              <a:t>=6/7</a:t>
            </a:r>
            <a:r>
              <a:rPr lang="zh-CN" altLang="en-US" dirty="0" smtClean="0">
                <a:solidFill>
                  <a:prstClr val="black"/>
                </a:solidFill>
                <a:latin typeface="楷体" panose="02010609060101010101" pitchFamily="49" charset="-122"/>
                <a:ea typeface="楷体" panose="02010609060101010101" pitchFamily="49" charset="-122"/>
              </a:rPr>
              <a:t>，有</a:t>
            </a:r>
            <a:r>
              <a:rPr lang="en-US" altLang="zh-CN" dirty="0" smtClean="0">
                <a:solidFill>
                  <a:prstClr val="black"/>
                </a:solidFill>
                <a:latin typeface="楷体" panose="02010609060101010101" pitchFamily="49" charset="-122"/>
                <a:ea typeface="楷体" panose="02010609060101010101" pitchFamily="49" charset="-122"/>
              </a:rPr>
              <a:t>656+329=985</a:t>
            </a:r>
            <a:r>
              <a:rPr lang="zh-CN" altLang="en-US" dirty="0" smtClean="0">
                <a:solidFill>
                  <a:prstClr val="black"/>
                </a:solidFill>
                <a:latin typeface="楷体" panose="02010609060101010101" pitchFamily="49" charset="-122"/>
                <a:ea typeface="楷体" panose="02010609060101010101" pitchFamily="49" charset="-122"/>
              </a:rPr>
              <a:t>个像素点取</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3</a:t>
            </a:r>
            <a:r>
              <a:rPr lang="zh-CN" altLang="en-US" dirty="0" smtClean="0">
                <a:solidFill>
                  <a:prstClr val="black"/>
                </a:solidFill>
                <a:latin typeface="楷体" panose="02010609060101010101" pitchFamily="49" charset="-122"/>
                <a:ea typeface="楷体" panose="02010609060101010101" pitchFamily="49" charset="-122"/>
              </a:rPr>
              <a:t>这个灰度值；</a:t>
            </a:r>
            <a:endParaRPr lang="en-US" altLang="zh-CN" dirty="0" smtClean="0">
              <a:solidFill>
                <a:prstClr val="black"/>
              </a:solidFill>
              <a:latin typeface="楷体" panose="02010609060101010101" pitchFamily="49" charset="-122"/>
              <a:ea typeface="楷体" panose="02010609060101010101" pitchFamily="49" charset="-122"/>
            </a:endParaRPr>
          </a:p>
          <a:p>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r</a:t>
            </a:r>
            <a:r>
              <a:rPr lang="en-US" altLang="zh-CN" kern="100" baseline="-25000" dirty="0" smtClean="0">
                <a:latin typeface="楷体" panose="02010609060101010101" pitchFamily="49" charset="-122"/>
                <a:ea typeface="楷体" panose="02010609060101010101" pitchFamily="49" charset="-122"/>
                <a:cs typeface="Times New Roman" panose="02020603050405020304" pitchFamily="18" charset="0"/>
              </a:rPr>
              <a:t>5</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r</a:t>
            </a:r>
            <a:r>
              <a:rPr lang="en-US" altLang="zh-CN" kern="100" baseline="-25000" dirty="0">
                <a:latin typeface="楷体" panose="02010609060101010101" pitchFamily="49" charset="-122"/>
                <a:ea typeface="楷体" panose="02010609060101010101" pitchFamily="49" charset="-122"/>
                <a:cs typeface="Times New Roman" panose="02020603050405020304" pitchFamily="18" charset="0"/>
              </a:rPr>
              <a:t>6</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和</a:t>
            </a:r>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r</a:t>
            </a:r>
            <a:r>
              <a:rPr lang="en-US" altLang="zh-CN" kern="100" baseline="-25000" dirty="0" smtClean="0">
                <a:latin typeface="楷体" panose="02010609060101010101" pitchFamily="49" charset="-122"/>
                <a:ea typeface="楷体" panose="02010609060101010101" pitchFamily="49" charset="-122"/>
                <a:cs typeface="Times New Roman" panose="02020603050405020304" pitchFamily="18" charset="0"/>
              </a:rPr>
              <a:t>7</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都映射到</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4</a:t>
            </a:r>
            <a:r>
              <a:rPr lang="en-US" altLang="zh-CN" dirty="0" smtClean="0">
                <a:solidFill>
                  <a:prstClr val="black"/>
                </a:solidFill>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，有</a:t>
            </a:r>
            <a:r>
              <a:rPr lang="en-US" altLang="zh-CN" dirty="0" smtClean="0">
                <a:latin typeface="楷体" panose="02010609060101010101" pitchFamily="49" charset="-122"/>
                <a:ea typeface="楷体" panose="02010609060101010101" pitchFamily="49" charset="-122"/>
              </a:rPr>
              <a:t>245+122+81=448</a:t>
            </a:r>
            <a:r>
              <a:rPr lang="zh-CN" altLang="en-US" dirty="0" smtClean="0">
                <a:latin typeface="楷体" panose="02010609060101010101" pitchFamily="49" charset="-122"/>
                <a:ea typeface="楷体" panose="02010609060101010101" pitchFamily="49" charset="-122"/>
              </a:rPr>
              <a:t>个像素点取</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4</a:t>
            </a:r>
            <a:r>
              <a:rPr lang="zh-CN" altLang="en-US" dirty="0" smtClean="0">
                <a:solidFill>
                  <a:prstClr val="black"/>
                </a:solidFill>
                <a:latin typeface="楷体" panose="02010609060101010101" pitchFamily="49" charset="-122"/>
                <a:ea typeface="楷体" panose="02010609060101010101" pitchFamily="49" charset="-122"/>
              </a:rPr>
              <a:t>这个灰度值。</a:t>
            </a:r>
            <a:endParaRPr lang="en-US" altLang="zh-CN" dirty="0">
              <a:solidFill>
                <a:prstClr val="black"/>
              </a:solidFill>
              <a:latin typeface="楷体" panose="02010609060101010101" pitchFamily="49" charset="-122"/>
              <a:ea typeface="楷体" panose="02010609060101010101" pitchFamily="49" charset="-122"/>
            </a:endParaRPr>
          </a:p>
        </p:txBody>
      </p:sp>
      <p:grpSp>
        <p:nvGrpSpPr>
          <p:cNvPr id="11" name="组合 10"/>
          <p:cNvGrpSpPr/>
          <p:nvPr/>
        </p:nvGrpSpPr>
        <p:grpSpPr>
          <a:xfrm>
            <a:off x="8154865" y="2642534"/>
            <a:ext cx="4347797" cy="685541"/>
            <a:chOff x="7389934" y="2946095"/>
            <a:chExt cx="4325815" cy="685541"/>
          </a:xfrm>
        </p:grpSpPr>
        <p:sp>
          <p:nvSpPr>
            <p:cNvPr id="7" name="文本框 6"/>
            <p:cNvSpPr txBox="1"/>
            <p:nvPr/>
          </p:nvSpPr>
          <p:spPr>
            <a:xfrm>
              <a:off x="7389934" y="2985305"/>
              <a:ext cx="4325815" cy="646331"/>
            </a:xfrm>
            <a:prstGeom prst="rect">
              <a:avLst/>
            </a:prstGeom>
            <a:noFill/>
          </p:spPr>
          <p:txBody>
            <a:bodyPr wrap="square" rtlCol="0">
              <a:spAutoFit/>
            </a:bodyPr>
            <a:lstStyle/>
            <a:p>
              <a:r>
                <a:rPr lang="zh-CN" altLang="en-US" dirty="0" smtClean="0">
                  <a:solidFill>
                    <a:prstClr val="black"/>
                  </a:solidFill>
                  <a:latin typeface="Cambria Math" panose="02040503050406030204" pitchFamily="18" charset="0"/>
                  <a:ea typeface="Cambria Math" panose="02040503050406030204" pitchFamily="18" charset="0"/>
                </a:rPr>
                <a:t>例：</a:t>
              </a:r>
              <a:r>
                <a:rPr lang="en-US" altLang="zh-CN" dirty="0" smtClean="0">
                  <a:solidFill>
                    <a:prstClr val="black"/>
                  </a:solidFill>
                  <a:latin typeface="Cambria Math" panose="02040503050406030204" pitchFamily="18" charset="0"/>
                  <a:ea typeface="Cambria Math" panose="02040503050406030204" pitchFamily="18" charset="0"/>
                </a:rPr>
                <a:t>s</a:t>
              </a:r>
              <a:r>
                <a:rPr lang="en-US" altLang="zh-CN" baseline="-25000" dirty="0" smtClean="0">
                  <a:solidFill>
                    <a:prstClr val="black"/>
                  </a:solidFill>
                  <a:latin typeface="Cambria Math" panose="02040503050406030204" pitchFamily="18" charset="0"/>
                  <a:ea typeface="Cambria Math" panose="02040503050406030204" pitchFamily="18" charset="0"/>
                </a:rPr>
                <a:t>0</a:t>
              </a:r>
              <a:r>
                <a:rPr lang="en-US" altLang="zh-CN" dirty="0" smtClean="0">
                  <a:solidFill>
                    <a:prstClr val="black"/>
                  </a:solidFill>
                  <a:latin typeface="Cambria Math" panose="02040503050406030204" pitchFamily="18" charset="0"/>
                  <a:ea typeface="Cambria Math" panose="02040503050406030204" pitchFamily="18" charset="0"/>
                </a:rPr>
                <a:t>=0.19</a:t>
              </a:r>
              <a:r>
                <a:rPr lang="en-US" altLang="zh-CN" dirty="0">
                  <a:solidFill>
                    <a:prstClr val="black"/>
                  </a:solidFill>
                  <a:latin typeface="Cambria Math" panose="02040503050406030204" pitchFamily="18" charset="0"/>
                  <a:ea typeface="Cambria Math" panose="02040503050406030204" pitchFamily="18" charset="0"/>
                </a:rPr>
                <a:t>, 1/7 ≈0.143,  2/7 </a:t>
              </a:r>
              <a:r>
                <a:rPr lang="en-US" altLang="zh-CN" dirty="0" smtClean="0">
                  <a:solidFill>
                    <a:prstClr val="black"/>
                  </a:solidFill>
                  <a:latin typeface="Cambria Math" panose="02040503050406030204" pitchFamily="18" charset="0"/>
                  <a:ea typeface="Cambria Math" panose="02040503050406030204" pitchFamily="18" charset="0"/>
                </a:rPr>
                <a:t>≈0.286</a:t>
              </a:r>
            </a:p>
            <a:p>
              <a:r>
                <a:rPr lang="en-US" altLang="zh-CN" dirty="0" smtClean="0">
                  <a:solidFill>
                    <a:prstClr val="black"/>
                  </a:solidFill>
                  <a:latin typeface="Cambria Math" panose="02040503050406030204" pitchFamily="18" charset="0"/>
                  <a:ea typeface="Cambria Math" panose="02040503050406030204" pitchFamily="18" charset="0"/>
                </a:rPr>
                <a:t>s</a:t>
              </a:r>
              <a:r>
                <a:rPr lang="en-US" altLang="zh-CN" baseline="-25000" dirty="0" smtClean="0">
                  <a:solidFill>
                    <a:prstClr val="black"/>
                  </a:solidFill>
                  <a:latin typeface="Cambria Math" panose="02040503050406030204" pitchFamily="18" charset="0"/>
                  <a:ea typeface="Cambria Math" panose="02040503050406030204" pitchFamily="18" charset="0"/>
                </a:rPr>
                <a:t>0</a:t>
              </a:r>
              <a:r>
                <a:rPr lang="zh-CN" altLang="en-US" dirty="0" smtClean="0">
                  <a:solidFill>
                    <a:prstClr val="black"/>
                  </a:solidFill>
                  <a:latin typeface="Cambria Math" panose="02040503050406030204" pitchFamily="18" charset="0"/>
                  <a:ea typeface="Cambria Math" panose="02040503050406030204" pitchFamily="18" charset="0"/>
                </a:rPr>
                <a:t>更接近</a:t>
              </a:r>
              <a:r>
                <a:rPr lang="en-US" altLang="zh-CN" dirty="0" smtClean="0">
                  <a:solidFill>
                    <a:prstClr val="black"/>
                  </a:solidFill>
                  <a:latin typeface="Cambria Math" panose="02040503050406030204" pitchFamily="18" charset="0"/>
                  <a:ea typeface="Cambria Math" panose="02040503050406030204" pitchFamily="18" charset="0"/>
                </a:rPr>
                <a:t>1/7</a:t>
              </a:r>
              <a:endParaRPr lang="zh-CN" altLang="en-US" dirty="0"/>
            </a:p>
          </p:txBody>
        </p:sp>
        <p:sp>
          <p:nvSpPr>
            <p:cNvPr id="8" name="矩形 7"/>
            <p:cNvSpPr/>
            <p:nvPr/>
          </p:nvSpPr>
          <p:spPr>
            <a:xfrm>
              <a:off x="7389934" y="2946095"/>
              <a:ext cx="3934558" cy="646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0" name="表格 9"/>
          <p:cNvGraphicFramePr>
            <a:graphicFrameLocks noGrp="1"/>
          </p:cNvGraphicFramePr>
          <p:nvPr>
            <p:extLst>
              <p:ext uri="{D42A27DB-BD31-4B8C-83A1-F6EECF244321}">
                <p14:modId xmlns:p14="http://schemas.microsoft.com/office/powerpoint/2010/main" val="158228394"/>
              </p:ext>
            </p:extLst>
          </p:nvPr>
        </p:nvGraphicFramePr>
        <p:xfrm>
          <a:off x="7440588" y="3896033"/>
          <a:ext cx="4751412" cy="1784492"/>
        </p:xfrm>
        <a:graphic>
          <a:graphicData uri="http://schemas.openxmlformats.org/drawingml/2006/table">
            <a:tbl>
              <a:tblPr/>
              <a:tblGrid>
                <a:gridCol w="2375706">
                  <a:extLst>
                    <a:ext uri="{9D8B030D-6E8A-4147-A177-3AD203B41FA5}">
                      <a16:colId xmlns:a16="http://schemas.microsoft.com/office/drawing/2014/main" val="1959075094"/>
                    </a:ext>
                  </a:extLst>
                </a:gridCol>
                <a:gridCol w="2375706">
                  <a:extLst>
                    <a:ext uri="{9D8B030D-6E8A-4147-A177-3AD203B41FA5}">
                      <a16:colId xmlns:a16="http://schemas.microsoft.com/office/drawing/2014/main" val="1907101696"/>
                    </a:ext>
                  </a:extLst>
                </a:gridCol>
              </a:tblGrid>
              <a:tr h="374042">
                <a:tc>
                  <a:txBody>
                    <a:bodyPr/>
                    <a:lstStyle/>
                    <a:p>
                      <a:pPr indent="266700" algn="ctr">
                        <a:lnSpc>
                          <a:spcPct val="120000"/>
                        </a:lnSpc>
                        <a:spcAft>
                          <a:spcPts val="0"/>
                        </a:spcAft>
                      </a:pPr>
                      <a:r>
                        <a:rPr lang="zh-CN" sz="1200" kern="100" dirty="0">
                          <a:effectLst/>
                          <a:latin typeface="Times New Roman" panose="02020603050405020304" pitchFamily="18" charset="0"/>
                          <a:ea typeface="宋体" panose="02010600030101010101" pitchFamily="2" charset="-122"/>
                        </a:rPr>
                        <a:t>处理后图像的灰度级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0000"/>
                        </a:lnSpc>
                        <a:spcAft>
                          <a:spcPts val="0"/>
                        </a:spcAft>
                      </a:pPr>
                      <a:r>
                        <a:rPr lang="zh-CN" sz="1200" kern="100">
                          <a:effectLst/>
                          <a:latin typeface="Times New Roman" panose="02020603050405020304" pitchFamily="18" charset="0"/>
                          <a:ea typeface="宋体" panose="02010600030101010101" pitchFamily="2" charset="-122"/>
                        </a:rPr>
                        <a:t>处理后图像各灰度所具有的像素数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8364930"/>
                  </a:ext>
                </a:extLst>
              </a:tr>
              <a:tr h="269116">
                <a:tc>
                  <a:txBody>
                    <a:bodyPr/>
                    <a:lstStyle/>
                    <a:p>
                      <a:pPr indent="400050" algn="ctr">
                        <a:lnSpc>
                          <a:spcPct val="120000"/>
                        </a:lnSpc>
                        <a:spcAft>
                          <a:spcPts val="0"/>
                        </a:spcAft>
                      </a:pPr>
                      <a:r>
                        <a:rPr lang="en-US" sz="1200" kern="100" dirty="0">
                          <a:effectLst/>
                          <a:latin typeface="Times New Roman" panose="02020603050405020304" pitchFamily="18" charset="0"/>
                          <a:ea typeface="宋体" panose="02010600030101010101" pitchFamily="2" charset="-122"/>
                        </a:rPr>
                        <a:t>S</a:t>
                      </a:r>
                      <a:r>
                        <a:rPr lang="en-US" sz="1200" kern="100" baseline="-25000" dirty="0">
                          <a:effectLst/>
                          <a:latin typeface="Times New Roman" panose="02020603050405020304" pitchFamily="18" charset="0"/>
                          <a:ea typeface="宋体" panose="02010600030101010101" pitchFamily="2" charset="-122"/>
                        </a:rPr>
                        <a:t>0</a:t>
                      </a:r>
                      <a:r>
                        <a:rPr lang="en-US" sz="1200" kern="100" dirty="0">
                          <a:effectLst/>
                          <a:latin typeface="Times New Roman" panose="02020603050405020304" pitchFamily="18" charset="0"/>
                          <a:ea typeface="宋体" panose="02010600030101010101" pitchFamily="2" charset="-122"/>
                        </a:rPr>
                        <a:t>=1/7</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400050" algn="ctr">
                        <a:lnSpc>
                          <a:spcPct val="120000"/>
                        </a:lnSpc>
                        <a:spcAft>
                          <a:spcPts val="0"/>
                        </a:spcAft>
                      </a:pPr>
                      <a:r>
                        <a:rPr lang="en-US" sz="1200" kern="100">
                          <a:effectLst/>
                          <a:latin typeface="Times New Roman" panose="02020603050405020304" pitchFamily="18" charset="0"/>
                          <a:ea typeface="宋体" panose="02010600030101010101" pitchFamily="2" charset="-122"/>
                        </a:rPr>
                        <a:t>n(S</a:t>
                      </a:r>
                      <a:r>
                        <a:rPr lang="en-US" sz="1200" kern="100" baseline="-25000">
                          <a:effectLst/>
                          <a:latin typeface="Times New Roman" panose="02020603050405020304" pitchFamily="18" charset="0"/>
                          <a:ea typeface="宋体" panose="02010600030101010101" pitchFamily="2" charset="-122"/>
                        </a:rPr>
                        <a:t>0</a:t>
                      </a:r>
                      <a:r>
                        <a:rPr lang="en-US" sz="1200" kern="100">
                          <a:effectLst/>
                          <a:latin typeface="Times New Roman" panose="02020603050405020304" pitchFamily="18" charset="0"/>
                          <a:ea typeface="宋体" panose="02010600030101010101" pitchFamily="2" charset="-122"/>
                        </a:rPr>
                        <a:t>)=790</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4982754"/>
                  </a:ext>
                </a:extLst>
              </a:tr>
              <a:tr h="269116">
                <a:tc>
                  <a:txBody>
                    <a:bodyPr/>
                    <a:lstStyle/>
                    <a:p>
                      <a:pPr indent="400050" algn="ctr">
                        <a:lnSpc>
                          <a:spcPct val="120000"/>
                        </a:lnSpc>
                        <a:spcAft>
                          <a:spcPts val="0"/>
                        </a:spcAft>
                      </a:pPr>
                      <a:r>
                        <a:rPr lang="en-US" sz="1200" kern="100" dirty="0">
                          <a:effectLst/>
                          <a:latin typeface="Times New Roman" panose="02020603050405020304" pitchFamily="18" charset="0"/>
                          <a:ea typeface="宋体" panose="02010600030101010101" pitchFamily="2" charset="-122"/>
                        </a:rPr>
                        <a:t>S</a:t>
                      </a:r>
                      <a:r>
                        <a:rPr lang="en-US" sz="1200" kern="100" baseline="-25000" dirty="0">
                          <a:effectLst/>
                          <a:latin typeface="Times New Roman" panose="02020603050405020304" pitchFamily="18" charset="0"/>
                          <a:ea typeface="宋体" panose="02010600030101010101" pitchFamily="2" charset="-122"/>
                        </a:rPr>
                        <a:t>1</a:t>
                      </a:r>
                      <a:r>
                        <a:rPr lang="en-US" sz="1200" kern="100" dirty="0">
                          <a:effectLst/>
                          <a:latin typeface="Times New Roman" panose="02020603050405020304" pitchFamily="18" charset="0"/>
                          <a:ea typeface="宋体" panose="02010600030101010101" pitchFamily="2" charset="-122"/>
                        </a:rPr>
                        <a:t>=3/7</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400050" algn="ctr">
                        <a:lnSpc>
                          <a:spcPct val="120000"/>
                        </a:lnSpc>
                        <a:spcAft>
                          <a:spcPts val="0"/>
                        </a:spcAft>
                      </a:pPr>
                      <a:r>
                        <a:rPr lang="en-US" sz="1200" kern="100" dirty="0">
                          <a:effectLst/>
                          <a:latin typeface="Times New Roman" panose="02020603050405020304" pitchFamily="18" charset="0"/>
                          <a:ea typeface="宋体" panose="02010600030101010101" pitchFamily="2" charset="-122"/>
                        </a:rPr>
                        <a:t>n(S</a:t>
                      </a:r>
                      <a:r>
                        <a:rPr lang="en-US" sz="1200" kern="100" baseline="-25000" dirty="0">
                          <a:effectLst/>
                          <a:latin typeface="Times New Roman" panose="02020603050405020304" pitchFamily="18" charset="0"/>
                          <a:ea typeface="宋体" panose="02010600030101010101" pitchFamily="2" charset="-122"/>
                        </a:rPr>
                        <a:t>1</a:t>
                      </a:r>
                      <a:r>
                        <a:rPr lang="en-US" sz="1200" kern="100" dirty="0">
                          <a:effectLst/>
                          <a:latin typeface="Times New Roman" panose="02020603050405020304" pitchFamily="18" charset="0"/>
                          <a:ea typeface="宋体" panose="02010600030101010101" pitchFamily="2" charset="-122"/>
                        </a:rPr>
                        <a:t>)=1023</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9925028"/>
                  </a:ext>
                </a:extLst>
              </a:tr>
              <a:tr h="269116">
                <a:tc>
                  <a:txBody>
                    <a:bodyPr/>
                    <a:lstStyle/>
                    <a:p>
                      <a:pPr indent="400050" algn="ctr">
                        <a:lnSpc>
                          <a:spcPct val="120000"/>
                        </a:lnSpc>
                        <a:spcAft>
                          <a:spcPts val="0"/>
                        </a:spcAft>
                      </a:pPr>
                      <a:r>
                        <a:rPr lang="en-US" sz="1200" kern="100">
                          <a:effectLst/>
                          <a:latin typeface="Times New Roman" panose="02020603050405020304" pitchFamily="18" charset="0"/>
                          <a:ea typeface="宋体" panose="02010600030101010101" pitchFamily="2" charset="-122"/>
                        </a:rPr>
                        <a:t>S</a:t>
                      </a:r>
                      <a:r>
                        <a:rPr lang="en-US" sz="1200" kern="100" baseline="-25000">
                          <a:effectLst/>
                          <a:latin typeface="Times New Roman" panose="02020603050405020304" pitchFamily="18" charset="0"/>
                          <a:ea typeface="宋体" panose="02010600030101010101" pitchFamily="2" charset="-122"/>
                        </a:rPr>
                        <a:t>2</a:t>
                      </a:r>
                      <a:r>
                        <a:rPr lang="en-US" sz="1200" kern="100">
                          <a:effectLst/>
                          <a:latin typeface="Times New Roman" panose="02020603050405020304" pitchFamily="18" charset="0"/>
                          <a:ea typeface="宋体" panose="02010600030101010101" pitchFamily="2" charset="-122"/>
                        </a:rPr>
                        <a:t>=5/7</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400050" algn="ctr">
                        <a:lnSpc>
                          <a:spcPct val="120000"/>
                        </a:lnSpc>
                        <a:spcAft>
                          <a:spcPts val="0"/>
                        </a:spcAft>
                      </a:pPr>
                      <a:r>
                        <a:rPr lang="en-US" sz="1200" kern="100" dirty="0">
                          <a:effectLst/>
                          <a:latin typeface="Times New Roman" panose="02020603050405020304" pitchFamily="18" charset="0"/>
                          <a:ea typeface="宋体" panose="02010600030101010101" pitchFamily="2" charset="-122"/>
                        </a:rPr>
                        <a:t>n(S</a:t>
                      </a:r>
                      <a:r>
                        <a:rPr lang="en-US" sz="1200" kern="100" baseline="-25000" dirty="0">
                          <a:effectLst/>
                          <a:latin typeface="Times New Roman" panose="02020603050405020304" pitchFamily="18" charset="0"/>
                          <a:ea typeface="宋体" panose="02010600030101010101" pitchFamily="2" charset="-122"/>
                        </a:rPr>
                        <a:t>2</a:t>
                      </a:r>
                      <a:r>
                        <a:rPr lang="en-US" sz="1200" kern="100" dirty="0">
                          <a:effectLst/>
                          <a:latin typeface="Times New Roman" panose="02020603050405020304" pitchFamily="18" charset="0"/>
                          <a:ea typeface="宋体" panose="02010600030101010101" pitchFamily="2" charset="-122"/>
                        </a:rPr>
                        <a:t>)=850</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4378666"/>
                  </a:ext>
                </a:extLst>
              </a:tr>
              <a:tr h="269116">
                <a:tc>
                  <a:txBody>
                    <a:bodyPr/>
                    <a:lstStyle/>
                    <a:p>
                      <a:pPr indent="400050" algn="ctr">
                        <a:lnSpc>
                          <a:spcPct val="120000"/>
                        </a:lnSpc>
                        <a:spcAft>
                          <a:spcPts val="0"/>
                        </a:spcAft>
                      </a:pPr>
                      <a:r>
                        <a:rPr lang="en-US" sz="1200" kern="100">
                          <a:effectLst/>
                          <a:latin typeface="Times New Roman" panose="02020603050405020304" pitchFamily="18" charset="0"/>
                          <a:ea typeface="宋体" panose="02010600030101010101" pitchFamily="2" charset="-122"/>
                        </a:rPr>
                        <a:t>S</a:t>
                      </a:r>
                      <a:r>
                        <a:rPr lang="en-US" sz="1200" kern="100" baseline="-25000">
                          <a:effectLst/>
                          <a:latin typeface="Times New Roman" panose="02020603050405020304" pitchFamily="18" charset="0"/>
                          <a:ea typeface="宋体" panose="02010600030101010101" pitchFamily="2" charset="-122"/>
                        </a:rPr>
                        <a:t>3</a:t>
                      </a:r>
                      <a:r>
                        <a:rPr lang="en-US" sz="1200" kern="100">
                          <a:effectLst/>
                          <a:latin typeface="Times New Roman" panose="02020603050405020304" pitchFamily="18" charset="0"/>
                          <a:ea typeface="宋体" panose="02010600030101010101" pitchFamily="2" charset="-122"/>
                        </a:rPr>
                        <a:t>=6/7</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400050" algn="ctr">
                        <a:lnSpc>
                          <a:spcPct val="120000"/>
                        </a:lnSpc>
                        <a:spcAft>
                          <a:spcPts val="0"/>
                        </a:spcAft>
                      </a:pPr>
                      <a:r>
                        <a:rPr lang="en-US" sz="1200" kern="100" dirty="0">
                          <a:effectLst/>
                          <a:latin typeface="Times New Roman" panose="02020603050405020304" pitchFamily="18" charset="0"/>
                          <a:ea typeface="宋体" panose="02010600030101010101" pitchFamily="2" charset="-122"/>
                        </a:rPr>
                        <a:t>n(S</a:t>
                      </a:r>
                      <a:r>
                        <a:rPr lang="en-US" sz="1200" kern="100" baseline="-25000" dirty="0">
                          <a:effectLst/>
                          <a:latin typeface="Times New Roman" panose="02020603050405020304" pitchFamily="18" charset="0"/>
                          <a:ea typeface="宋体" panose="02010600030101010101" pitchFamily="2" charset="-122"/>
                        </a:rPr>
                        <a:t>3</a:t>
                      </a:r>
                      <a:r>
                        <a:rPr lang="en-US" sz="1200" kern="100" dirty="0">
                          <a:effectLst/>
                          <a:latin typeface="Times New Roman" panose="02020603050405020304" pitchFamily="18" charset="0"/>
                          <a:ea typeface="宋体" panose="02010600030101010101" pitchFamily="2" charset="-122"/>
                        </a:rPr>
                        <a:t>)=656+329=985</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75219"/>
                  </a:ext>
                </a:extLst>
              </a:tr>
              <a:tr h="269116">
                <a:tc>
                  <a:txBody>
                    <a:bodyPr/>
                    <a:lstStyle/>
                    <a:p>
                      <a:pPr indent="400050" algn="ctr">
                        <a:lnSpc>
                          <a:spcPct val="120000"/>
                        </a:lnSpc>
                        <a:spcAft>
                          <a:spcPts val="0"/>
                        </a:spcAft>
                      </a:pPr>
                      <a:r>
                        <a:rPr lang="en-US" sz="1200" kern="100">
                          <a:effectLst/>
                          <a:latin typeface="Times New Roman" panose="02020603050405020304" pitchFamily="18" charset="0"/>
                          <a:ea typeface="宋体" panose="02010600030101010101" pitchFamily="2" charset="-122"/>
                        </a:rPr>
                        <a:t>S</a:t>
                      </a:r>
                      <a:r>
                        <a:rPr lang="en-US" sz="1200" kern="100" baseline="-25000">
                          <a:effectLst/>
                          <a:latin typeface="Times New Roman" panose="02020603050405020304" pitchFamily="18" charset="0"/>
                          <a:ea typeface="宋体" panose="02010600030101010101" pitchFamily="2" charset="-122"/>
                        </a:rPr>
                        <a:t>4</a:t>
                      </a:r>
                      <a:r>
                        <a:rPr lang="en-US" sz="1200" kern="100">
                          <a:effectLst/>
                          <a:latin typeface="Times New Roman" panose="02020603050405020304" pitchFamily="18" charset="0"/>
                          <a:ea typeface="宋体" panose="02010600030101010101" pitchFamily="2" charset="-122"/>
                        </a:rPr>
                        <a:t>=1</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400050" algn="ctr">
                        <a:lnSpc>
                          <a:spcPct val="120000"/>
                        </a:lnSpc>
                        <a:spcAft>
                          <a:spcPts val="0"/>
                        </a:spcAft>
                      </a:pPr>
                      <a:r>
                        <a:rPr lang="en-US" sz="1200" kern="100" dirty="0">
                          <a:effectLst/>
                          <a:latin typeface="Times New Roman" panose="02020603050405020304" pitchFamily="18" charset="0"/>
                          <a:ea typeface="宋体" panose="02010600030101010101" pitchFamily="2" charset="-122"/>
                        </a:rPr>
                        <a:t>n(S</a:t>
                      </a:r>
                      <a:r>
                        <a:rPr lang="en-US" sz="1200" kern="100" baseline="-25000" dirty="0">
                          <a:effectLst/>
                          <a:latin typeface="Times New Roman" panose="02020603050405020304" pitchFamily="18" charset="0"/>
                          <a:ea typeface="宋体" panose="02010600030101010101" pitchFamily="2" charset="-122"/>
                        </a:rPr>
                        <a:t>4</a:t>
                      </a:r>
                      <a:r>
                        <a:rPr lang="en-US" sz="1200" kern="100" dirty="0">
                          <a:effectLst/>
                          <a:latin typeface="Times New Roman" panose="02020603050405020304" pitchFamily="18" charset="0"/>
                          <a:ea typeface="宋体" panose="02010600030101010101" pitchFamily="2" charset="-122"/>
                        </a:rPr>
                        <a:t>)=245+122+81=448</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5595869"/>
                  </a:ext>
                </a:extLst>
              </a:tr>
            </a:tbl>
          </a:graphicData>
        </a:graphic>
      </p:graphicFrame>
    </p:spTree>
    <p:extLst>
      <p:ext uri="{BB962C8B-B14F-4D97-AF65-F5344CB8AC3E}">
        <p14:creationId xmlns:p14="http://schemas.microsoft.com/office/powerpoint/2010/main" val="7958706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66446" y="303265"/>
            <a:ext cx="7740162" cy="646331"/>
          </a:xfrm>
          <a:prstGeom prst="rect">
            <a:avLst/>
          </a:prstGeom>
        </p:spPr>
        <p:txBody>
          <a:bodyPr wrap="square">
            <a:spAutoFit/>
          </a:bodyPr>
          <a:lstStyle/>
          <a:p>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）绘出均衡化以后的直方图。</a:t>
            </a:r>
          </a:p>
          <a:p>
            <a:r>
              <a:rPr lang="zh-CN" altLang="en-US" dirty="0">
                <a:latin typeface="楷体" panose="02010609060101010101" pitchFamily="49" charset="-122"/>
                <a:ea typeface="楷体" panose="02010609060101010101" pitchFamily="49" charset="-122"/>
              </a:rPr>
              <a:t>对于均衡以后的每一灰度级，计算各</a:t>
            </a:r>
            <a:r>
              <a:rPr lang="en-US" altLang="zh-CN" dirty="0" err="1">
                <a:latin typeface="楷体" panose="02010609060101010101" pitchFamily="49" charset="-122"/>
                <a:ea typeface="楷体" panose="02010609060101010101" pitchFamily="49" charset="-122"/>
              </a:rPr>
              <a:t>nk</a:t>
            </a:r>
            <a:r>
              <a:rPr lang="en-US" altLang="zh-CN" dirty="0">
                <a:latin typeface="楷体" panose="02010609060101010101" pitchFamily="49" charset="-122"/>
                <a:ea typeface="楷体" panose="02010609060101010101" pitchFamily="49" charset="-122"/>
              </a:rPr>
              <a:t>/n</a:t>
            </a:r>
            <a:r>
              <a:rPr lang="zh-CN" altLang="en-US" dirty="0">
                <a:latin typeface="楷体" panose="02010609060101010101" pitchFamily="49" charset="-122"/>
                <a:ea typeface="楷体" panose="02010609060101010101" pitchFamily="49" charset="-122"/>
              </a:rPr>
              <a:t>即可得到均衡化后的直方图。</a:t>
            </a:r>
          </a:p>
        </p:txBody>
      </p:sp>
      <p:graphicFrame>
        <p:nvGraphicFramePr>
          <p:cNvPr id="36" name="图表 35"/>
          <p:cNvGraphicFramePr/>
          <p:nvPr>
            <p:extLst>
              <p:ext uri="{D42A27DB-BD31-4B8C-83A1-F6EECF244321}">
                <p14:modId xmlns:p14="http://schemas.microsoft.com/office/powerpoint/2010/main" val="2716177000"/>
              </p:ext>
            </p:extLst>
          </p:nvPr>
        </p:nvGraphicFramePr>
        <p:xfrm>
          <a:off x="3436210" y="949596"/>
          <a:ext cx="5142950" cy="262594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693904206"/>
              </p:ext>
            </p:extLst>
          </p:nvPr>
        </p:nvGraphicFramePr>
        <p:xfrm>
          <a:off x="1940169" y="4097270"/>
          <a:ext cx="8135035" cy="2468880"/>
        </p:xfrm>
        <a:graphic>
          <a:graphicData uri="http://schemas.openxmlformats.org/drawingml/2006/table">
            <a:tbl>
              <a:tblPr firstRow="1" firstCol="1" bandRow="1"/>
              <a:tblGrid>
                <a:gridCol w="1198290">
                  <a:extLst>
                    <a:ext uri="{9D8B030D-6E8A-4147-A177-3AD203B41FA5}">
                      <a16:colId xmlns:a16="http://schemas.microsoft.com/office/drawing/2014/main" val="2276677261"/>
                    </a:ext>
                  </a:extLst>
                </a:gridCol>
                <a:gridCol w="1008054">
                  <a:extLst>
                    <a:ext uri="{9D8B030D-6E8A-4147-A177-3AD203B41FA5}">
                      <a16:colId xmlns:a16="http://schemas.microsoft.com/office/drawing/2014/main" val="4294410468"/>
                    </a:ext>
                  </a:extLst>
                </a:gridCol>
                <a:gridCol w="1098269">
                  <a:extLst>
                    <a:ext uri="{9D8B030D-6E8A-4147-A177-3AD203B41FA5}">
                      <a16:colId xmlns:a16="http://schemas.microsoft.com/office/drawing/2014/main" val="336978888"/>
                    </a:ext>
                  </a:extLst>
                </a:gridCol>
                <a:gridCol w="983539">
                  <a:extLst>
                    <a:ext uri="{9D8B030D-6E8A-4147-A177-3AD203B41FA5}">
                      <a16:colId xmlns:a16="http://schemas.microsoft.com/office/drawing/2014/main" val="585888140"/>
                    </a:ext>
                  </a:extLst>
                </a:gridCol>
                <a:gridCol w="1074735">
                  <a:extLst>
                    <a:ext uri="{9D8B030D-6E8A-4147-A177-3AD203B41FA5}">
                      <a16:colId xmlns:a16="http://schemas.microsoft.com/office/drawing/2014/main" val="2864565571"/>
                    </a:ext>
                  </a:extLst>
                </a:gridCol>
                <a:gridCol w="967850">
                  <a:extLst>
                    <a:ext uri="{9D8B030D-6E8A-4147-A177-3AD203B41FA5}">
                      <a16:colId xmlns:a16="http://schemas.microsoft.com/office/drawing/2014/main" val="3390861026"/>
                    </a:ext>
                  </a:extLst>
                </a:gridCol>
                <a:gridCol w="902149">
                  <a:extLst>
                    <a:ext uri="{9D8B030D-6E8A-4147-A177-3AD203B41FA5}">
                      <a16:colId xmlns:a16="http://schemas.microsoft.com/office/drawing/2014/main" val="2315325120"/>
                    </a:ext>
                  </a:extLst>
                </a:gridCol>
                <a:gridCol w="902149">
                  <a:extLst>
                    <a:ext uri="{9D8B030D-6E8A-4147-A177-3AD203B41FA5}">
                      <a16:colId xmlns:a16="http://schemas.microsoft.com/office/drawing/2014/main" val="1887644498"/>
                    </a:ext>
                  </a:extLst>
                </a:gridCol>
              </a:tblGrid>
              <a:tr h="272525">
                <a:tc>
                  <a:txBody>
                    <a:bodyPr/>
                    <a:lstStyle/>
                    <a:p>
                      <a:pPr algn="ctr">
                        <a:spcAft>
                          <a:spcPts val="0"/>
                        </a:spcAft>
                      </a:pPr>
                      <a:r>
                        <a:rPr lang="en-US" sz="1800" kern="100" dirty="0" err="1">
                          <a:effectLst/>
                          <a:latin typeface="Cambria Math" panose="02040503050406030204" pitchFamily="18" charset="0"/>
                          <a:ea typeface="等线" panose="02010600030101010101" pitchFamily="2" charset="-122"/>
                          <a:cs typeface="Times New Roman" panose="02020603050405020304" pitchFamily="18" charset="0"/>
                        </a:rPr>
                        <a:t>r</a:t>
                      </a:r>
                      <a:r>
                        <a:rPr lang="en-US" sz="1800" kern="100" baseline="-25000" dirty="0" err="1">
                          <a:effectLst/>
                          <a:latin typeface="Cambria Math" panose="02040503050406030204" pitchFamily="18" charset="0"/>
                          <a:ea typeface="等线" panose="02010600030101010101" pitchFamily="2" charset="-122"/>
                          <a:cs typeface="Times New Roman" panose="02020603050405020304" pitchFamily="18" charset="0"/>
                        </a:rPr>
                        <a:t>k</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n</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k</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P</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r</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(r</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k</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k</a:t>
                      </a:r>
                      <a:r>
                        <a:rPr lang="zh-CN" sz="1800" kern="100">
                          <a:effectLst/>
                          <a:latin typeface="Cambria Math" panose="02040503050406030204" pitchFamily="18" charset="0"/>
                          <a:ea typeface="等线" panose="02010600030101010101" pitchFamily="2" charset="-122"/>
                          <a:cs typeface="Times New Roman" panose="02020603050405020304" pitchFamily="18" charset="0"/>
                        </a:rPr>
                        <a:t>计算</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k</a:t>
                      </a:r>
                      <a:r>
                        <a:rPr lang="zh-CN" sz="1800" kern="100">
                          <a:effectLst/>
                          <a:latin typeface="Cambria Math" panose="02040503050406030204" pitchFamily="18" charset="0"/>
                          <a:ea typeface="等线" panose="02010600030101010101" pitchFamily="2" charset="-122"/>
                          <a:cs typeface="Times New Roman" panose="02020603050405020304" pitchFamily="18" charset="0"/>
                        </a:rPr>
                        <a:t>舍入</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k</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n</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sk</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P</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k</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27688"/>
                  </a:ext>
                </a:extLst>
              </a:tr>
              <a:tr h="272525">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r</a:t>
                      </a:r>
                      <a:r>
                        <a:rPr lang="en-US" sz="1800" kern="100" baseline="-25000" dirty="0">
                          <a:effectLst/>
                          <a:latin typeface="Cambria Math" panose="02040503050406030204" pitchFamily="18" charset="0"/>
                          <a:ea typeface="等线" panose="02010600030101010101" pitchFamily="2" charset="-122"/>
                          <a:cs typeface="Times New Roman" panose="02020603050405020304" pitchFamily="18" charset="0"/>
                        </a:rPr>
                        <a:t>0</a:t>
                      </a: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790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0.19</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0.19</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1/7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790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0.19</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2126376"/>
                  </a:ext>
                </a:extLst>
              </a:tr>
              <a:tr h="272525">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r</a:t>
                      </a:r>
                      <a:r>
                        <a:rPr lang="en-US" sz="1800" kern="100" baseline="-25000" dirty="0">
                          <a:effectLst/>
                          <a:latin typeface="Cambria Math" panose="02040503050406030204" pitchFamily="18" charset="0"/>
                          <a:ea typeface="等线" panose="02010600030101010101" pitchFamily="2" charset="-122"/>
                          <a:cs typeface="Times New Roman" panose="02020603050405020304" pitchFamily="18" charset="0"/>
                        </a:rPr>
                        <a:t>1</a:t>
                      </a: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=1/7</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1023</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0.25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0.44</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3/7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1023</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0.25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9277072"/>
                  </a:ext>
                </a:extLst>
              </a:tr>
              <a:tr h="272525">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r</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2</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=2/7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850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0.21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0.65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5/7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2</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850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0.21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9348404"/>
                  </a:ext>
                </a:extLst>
              </a:tr>
              <a:tr h="272525">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r</a:t>
                      </a:r>
                      <a:r>
                        <a:rPr lang="en-US" sz="1800" kern="100" baseline="-25000" dirty="0">
                          <a:effectLst/>
                          <a:latin typeface="Cambria Math" panose="02040503050406030204" pitchFamily="18" charset="0"/>
                          <a:ea typeface="等线" panose="02010600030101010101" pitchFamily="2" charset="-122"/>
                          <a:cs typeface="Times New Roman" panose="02020603050405020304" pitchFamily="18" charset="0"/>
                        </a:rPr>
                        <a:t>3</a:t>
                      </a: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=3/7</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656</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0.16</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0.81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6/7</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3</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985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0.24</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3073826"/>
                  </a:ext>
                </a:extLst>
              </a:tr>
              <a:tr h="272525">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r</a:t>
                      </a:r>
                      <a:r>
                        <a:rPr lang="en-US" sz="1800" kern="100" baseline="-25000" dirty="0">
                          <a:effectLst/>
                          <a:latin typeface="Cambria Math" panose="02040503050406030204" pitchFamily="18" charset="0"/>
                          <a:ea typeface="等线" panose="02010600030101010101" pitchFamily="2" charset="-122"/>
                          <a:cs typeface="Times New Roman" panose="02020603050405020304" pitchFamily="18" charset="0"/>
                        </a:rPr>
                        <a:t>4</a:t>
                      </a: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=4/7</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329</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0.08</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0.89</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6/7</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788955950"/>
                  </a:ext>
                </a:extLst>
              </a:tr>
              <a:tr h="272525">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r</a:t>
                      </a:r>
                      <a:r>
                        <a:rPr lang="en-US" sz="1800" kern="100" baseline="-25000" dirty="0">
                          <a:effectLst/>
                          <a:latin typeface="Cambria Math" panose="02040503050406030204" pitchFamily="18" charset="0"/>
                          <a:ea typeface="等线" panose="02010600030101010101" pitchFamily="2" charset="-122"/>
                          <a:cs typeface="Times New Roman" panose="02020603050405020304" pitchFamily="18" charset="0"/>
                        </a:rPr>
                        <a:t>5</a:t>
                      </a: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=5/7</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245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0.06</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0.95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dirty="0">
                          <a:effectLst/>
                          <a:latin typeface="Cambria Math" panose="02040503050406030204" pitchFamily="18" charset="0"/>
                          <a:ea typeface="等线" panose="02010600030101010101" pitchFamily="2" charset="-122"/>
                          <a:cs typeface="Times New Roman" panose="02020603050405020304" pitchFamily="18" charset="0"/>
                        </a:rPr>
                        <a:t>4</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448</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0.11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7462173"/>
                  </a:ext>
                </a:extLst>
              </a:tr>
              <a:tr h="272525">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r</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6</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=6/7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122</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0.03</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0.98</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028774941"/>
                  </a:ext>
                </a:extLst>
              </a:tr>
              <a:tr h="272525">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r</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7</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81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0.02</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1.00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53733423"/>
                  </a:ext>
                </a:extLst>
              </a:tr>
            </a:tbl>
          </a:graphicData>
        </a:graphic>
      </p:graphicFrame>
      <p:sp>
        <p:nvSpPr>
          <p:cNvPr id="4" name="文本框 3"/>
          <p:cNvSpPr txBox="1"/>
          <p:nvPr/>
        </p:nvSpPr>
        <p:spPr>
          <a:xfrm>
            <a:off x="4770901" y="3727938"/>
            <a:ext cx="2473569" cy="369332"/>
          </a:xfrm>
          <a:prstGeom prst="rect">
            <a:avLst/>
          </a:prstGeom>
          <a:noFill/>
        </p:spPr>
        <p:txBody>
          <a:bodyPr wrap="square" rtlCol="0">
            <a:spAutoFit/>
          </a:bodyPr>
          <a:lstStyle/>
          <a:p>
            <a:r>
              <a:rPr lang="zh-CN" altLang="en-US" dirty="0" smtClean="0">
                <a:latin typeface="华文楷体" panose="02010600040101010101" pitchFamily="2" charset="-122"/>
                <a:ea typeface="华文楷体" panose="02010600040101010101" pitchFamily="2" charset="-122"/>
              </a:rPr>
              <a:t>直方图均衡化过程：</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724972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2131" y="540686"/>
            <a:ext cx="9847384" cy="923330"/>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均衡化作业：</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一幅图像共有</a:t>
            </a:r>
            <a:r>
              <a:rPr lang="en-US" altLang="zh-CN" dirty="0" smtClean="0">
                <a:latin typeface="楷体" panose="02010609060101010101" pitchFamily="49" charset="-122"/>
                <a:ea typeface="楷体" panose="02010609060101010101" pitchFamily="49" charset="-122"/>
              </a:rPr>
              <a:t>8</a:t>
            </a:r>
            <a:r>
              <a:rPr lang="zh-CN" altLang="en-US" dirty="0" smtClean="0">
                <a:latin typeface="楷体" panose="02010609060101010101" pitchFamily="49" charset="-122"/>
                <a:ea typeface="楷体" panose="02010609060101010101" pitchFamily="49" charset="-122"/>
              </a:rPr>
              <a:t>个灰度级，每一灰度级概率分布如下表所示，要求对其进行直方图均衡化处理，并画出均衡化后的图像的直方图。</a:t>
            </a:r>
            <a:endParaRPr lang="en-US" altLang="zh-CN" dirty="0" smtClean="0">
              <a:latin typeface="楷体" panose="02010609060101010101" pitchFamily="49" charset="-122"/>
              <a:ea typeface="楷体" panose="02010609060101010101"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1454783151"/>
              </p:ext>
            </p:extLst>
          </p:nvPr>
        </p:nvGraphicFramePr>
        <p:xfrm>
          <a:off x="2503654" y="1464016"/>
          <a:ext cx="6024883" cy="953806"/>
        </p:xfrm>
        <a:graphic>
          <a:graphicData uri="http://schemas.openxmlformats.org/drawingml/2006/table">
            <a:tbl>
              <a:tblPr firstRow="1" firstCol="1" bandRow="1"/>
              <a:tblGrid>
                <a:gridCol w="668866">
                  <a:extLst>
                    <a:ext uri="{9D8B030D-6E8A-4147-A177-3AD203B41FA5}">
                      <a16:colId xmlns:a16="http://schemas.microsoft.com/office/drawing/2014/main" val="408068449"/>
                    </a:ext>
                  </a:extLst>
                </a:gridCol>
                <a:gridCol w="668866">
                  <a:extLst>
                    <a:ext uri="{9D8B030D-6E8A-4147-A177-3AD203B41FA5}">
                      <a16:colId xmlns:a16="http://schemas.microsoft.com/office/drawing/2014/main" val="1930254868"/>
                    </a:ext>
                  </a:extLst>
                </a:gridCol>
                <a:gridCol w="669593">
                  <a:extLst>
                    <a:ext uri="{9D8B030D-6E8A-4147-A177-3AD203B41FA5}">
                      <a16:colId xmlns:a16="http://schemas.microsoft.com/office/drawing/2014/main" val="1108389867"/>
                    </a:ext>
                  </a:extLst>
                </a:gridCol>
                <a:gridCol w="669593">
                  <a:extLst>
                    <a:ext uri="{9D8B030D-6E8A-4147-A177-3AD203B41FA5}">
                      <a16:colId xmlns:a16="http://schemas.microsoft.com/office/drawing/2014/main" val="3732060370"/>
                    </a:ext>
                  </a:extLst>
                </a:gridCol>
                <a:gridCol w="669593">
                  <a:extLst>
                    <a:ext uri="{9D8B030D-6E8A-4147-A177-3AD203B41FA5}">
                      <a16:colId xmlns:a16="http://schemas.microsoft.com/office/drawing/2014/main" val="3786377902"/>
                    </a:ext>
                  </a:extLst>
                </a:gridCol>
                <a:gridCol w="669593">
                  <a:extLst>
                    <a:ext uri="{9D8B030D-6E8A-4147-A177-3AD203B41FA5}">
                      <a16:colId xmlns:a16="http://schemas.microsoft.com/office/drawing/2014/main" val="1162802668"/>
                    </a:ext>
                  </a:extLst>
                </a:gridCol>
                <a:gridCol w="669593">
                  <a:extLst>
                    <a:ext uri="{9D8B030D-6E8A-4147-A177-3AD203B41FA5}">
                      <a16:colId xmlns:a16="http://schemas.microsoft.com/office/drawing/2014/main" val="1844689581"/>
                    </a:ext>
                  </a:extLst>
                </a:gridCol>
                <a:gridCol w="669593">
                  <a:extLst>
                    <a:ext uri="{9D8B030D-6E8A-4147-A177-3AD203B41FA5}">
                      <a16:colId xmlns:a16="http://schemas.microsoft.com/office/drawing/2014/main" val="805145037"/>
                    </a:ext>
                  </a:extLst>
                </a:gridCol>
                <a:gridCol w="669593">
                  <a:extLst>
                    <a:ext uri="{9D8B030D-6E8A-4147-A177-3AD203B41FA5}">
                      <a16:colId xmlns:a16="http://schemas.microsoft.com/office/drawing/2014/main" val="1082432042"/>
                    </a:ext>
                  </a:extLst>
                </a:gridCol>
              </a:tblGrid>
              <a:tr h="364785">
                <a:tc>
                  <a:txBody>
                    <a:bodyPr/>
                    <a:lstStyle/>
                    <a:p>
                      <a:pPr algn="ctr">
                        <a:spcAft>
                          <a:spcPts val="0"/>
                        </a:spcAft>
                      </a:pPr>
                      <a:r>
                        <a:rPr lang="en-US" sz="1850" b="1" kern="100" dirty="0" err="1">
                          <a:effectLst/>
                          <a:latin typeface="等线" panose="02010600030101010101" pitchFamily="2" charset="-122"/>
                          <a:ea typeface="等线" panose="02010600030101010101" pitchFamily="2" charset="-122"/>
                          <a:cs typeface="Times New Roman" panose="02020603050405020304" pitchFamily="18" charset="0"/>
                        </a:rPr>
                        <a:t>r</a:t>
                      </a:r>
                      <a:r>
                        <a:rPr lang="en-US" sz="1850" b="1" kern="100" baseline="-25000" dirty="0" err="1">
                          <a:effectLst/>
                          <a:latin typeface="等线" panose="02010600030101010101" pitchFamily="2" charset="-122"/>
                          <a:ea typeface="等线" panose="02010600030101010101" pitchFamily="2" charset="-122"/>
                          <a:cs typeface="Times New Roman" panose="02020603050405020304" pitchFamily="18" charset="0"/>
                        </a:rPr>
                        <a:t>k</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50" b="1" kern="100">
                          <a:effectLst/>
                          <a:latin typeface="等线" panose="02010600030101010101" pitchFamily="2" charset="-122"/>
                          <a:ea typeface="等线" panose="02010600030101010101" pitchFamily="2" charset="-122"/>
                          <a:cs typeface="Times New Roman" panose="02020603050405020304" pitchFamily="18" charset="0"/>
                        </a:rPr>
                        <a:t>r</a:t>
                      </a:r>
                      <a:r>
                        <a:rPr lang="en-US" sz="1850" b="1" kern="100" baseline="-25000">
                          <a:effectLst/>
                          <a:latin typeface="等线" panose="02010600030101010101" pitchFamily="2" charset="-122"/>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50" b="1" kern="100">
                          <a:effectLst/>
                          <a:latin typeface="等线" panose="02010600030101010101" pitchFamily="2" charset="-122"/>
                          <a:ea typeface="等线" panose="02010600030101010101" pitchFamily="2" charset="-122"/>
                          <a:cs typeface="Times New Roman" panose="02020603050405020304" pitchFamily="18" charset="0"/>
                        </a:rPr>
                        <a:t>r</a:t>
                      </a:r>
                      <a:r>
                        <a:rPr lang="en-US" sz="1850" b="1" kern="100" baseline="-25000">
                          <a:effectLst/>
                          <a:latin typeface="等线" panose="02010600030101010101" pitchFamily="2" charset="-122"/>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50" b="1" kern="100">
                          <a:effectLst/>
                          <a:latin typeface="等线" panose="02010600030101010101" pitchFamily="2" charset="-122"/>
                          <a:ea typeface="等线" panose="02010600030101010101" pitchFamily="2" charset="-122"/>
                          <a:cs typeface="Times New Roman" panose="02020603050405020304" pitchFamily="18" charset="0"/>
                        </a:rPr>
                        <a:t>r</a:t>
                      </a:r>
                      <a:r>
                        <a:rPr lang="en-US" sz="1850" b="1" kern="100" baseline="-25000">
                          <a:effectLst/>
                          <a:latin typeface="等线" panose="02010600030101010101" pitchFamily="2" charset="-122"/>
                          <a:ea typeface="等线" panose="02010600030101010101" pitchFamily="2" charset="-122"/>
                          <a:cs typeface="Times New Roman" panose="02020603050405020304" pitchFamily="18" charset="0"/>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50" b="1" kern="100">
                          <a:effectLst/>
                          <a:latin typeface="等线" panose="02010600030101010101" pitchFamily="2" charset="-122"/>
                          <a:ea typeface="等线" panose="02010600030101010101" pitchFamily="2" charset="-122"/>
                          <a:cs typeface="Times New Roman" panose="02020603050405020304" pitchFamily="18" charset="0"/>
                        </a:rPr>
                        <a:t>r</a:t>
                      </a:r>
                      <a:r>
                        <a:rPr lang="en-US" sz="1850" b="1" kern="100" baseline="-25000">
                          <a:effectLst/>
                          <a:latin typeface="等线" panose="02010600030101010101" pitchFamily="2" charset="-122"/>
                          <a:ea typeface="等线" panose="02010600030101010101" pitchFamily="2" charset="-122"/>
                          <a:cs typeface="Times New Roman" panose="02020603050405020304" pitchFamily="18" charset="0"/>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50" b="1" kern="100">
                          <a:effectLst/>
                          <a:latin typeface="等线" panose="02010600030101010101" pitchFamily="2" charset="-122"/>
                          <a:ea typeface="等线" panose="02010600030101010101" pitchFamily="2" charset="-122"/>
                          <a:cs typeface="Times New Roman" panose="02020603050405020304" pitchFamily="18" charset="0"/>
                        </a:rPr>
                        <a:t>r</a:t>
                      </a:r>
                      <a:r>
                        <a:rPr lang="en-US" sz="1850" b="1" kern="100" baseline="-25000">
                          <a:effectLst/>
                          <a:latin typeface="等线" panose="02010600030101010101" pitchFamily="2" charset="-122"/>
                          <a:ea typeface="等线" panose="02010600030101010101" pitchFamily="2" charset="-122"/>
                          <a:cs typeface="Times New Roman" panose="02020603050405020304" pitchFamily="18" charset="0"/>
                        </a:rPr>
                        <a:t>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50" b="1" kern="100">
                          <a:effectLst/>
                          <a:latin typeface="等线" panose="02010600030101010101" pitchFamily="2" charset="-122"/>
                          <a:ea typeface="等线" panose="02010600030101010101" pitchFamily="2" charset="-122"/>
                          <a:cs typeface="Times New Roman" panose="02020603050405020304" pitchFamily="18" charset="0"/>
                        </a:rPr>
                        <a:t>r</a:t>
                      </a:r>
                      <a:r>
                        <a:rPr lang="en-US" sz="1850" b="1" kern="100" baseline="-25000">
                          <a:effectLst/>
                          <a:latin typeface="等线" panose="02010600030101010101" pitchFamily="2" charset="-122"/>
                          <a:ea typeface="等线" panose="02010600030101010101" pitchFamily="2" charset="-122"/>
                          <a:cs typeface="Times New Roman" panose="02020603050405020304" pitchFamily="18" charset="0"/>
                        </a:rPr>
                        <a:t>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50" b="1" kern="100">
                          <a:effectLst/>
                          <a:latin typeface="等线" panose="02010600030101010101" pitchFamily="2" charset="-122"/>
                          <a:ea typeface="等线" panose="02010600030101010101" pitchFamily="2" charset="-122"/>
                          <a:cs typeface="Times New Roman" panose="02020603050405020304" pitchFamily="18" charset="0"/>
                        </a:rPr>
                        <a:t>r</a:t>
                      </a:r>
                      <a:r>
                        <a:rPr lang="en-US" sz="1850" b="1" kern="100" baseline="-25000">
                          <a:effectLst/>
                          <a:latin typeface="等线" panose="02010600030101010101" pitchFamily="2" charset="-122"/>
                          <a:ea typeface="等线" panose="02010600030101010101" pitchFamily="2" charset="-122"/>
                          <a:cs typeface="Times New Roman" panose="02020603050405020304" pitchFamily="18" charset="0"/>
                        </a:rPr>
                        <a:t>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50" b="1" kern="100">
                          <a:effectLst/>
                          <a:latin typeface="等线" panose="02010600030101010101" pitchFamily="2" charset="-122"/>
                          <a:ea typeface="等线" panose="02010600030101010101" pitchFamily="2" charset="-122"/>
                          <a:cs typeface="Times New Roman" panose="02020603050405020304" pitchFamily="18" charset="0"/>
                        </a:rPr>
                        <a:t>r</a:t>
                      </a:r>
                      <a:r>
                        <a:rPr lang="en-US" sz="1850" b="1" kern="100" baseline="-25000">
                          <a:effectLst/>
                          <a:latin typeface="等线" panose="02010600030101010101" pitchFamily="2" charset="-122"/>
                          <a:ea typeface="等线" panose="02010600030101010101" pitchFamily="2" charset="-122"/>
                          <a:cs typeface="Times New Roman" panose="02020603050405020304" pitchFamily="18" charset="0"/>
                        </a:rPr>
                        <a:t>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48954"/>
                  </a:ext>
                </a:extLst>
              </a:tr>
              <a:tr h="589021">
                <a:tc>
                  <a:txBody>
                    <a:bodyPr/>
                    <a:lstStyle/>
                    <a:p>
                      <a:pPr algn="ctr">
                        <a:spcAft>
                          <a:spcPts val="0"/>
                        </a:spcAft>
                      </a:pPr>
                      <a:r>
                        <a:rPr lang="en-US" sz="1850" b="1" kern="100" dirty="0">
                          <a:effectLst/>
                          <a:latin typeface="等线" panose="02010600030101010101" pitchFamily="2" charset="-122"/>
                          <a:ea typeface="等线" panose="02010600030101010101" pitchFamily="2" charset="-122"/>
                          <a:cs typeface="Times New Roman" panose="02020603050405020304" pitchFamily="18" charset="0"/>
                        </a:rPr>
                        <a:t>P(</a:t>
                      </a:r>
                      <a:r>
                        <a:rPr lang="en-US" sz="1850" b="1" kern="100" dirty="0" err="1">
                          <a:effectLst/>
                          <a:latin typeface="等线" panose="02010600030101010101" pitchFamily="2" charset="-122"/>
                          <a:ea typeface="等线" panose="02010600030101010101" pitchFamily="2" charset="-122"/>
                          <a:cs typeface="Times New Roman" panose="02020603050405020304" pitchFamily="18" charset="0"/>
                        </a:rPr>
                        <a:t>r</a:t>
                      </a:r>
                      <a:r>
                        <a:rPr lang="en-US" sz="1850" b="1" kern="100" baseline="-25000" dirty="0" err="1">
                          <a:effectLst/>
                          <a:latin typeface="等线" panose="02010600030101010101" pitchFamily="2" charset="-122"/>
                          <a:ea typeface="等线" panose="02010600030101010101" pitchFamily="2" charset="-122"/>
                          <a:cs typeface="Times New Roman" panose="02020603050405020304" pitchFamily="18" charset="0"/>
                        </a:rPr>
                        <a:t>k</a:t>
                      </a:r>
                      <a:r>
                        <a:rPr lang="en-US" sz="1850" b="1"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50" b="1" kern="100" dirty="0">
                          <a:effectLst/>
                          <a:latin typeface="等线" panose="02010600030101010101" pitchFamily="2" charset="-122"/>
                          <a:ea typeface="等线" panose="02010600030101010101" pitchFamily="2" charset="-122"/>
                          <a:cs typeface="Times New Roman" panose="02020603050405020304" pitchFamily="18" charset="0"/>
                        </a:rPr>
                        <a:t>0.29</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50" b="1" kern="100" dirty="0">
                          <a:effectLst/>
                          <a:latin typeface="等线" panose="02010600030101010101" pitchFamily="2" charset="-122"/>
                          <a:ea typeface="等线" panose="02010600030101010101" pitchFamily="2" charset="-122"/>
                          <a:cs typeface="Times New Roman" panose="02020603050405020304" pitchFamily="18" charset="0"/>
                        </a:rPr>
                        <a:t>0.24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50" b="1" kern="100" dirty="0">
                          <a:effectLst/>
                          <a:latin typeface="等线" panose="02010600030101010101" pitchFamily="2" charset="-122"/>
                          <a:ea typeface="等线" panose="02010600030101010101" pitchFamily="2" charset="-122"/>
                          <a:cs typeface="Times New Roman" panose="02020603050405020304" pitchFamily="18" charset="0"/>
                        </a:rPr>
                        <a:t>0.17</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50" b="1" kern="100" dirty="0">
                          <a:effectLst/>
                          <a:latin typeface="等线" panose="02010600030101010101" pitchFamily="2" charset="-122"/>
                          <a:ea typeface="等线" panose="02010600030101010101" pitchFamily="2" charset="-122"/>
                          <a:cs typeface="Times New Roman" panose="02020603050405020304" pitchFamily="18" charset="0"/>
                        </a:rPr>
                        <a:t>0.12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50" b="1" kern="100" dirty="0">
                          <a:effectLst/>
                          <a:latin typeface="等线" panose="02010600030101010101" pitchFamily="2" charset="-122"/>
                          <a:ea typeface="等线" panose="02010600030101010101" pitchFamily="2" charset="-122"/>
                          <a:cs typeface="Times New Roman" panose="02020603050405020304" pitchFamily="18" charset="0"/>
                        </a:rPr>
                        <a:t>0.09</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50" b="1" kern="100" dirty="0">
                          <a:effectLst/>
                          <a:latin typeface="等线" panose="02010600030101010101" pitchFamily="2" charset="-122"/>
                          <a:ea typeface="等线" panose="02010600030101010101" pitchFamily="2" charset="-122"/>
                          <a:cs typeface="Times New Roman" panose="02020603050405020304" pitchFamily="18" charset="0"/>
                        </a:rPr>
                        <a:t>0.06</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50" b="1" kern="100" dirty="0">
                          <a:effectLst/>
                          <a:latin typeface="等线" panose="02010600030101010101" pitchFamily="2" charset="-122"/>
                          <a:ea typeface="等线" panose="02010600030101010101" pitchFamily="2" charset="-122"/>
                          <a:cs typeface="Times New Roman" panose="02020603050405020304" pitchFamily="18" charset="0"/>
                        </a:rPr>
                        <a:t>0.02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50" b="1" kern="100" dirty="0">
                          <a:effectLst/>
                          <a:latin typeface="等线" panose="02010600030101010101" pitchFamily="2" charset="-122"/>
                          <a:ea typeface="等线" panose="02010600030101010101" pitchFamily="2" charset="-122"/>
                          <a:cs typeface="Times New Roman" panose="02020603050405020304" pitchFamily="18" charset="0"/>
                        </a:rPr>
                        <a:t>0.01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5569520"/>
                  </a:ext>
                </a:extLst>
              </a:tr>
            </a:tbl>
          </a:graphicData>
        </a:graphic>
      </p:graphicFrame>
      <p:sp>
        <p:nvSpPr>
          <p:cNvPr id="9" name="矩形 8"/>
          <p:cNvSpPr/>
          <p:nvPr/>
        </p:nvSpPr>
        <p:spPr>
          <a:xfrm>
            <a:off x="1222131" y="2569256"/>
            <a:ext cx="9733084" cy="3693319"/>
          </a:xfrm>
          <a:prstGeom prst="rect">
            <a:avLst/>
          </a:prstGeom>
        </p:spPr>
        <p:txBody>
          <a:bodyPr wrap="square">
            <a:spAutoFit/>
          </a:bodyPr>
          <a:lstStyle/>
          <a:p>
            <a:pPr lvl="0"/>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1</a:t>
            </a:r>
            <a:r>
              <a:rPr lang="zh-CN" altLang="en-US" dirty="0">
                <a:solidFill>
                  <a:prstClr val="black"/>
                </a:solidFill>
                <a:latin typeface="楷体" panose="02010609060101010101" pitchFamily="49" charset="-122"/>
                <a:ea typeface="楷体" panose="02010609060101010101" pitchFamily="49" charset="-122"/>
              </a:rPr>
              <a:t>）求变换函数，计算各灰度级</a:t>
            </a:r>
            <a:r>
              <a:rPr lang="en-US" altLang="zh-CN" dirty="0" err="1">
                <a:solidFill>
                  <a:prstClr val="black"/>
                </a:solidFill>
                <a:latin typeface="楷体" panose="02010609060101010101" pitchFamily="49" charset="-122"/>
                <a:ea typeface="楷体" panose="02010609060101010101" pitchFamily="49" charset="-122"/>
              </a:rPr>
              <a:t>s</a:t>
            </a:r>
            <a:r>
              <a:rPr lang="en-US" altLang="zh-CN" baseline="-25000" dirty="0" err="1">
                <a:solidFill>
                  <a:prstClr val="black"/>
                </a:solidFill>
                <a:latin typeface="楷体" panose="02010609060101010101" pitchFamily="49" charset="-122"/>
                <a:ea typeface="楷体" panose="02010609060101010101" pitchFamily="49" charset="-122"/>
              </a:rPr>
              <a:t>k</a:t>
            </a:r>
            <a:endParaRPr lang="en-US" altLang="zh-CN" baseline="-25000" dirty="0">
              <a:solidFill>
                <a:prstClr val="black"/>
              </a:solidFill>
              <a:latin typeface="楷体" panose="02010609060101010101" pitchFamily="49" charset="-122"/>
              <a:ea typeface="楷体" panose="02010609060101010101" pitchFamily="49" charset="-122"/>
            </a:endParaRPr>
          </a:p>
          <a:p>
            <a:pPr lvl="0"/>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0</a:t>
            </a:r>
            <a:r>
              <a:rPr lang="en-US" altLang="zh-CN" dirty="0" smtClean="0">
                <a:solidFill>
                  <a:prstClr val="black"/>
                </a:solidFill>
                <a:latin typeface="楷体" panose="02010609060101010101" pitchFamily="49" charset="-122"/>
                <a:ea typeface="楷体" panose="02010609060101010101" pitchFamily="49" charset="-122"/>
              </a:rPr>
              <a:t>=0.29</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1</a:t>
            </a:r>
            <a:r>
              <a:rPr lang="en-US" altLang="zh-CN" dirty="0" smtClean="0">
                <a:solidFill>
                  <a:prstClr val="black"/>
                </a:solidFill>
                <a:latin typeface="楷体" panose="02010609060101010101" pitchFamily="49" charset="-122"/>
                <a:ea typeface="楷体" panose="02010609060101010101" pitchFamily="49" charset="-122"/>
              </a:rPr>
              <a:t>=0.29+0.24=0.53</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2</a:t>
            </a:r>
            <a:r>
              <a:rPr lang="en-US" altLang="zh-CN" dirty="0" smtClean="0">
                <a:solidFill>
                  <a:prstClr val="black"/>
                </a:solidFill>
                <a:latin typeface="楷体" panose="02010609060101010101" pitchFamily="49" charset="-122"/>
                <a:ea typeface="楷体" panose="02010609060101010101" pitchFamily="49" charset="-122"/>
              </a:rPr>
              <a:t>=0.29+0.24+0.17=0.7</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3</a:t>
            </a:r>
            <a:r>
              <a:rPr lang="en-US" altLang="zh-CN" dirty="0" smtClean="0">
                <a:solidFill>
                  <a:prstClr val="black"/>
                </a:solidFill>
                <a:latin typeface="楷体" panose="02010609060101010101" pitchFamily="49" charset="-122"/>
                <a:ea typeface="楷体" panose="02010609060101010101" pitchFamily="49" charset="-122"/>
              </a:rPr>
              <a:t>=0.82,  s</a:t>
            </a:r>
            <a:r>
              <a:rPr lang="en-US" altLang="zh-CN" baseline="-25000" dirty="0" smtClean="0">
                <a:solidFill>
                  <a:prstClr val="black"/>
                </a:solidFill>
                <a:latin typeface="楷体" panose="02010609060101010101" pitchFamily="49" charset="-122"/>
                <a:ea typeface="楷体" panose="02010609060101010101" pitchFamily="49" charset="-122"/>
              </a:rPr>
              <a:t>4</a:t>
            </a:r>
            <a:r>
              <a:rPr lang="en-US" altLang="zh-CN" dirty="0" smtClean="0">
                <a:solidFill>
                  <a:prstClr val="black"/>
                </a:solidFill>
                <a:latin typeface="楷体" panose="02010609060101010101" pitchFamily="49" charset="-122"/>
                <a:ea typeface="楷体" panose="02010609060101010101" pitchFamily="49" charset="-122"/>
              </a:rPr>
              <a:t>=0.91,  s</a:t>
            </a:r>
            <a:r>
              <a:rPr lang="en-US" altLang="zh-CN" baseline="-25000" dirty="0" smtClean="0">
                <a:solidFill>
                  <a:prstClr val="black"/>
                </a:solidFill>
                <a:latin typeface="楷体" panose="02010609060101010101" pitchFamily="49" charset="-122"/>
                <a:ea typeface="楷体" panose="02010609060101010101" pitchFamily="49" charset="-122"/>
              </a:rPr>
              <a:t>5</a:t>
            </a:r>
            <a:r>
              <a:rPr lang="en-US" altLang="zh-CN" dirty="0" smtClean="0">
                <a:solidFill>
                  <a:prstClr val="black"/>
                </a:solidFill>
                <a:latin typeface="楷体" panose="02010609060101010101" pitchFamily="49" charset="-122"/>
                <a:ea typeface="楷体" panose="02010609060101010101" pitchFamily="49" charset="-122"/>
              </a:rPr>
              <a:t>=0.97,  s</a:t>
            </a:r>
            <a:r>
              <a:rPr lang="en-US" altLang="zh-CN" baseline="-25000" dirty="0" smtClean="0">
                <a:solidFill>
                  <a:prstClr val="black"/>
                </a:solidFill>
                <a:latin typeface="楷体" panose="02010609060101010101" pitchFamily="49" charset="-122"/>
                <a:ea typeface="楷体" panose="02010609060101010101" pitchFamily="49" charset="-122"/>
              </a:rPr>
              <a:t>6</a:t>
            </a:r>
            <a:r>
              <a:rPr lang="en-US" altLang="zh-CN" dirty="0" smtClean="0">
                <a:solidFill>
                  <a:prstClr val="black"/>
                </a:solidFill>
                <a:latin typeface="楷体" panose="02010609060101010101" pitchFamily="49" charset="-122"/>
                <a:ea typeface="楷体" panose="02010609060101010101" pitchFamily="49" charset="-122"/>
              </a:rPr>
              <a:t>=0.99,  s</a:t>
            </a:r>
            <a:r>
              <a:rPr lang="en-US" altLang="zh-CN" baseline="-25000" dirty="0" smtClean="0">
                <a:solidFill>
                  <a:prstClr val="black"/>
                </a:solidFill>
                <a:latin typeface="楷体" panose="02010609060101010101" pitchFamily="49" charset="-122"/>
                <a:ea typeface="楷体" panose="02010609060101010101" pitchFamily="49" charset="-122"/>
              </a:rPr>
              <a:t>7</a:t>
            </a:r>
            <a:r>
              <a:rPr lang="en-US" altLang="zh-CN" dirty="0" smtClean="0">
                <a:solidFill>
                  <a:prstClr val="black"/>
                </a:solidFill>
                <a:latin typeface="楷体" panose="02010609060101010101" pitchFamily="49" charset="-122"/>
                <a:ea typeface="楷体" panose="02010609060101010101" pitchFamily="49" charset="-122"/>
              </a:rPr>
              <a:t>=1</a:t>
            </a:r>
            <a:endParaRPr lang="en-US" altLang="zh-CN" dirty="0">
              <a:solidFill>
                <a:prstClr val="black"/>
              </a:solidFill>
              <a:latin typeface="楷体" panose="02010609060101010101" pitchFamily="49" charset="-122"/>
              <a:ea typeface="楷体" panose="02010609060101010101" pitchFamily="49" charset="-122"/>
            </a:endParaRPr>
          </a:p>
          <a:p>
            <a:pPr lvl="0"/>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2</a:t>
            </a:r>
            <a:r>
              <a:rPr lang="zh-CN" altLang="en-US" dirty="0">
                <a:solidFill>
                  <a:prstClr val="black"/>
                </a:solidFill>
                <a:latin typeface="楷体" panose="02010609060101010101" pitchFamily="49" charset="-122"/>
                <a:ea typeface="楷体" panose="02010609060101010101" pitchFamily="49" charset="-122"/>
              </a:rPr>
              <a:t>）计算均衡化之后的灰度级。</a:t>
            </a:r>
            <a:endParaRPr lang="en-US" altLang="zh-CN" dirty="0">
              <a:solidFill>
                <a:prstClr val="black"/>
              </a:solidFill>
              <a:latin typeface="楷体" panose="02010609060101010101" pitchFamily="49" charset="-122"/>
              <a:ea typeface="楷体" panose="02010609060101010101" pitchFamily="49" charset="-122"/>
            </a:endParaRPr>
          </a:p>
          <a:p>
            <a:pPr lvl="0"/>
            <a:r>
              <a:rPr lang="zh-CN" altLang="en-US" dirty="0">
                <a:solidFill>
                  <a:prstClr val="black"/>
                </a:solidFill>
                <a:latin typeface="楷体" panose="02010609060101010101" pitchFamily="49" charset="-122"/>
                <a:ea typeface="楷体" panose="02010609060101010101" pitchFamily="49" charset="-122"/>
              </a:rPr>
              <a:t>由于原图像的灰度级只有</a:t>
            </a:r>
            <a:r>
              <a:rPr lang="en-US" altLang="zh-CN" dirty="0">
                <a:solidFill>
                  <a:prstClr val="black"/>
                </a:solidFill>
                <a:latin typeface="楷体" panose="02010609060101010101" pitchFamily="49" charset="-122"/>
                <a:ea typeface="楷体" panose="02010609060101010101" pitchFamily="49" charset="-122"/>
              </a:rPr>
              <a:t>8</a:t>
            </a:r>
            <a:r>
              <a:rPr lang="zh-CN" altLang="en-US" dirty="0">
                <a:solidFill>
                  <a:prstClr val="black"/>
                </a:solidFill>
                <a:latin typeface="楷体" panose="02010609060101010101" pitchFamily="49" charset="-122"/>
                <a:ea typeface="楷体" panose="02010609060101010101" pitchFamily="49" charset="-122"/>
              </a:rPr>
              <a:t>级，变换之后的</a:t>
            </a:r>
            <a:r>
              <a:rPr lang="en-US" altLang="zh-CN" dirty="0" err="1">
                <a:solidFill>
                  <a:prstClr val="black"/>
                </a:solidFill>
                <a:latin typeface="楷体" panose="02010609060101010101" pitchFamily="49" charset="-122"/>
                <a:ea typeface="楷体" panose="02010609060101010101" pitchFamily="49" charset="-122"/>
              </a:rPr>
              <a:t>s</a:t>
            </a:r>
            <a:r>
              <a:rPr lang="en-US" altLang="zh-CN" baseline="-25000" dirty="0" err="1">
                <a:solidFill>
                  <a:prstClr val="black"/>
                </a:solidFill>
                <a:latin typeface="楷体" panose="02010609060101010101" pitchFamily="49" charset="-122"/>
                <a:ea typeface="楷体" panose="02010609060101010101" pitchFamily="49" charset="-122"/>
              </a:rPr>
              <a:t>k</a:t>
            </a:r>
            <a:r>
              <a:rPr lang="zh-CN" altLang="en-US" dirty="0">
                <a:solidFill>
                  <a:prstClr val="black"/>
                </a:solidFill>
                <a:latin typeface="楷体" panose="02010609060101010101" pitchFamily="49" charset="-122"/>
                <a:ea typeface="楷体" panose="02010609060101010101" pitchFamily="49" charset="-122"/>
              </a:rPr>
              <a:t>只能</a:t>
            </a:r>
            <a:endParaRPr lang="en-US" altLang="zh-CN" dirty="0">
              <a:solidFill>
                <a:prstClr val="black"/>
              </a:solidFill>
              <a:latin typeface="楷体" panose="02010609060101010101" pitchFamily="49" charset="-122"/>
              <a:ea typeface="楷体" panose="02010609060101010101" pitchFamily="49" charset="-122"/>
            </a:endParaRPr>
          </a:p>
          <a:p>
            <a:pPr lvl="0"/>
            <a:r>
              <a:rPr lang="zh-CN" altLang="en-US" dirty="0">
                <a:solidFill>
                  <a:prstClr val="black"/>
                </a:solidFill>
                <a:latin typeface="楷体" panose="02010609060101010101" pitchFamily="49" charset="-122"/>
                <a:ea typeface="楷体" panose="02010609060101010101" pitchFamily="49" charset="-122"/>
              </a:rPr>
              <a:t>选择最接近的一个灰度级，因此需对</a:t>
            </a:r>
            <a:r>
              <a:rPr lang="en-US" altLang="zh-CN" dirty="0" err="1">
                <a:solidFill>
                  <a:prstClr val="black"/>
                </a:solidFill>
                <a:latin typeface="楷体" panose="02010609060101010101" pitchFamily="49" charset="-122"/>
                <a:ea typeface="楷体" panose="02010609060101010101" pitchFamily="49" charset="-122"/>
              </a:rPr>
              <a:t>s</a:t>
            </a:r>
            <a:r>
              <a:rPr lang="en-US" altLang="zh-CN" baseline="-25000" dirty="0" err="1">
                <a:solidFill>
                  <a:prstClr val="black"/>
                </a:solidFill>
                <a:latin typeface="楷体" panose="02010609060101010101" pitchFamily="49" charset="-122"/>
                <a:ea typeface="楷体" panose="02010609060101010101" pitchFamily="49" charset="-122"/>
              </a:rPr>
              <a:t>k</a:t>
            </a:r>
            <a:r>
              <a:rPr lang="zh-CN" altLang="en-US" dirty="0">
                <a:solidFill>
                  <a:prstClr val="black"/>
                </a:solidFill>
                <a:latin typeface="楷体" panose="02010609060101010101" pitchFamily="49" charset="-122"/>
                <a:ea typeface="楷体" panose="02010609060101010101" pitchFamily="49" charset="-122"/>
              </a:rPr>
              <a:t>进行舍入处理。</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a:solidFill>
                  <a:prstClr val="black"/>
                </a:solidFill>
                <a:latin typeface="楷体" panose="02010609060101010101" pitchFamily="49" charset="-122"/>
                <a:ea typeface="楷体" panose="02010609060101010101" pitchFamily="49" charset="-122"/>
              </a:rPr>
              <a:t>s</a:t>
            </a:r>
            <a:r>
              <a:rPr lang="en-US" altLang="zh-CN" baseline="-25000" dirty="0">
                <a:solidFill>
                  <a:prstClr val="black"/>
                </a:solidFill>
                <a:latin typeface="楷体" panose="02010609060101010101" pitchFamily="49" charset="-122"/>
                <a:ea typeface="楷体" panose="02010609060101010101" pitchFamily="49" charset="-122"/>
              </a:rPr>
              <a:t>0</a:t>
            </a:r>
            <a:r>
              <a:rPr lang="en-US" altLang="zh-CN" dirty="0" smtClean="0">
                <a:solidFill>
                  <a:prstClr val="black"/>
                </a:solidFill>
                <a:latin typeface="楷体" panose="02010609060101010101" pitchFamily="49" charset="-122"/>
                <a:ea typeface="楷体" panose="02010609060101010101" pitchFamily="49" charset="-122"/>
              </a:rPr>
              <a:t>≈2/7</a:t>
            </a:r>
            <a:r>
              <a:rPr lang="en-US" altLang="zh-CN" dirty="0">
                <a:solidFill>
                  <a:prstClr val="black"/>
                </a:solidFill>
                <a:latin typeface="楷体" panose="02010609060101010101" pitchFamily="49" charset="-122"/>
                <a:ea typeface="楷体" panose="02010609060101010101" pitchFamily="49" charset="-122"/>
              </a:rPr>
              <a:t>		 s</a:t>
            </a:r>
            <a:r>
              <a:rPr lang="en-US" altLang="zh-CN" baseline="-25000" dirty="0">
                <a:solidFill>
                  <a:prstClr val="black"/>
                </a:solidFill>
                <a:latin typeface="楷体" panose="02010609060101010101" pitchFamily="49" charset="-122"/>
                <a:ea typeface="楷体" panose="02010609060101010101" pitchFamily="49" charset="-122"/>
              </a:rPr>
              <a:t>1</a:t>
            </a:r>
            <a:r>
              <a:rPr lang="en-US" altLang="zh-CN" dirty="0" smtClean="0">
                <a:solidFill>
                  <a:prstClr val="black"/>
                </a:solidFill>
                <a:latin typeface="楷体" panose="02010609060101010101" pitchFamily="49" charset="-122"/>
                <a:ea typeface="楷体" panose="02010609060101010101" pitchFamily="49" charset="-122"/>
              </a:rPr>
              <a:t>≈4/7</a:t>
            </a:r>
            <a:r>
              <a:rPr lang="en-US" altLang="zh-CN" dirty="0">
                <a:solidFill>
                  <a:prstClr val="black"/>
                </a:solidFill>
                <a:latin typeface="楷体" panose="02010609060101010101" pitchFamily="49" charset="-122"/>
                <a:ea typeface="楷体" panose="02010609060101010101" pitchFamily="49" charset="-122"/>
              </a:rPr>
              <a:t>		 s</a:t>
            </a:r>
            <a:r>
              <a:rPr lang="en-US" altLang="zh-CN" baseline="-25000" dirty="0">
                <a:solidFill>
                  <a:prstClr val="black"/>
                </a:solidFill>
                <a:latin typeface="楷体" panose="02010609060101010101" pitchFamily="49" charset="-122"/>
                <a:ea typeface="楷体" panose="02010609060101010101" pitchFamily="49" charset="-122"/>
              </a:rPr>
              <a:t>2</a:t>
            </a:r>
            <a:r>
              <a:rPr lang="en-US" altLang="zh-CN" dirty="0">
                <a:solidFill>
                  <a:prstClr val="black"/>
                </a:solidFill>
                <a:latin typeface="楷体" panose="02010609060101010101" pitchFamily="49" charset="-122"/>
                <a:ea typeface="楷体" panose="02010609060101010101" pitchFamily="49" charset="-122"/>
              </a:rPr>
              <a:t>≈5/7		 s</a:t>
            </a:r>
            <a:r>
              <a:rPr lang="en-US" altLang="zh-CN" baseline="-25000" dirty="0">
                <a:solidFill>
                  <a:prstClr val="black"/>
                </a:solidFill>
                <a:latin typeface="楷体" panose="02010609060101010101" pitchFamily="49" charset="-122"/>
                <a:ea typeface="楷体" panose="02010609060101010101" pitchFamily="49" charset="-122"/>
              </a:rPr>
              <a:t>3</a:t>
            </a:r>
            <a:r>
              <a:rPr lang="en-US" altLang="zh-CN" dirty="0">
                <a:solidFill>
                  <a:prstClr val="black"/>
                </a:solidFill>
                <a:latin typeface="楷体" panose="02010609060101010101" pitchFamily="49" charset="-122"/>
                <a:ea typeface="楷体" panose="02010609060101010101" pitchFamily="49" charset="-122"/>
              </a:rPr>
              <a:t>≈6/7</a:t>
            </a:r>
          </a:p>
          <a:p>
            <a:pPr lvl="0"/>
            <a:r>
              <a:rPr lang="en-US" altLang="zh-CN" dirty="0">
                <a:solidFill>
                  <a:prstClr val="black"/>
                </a:solidFill>
                <a:latin typeface="楷体" panose="02010609060101010101" pitchFamily="49" charset="-122"/>
                <a:ea typeface="楷体" panose="02010609060101010101" pitchFamily="49" charset="-122"/>
              </a:rPr>
              <a:t>s</a:t>
            </a:r>
            <a:r>
              <a:rPr lang="en-US" altLang="zh-CN" baseline="-25000" dirty="0">
                <a:solidFill>
                  <a:prstClr val="black"/>
                </a:solidFill>
                <a:latin typeface="楷体" panose="02010609060101010101" pitchFamily="49" charset="-122"/>
                <a:ea typeface="楷体" panose="02010609060101010101" pitchFamily="49" charset="-122"/>
              </a:rPr>
              <a:t>4</a:t>
            </a:r>
            <a:r>
              <a:rPr lang="en-US" altLang="zh-CN" dirty="0">
                <a:solidFill>
                  <a:prstClr val="black"/>
                </a:solidFill>
                <a:latin typeface="楷体" panose="02010609060101010101" pitchFamily="49" charset="-122"/>
                <a:ea typeface="楷体" panose="02010609060101010101" pitchFamily="49" charset="-122"/>
              </a:rPr>
              <a:t>≈6/7		 s</a:t>
            </a:r>
            <a:r>
              <a:rPr lang="en-US" altLang="zh-CN" baseline="-25000" dirty="0">
                <a:solidFill>
                  <a:prstClr val="black"/>
                </a:solidFill>
                <a:latin typeface="楷体" panose="02010609060101010101" pitchFamily="49" charset="-122"/>
                <a:ea typeface="楷体" panose="02010609060101010101" pitchFamily="49" charset="-122"/>
              </a:rPr>
              <a:t>5</a:t>
            </a:r>
            <a:r>
              <a:rPr lang="en-US" altLang="zh-CN" dirty="0">
                <a:solidFill>
                  <a:prstClr val="black"/>
                </a:solidFill>
                <a:latin typeface="楷体" panose="02010609060101010101" pitchFamily="49" charset="-122"/>
                <a:ea typeface="楷体" panose="02010609060101010101" pitchFamily="49" charset="-122"/>
              </a:rPr>
              <a:t>≈1		 s</a:t>
            </a:r>
            <a:r>
              <a:rPr lang="en-US" altLang="zh-CN" baseline="-25000" dirty="0">
                <a:solidFill>
                  <a:prstClr val="black"/>
                </a:solidFill>
                <a:latin typeface="楷体" panose="02010609060101010101" pitchFamily="49" charset="-122"/>
                <a:ea typeface="楷体" panose="02010609060101010101" pitchFamily="49" charset="-122"/>
              </a:rPr>
              <a:t>6</a:t>
            </a:r>
            <a:r>
              <a:rPr lang="en-US" altLang="zh-CN" dirty="0">
                <a:solidFill>
                  <a:prstClr val="black"/>
                </a:solidFill>
                <a:latin typeface="楷体" panose="02010609060101010101" pitchFamily="49" charset="-122"/>
                <a:ea typeface="楷体" panose="02010609060101010101" pitchFamily="49" charset="-122"/>
              </a:rPr>
              <a:t>≈1		 s</a:t>
            </a:r>
            <a:r>
              <a:rPr lang="en-US" altLang="zh-CN" baseline="-25000" dirty="0">
                <a:solidFill>
                  <a:prstClr val="black"/>
                </a:solidFill>
                <a:latin typeface="楷体" panose="02010609060101010101" pitchFamily="49" charset="-122"/>
                <a:ea typeface="楷体" panose="02010609060101010101" pitchFamily="49" charset="-122"/>
              </a:rPr>
              <a:t>7</a:t>
            </a:r>
            <a:r>
              <a:rPr lang="en-US" altLang="zh-CN" dirty="0">
                <a:solidFill>
                  <a:prstClr val="black"/>
                </a:solidFill>
                <a:latin typeface="楷体" panose="02010609060101010101" pitchFamily="49" charset="-122"/>
                <a:ea typeface="楷体" panose="02010609060101010101" pitchFamily="49" charset="-122"/>
              </a:rPr>
              <a:t>≈1</a:t>
            </a:r>
          </a:p>
          <a:p>
            <a:pPr lvl="0"/>
            <a:endParaRPr lang="en-US" altLang="zh-CN" dirty="0">
              <a:solidFill>
                <a:prstClr val="black"/>
              </a:solidFill>
              <a:latin typeface="楷体" panose="02010609060101010101" pitchFamily="49" charset="-122"/>
              <a:ea typeface="楷体" panose="02010609060101010101" pitchFamily="49" charset="-122"/>
            </a:endParaRPr>
          </a:p>
          <a:p>
            <a:pPr lvl="0"/>
            <a:r>
              <a:rPr lang="zh-CN" altLang="en-US" dirty="0">
                <a:solidFill>
                  <a:prstClr val="black"/>
                </a:solidFill>
                <a:latin typeface="楷体" panose="02010609060101010101" pitchFamily="49" charset="-122"/>
                <a:ea typeface="楷体" panose="02010609060101010101" pitchFamily="49" charset="-122"/>
              </a:rPr>
              <a:t>根据对</a:t>
            </a:r>
            <a:r>
              <a:rPr lang="en-US" altLang="zh-CN" dirty="0" err="1">
                <a:solidFill>
                  <a:prstClr val="black"/>
                </a:solidFill>
                <a:latin typeface="楷体" panose="02010609060101010101" pitchFamily="49" charset="-122"/>
                <a:ea typeface="楷体" panose="02010609060101010101" pitchFamily="49" charset="-122"/>
              </a:rPr>
              <a:t>s</a:t>
            </a:r>
            <a:r>
              <a:rPr lang="en-US" altLang="zh-CN" baseline="-25000" dirty="0" err="1">
                <a:solidFill>
                  <a:prstClr val="black"/>
                </a:solidFill>
                <a:latin typeface="楷体" panose="02010609060101010101" pitchFamily="49" charset="-122"/>
                <a:ea typeface="楷体" panose="02010609060101010101" pitchFamily="49" charset="-122"/>
              </a:rPr>
              <a:t>k</a:t>
            </a:r>
            <a:r>
              <a:rPr lang="zh-CN" altLang="en-US" dirty="0">
                <a:solidFill>
                  <a:prstClr val="black"/>
                </a:solidFill>
                <a:latin typeface="楷体" panose="02010609060101010101" pitchFamily="49" charset="-122"/>
                <a:ea typeface="楷体" panose="02010609060101010101" pitchFamily="49" charset="-122"/>
              </a:rPr>
              <a:t>的舍入结果，均衡化后的灰度级有</a:t>
            </a:r>
            <a:r>
              <a:rPr lang="en-US" altLang="zh-CN" dirty="0">
                <a:solidFill>
                  <a:prstClr val="black"/>
                </a:solidFill>
                <a:latin typeface="楷体" panose="02010609060101010101" pitchFamily="49" charset="-122"/>
                <a:ea typeface="楷体" panose="02010609060101010101" pitchFamily="49" charset="-122"/>
              </a:rPr>
              <a:t>5</a:t>
            </a:r>
            <a:r>
              <a:rPr lang="zh-CN" altLang="en-US" dirty="0">
                <a:solidFill>
                  <a:prstClr val="black"/>
                </a:solidFill>
                <a:latin typeface="楷体" panose="02010609060101010101" pitchFamily="49" charset="-122"/>
                <a:ea typeface="楷体" panose="02010609060101010101" pitchFamily="49" charset="-122"/>
              </a:rPr>
              <a:t>级，分别是</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0</a:t>
            </a:r>
            <a:r>
              <a:rPr lang="en-US" altLang="zh-CN" dirty="0" smtClean="0">
                <a:solidFill>
                  <a:prstClr val="black"/>
                </a:solidFill>
                <a:latin typeface="楷体" panose="02010609060101010101" pitchFamily="49" charset="-122"/>
                <a:ea typeface="楷体" panose="02010609060101010101" pitchFamily="49" charset="-122"/>
              </a:rPr>
              <a:t>=2/7</a:t>
            </a:r>
            <a:r>
              <a:rPr lang="en-US" altLang="zh-CN" dirty="0">
                <a:solidFill>
                  <a:prstClr val="black"/>
                </a:solidFill>
                <a:latin typeface="楷体" panose="02010609060101010101" pitchFamily="49" charset="-122"/>
                <a:ea typeface="楷体" panose="02010609060101010101" pitchFamily="49" charset="-122"/>
              </a:rPr>
              <a:t>		 </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1</a:t>
            </a:r>
            <a:r>
              <a:rPr lang="en-US" altLang="zh-CN" dirty="0" smtClean="0">
                <a:solidFill>
                  <a:prstClr val="black"/>
                </a:solidFill>
                <a:latin typeface="楷体" panose="02010609060101010101" pitchFamily="49" charset="-122"/>
                <a:ea typeface="楷体" panose="02010609060101010101" pitchFamily="49" charset="-122"/>
              </a:rPr>
              <a:t>=4/7</a:t>
            </a:r>
            <a:r>
              <a:rPr lang="en-US" altLang="zh-CN" dirty="0">
                <a:solidFill>
                  <a:prstClr val="black"/>
                </a:solidFill>
                <a:latin typeface="楷体" panose="02010609060101010101" pitchFamily="49" charset="-122"/>
                <a:ea typeface="楷体" panose="02010609060101010101" pitchFamily="49" charset="-122"/>
              </a:rPr>
              <a:t>		 s</a:t>
            </a:r>
            <a:r>
              <a:rPr lang="en-US" altLang="zh-CN" baseline="-25000" dirty="0">
                <a:solidFill>
                  <a:prstClr val="black"/>
                </a:solidFill>
                <a:latin typeface="楷体" panose="02010609060101010101" pitchFamily="49" charset="-122"/>
                <a:ea typeface="楷体" panose="02010609060101010101" pitchFamily="49" charset="-122"/>
              </a:rPr>
              <a:t>2</a:t>
            </a:r>
            <a:r>
              <a:rPr lang="en-US" altLang="zh-CN" dirty="0">
                <a:solidFill>
                  <a:prstClr val="black"/>
                </a:solidFill>
                <a:latin typeface="楷体" panose="02010609060101010101" pitchFamily="49" charset="-122"/>
                <a:ea typeface="楷体" panose="02010609060101010101" pitchFamily="49" charset="-122"/>
              </a:rPr>
              <a:t>=5/7		 s</a:t>
            </a:r>
            <a:r>
              <a:rPr lang="en-US" altLang="zh-CN" baseline="-25000" dirty="0">
                <a:solidFill>
                  <a:prstClr val="black"/>
                </a:solidFill>
                <a:latin typeface="楷体" panose="02010609060101010101" pitchFamily="49" charset="-122"/>
                <a:ea typeface="楷体" panose="02010609060101010101" pitchFamily="49" charset="-122"/>
              </a:rPr>
              <a:t>3</a:t>
            </a:r>
            <a:r>
              <a:rPr lang="en-US" altLang="zh-CN" dirty="0">
                <a:solidFill>
                  <a:prstClr val="black"/>
                </a:solidFill>
                <a:latin typeface="楷体" panose="02010609060101010101" pitchFamily="49" charset="-122"/>
                <a:ea typeface="楷体" panose="02010609060101010101" pitchFamily="49" charset="-122"/>
              </a:rPr>
              <a:t>=6/7		 s</a:t>
            </a:r>
            <a:r>
              <a:rPr lang="en-US" altLang="zh-CN" baseline="-25000" dirty="0">
                <a:solidFill>
                  <a:prstClr val="black"/>
                </a:solidFill>
                <a:latin typeface="楷体" panose="02010609060101010101" pitchFamily="49" charset="-122"/>
                <a:ea typeface="楷体" panose="02010609060101010101" pitchFamily="49" charset="-122"/>
              </a:rPr>
              <a:t>4</a:t>
            </a:r>
            <a:r>
              <a:rPr lang="en-US" altLang="zh-CN" dirty="0">
                <a:solidFill>
                  <a:prstClr val="black"/>
                </a:solidFill>
                <a:latin typeface="楷体" panose="02010609060101010101" pitchFamily="49" charset="-122"/>
                <a:ea typeface="楷体" panose="02010609060101010101" pitchFamily="49" charset="-122"/>
              </a:rPr>
              <a:t>=1</a:t>
            </a:r>
          </a:p>
        </p:txBody>
      </p:sp>
    </p:spTree>
    <p:extLst>
      <p:ext uri="{BB962C8B-B14F-4D97-AF65-F5344CB8AC3E}">
        <p14:creationId xmlns:p14="http://schemas.microsoft.com/office/powerpoint/2010/main" val="13333132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4885" y="747346"/>
            <a:ext cx="9645161" cy="2308324"/>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）对于均衡化后的每一灰度级，计算各</a:t>
            </a:r>
            <a:r>
              <a:rPr lang="en-US" altLang="zh-CN" dirty="0" smtClean="0">
                <a:latin typeface="楷体" panose="02010609060101010101" pitchFamily="49" charset="-122"/>
                <a:ea typeface="楷体" panose="02010609060101010101" pitchFamily="49" charset="-122"/>
              </a:rPr>
              <a:t>P</a:t>
            </a:r>
            <a:r>
              <a:rPr lang="en-US" altLang="zh-CN" baseline="-25000" dirty="0" smtClean="0">
                <a:latin typeface="楷体" panose="02010609060101010101" pitchFamily="49" charset="-122"/>
                <a:ea typeface="楷体" panose="02010609060101010101" pitchFamily="49" charset="-122"/>
              </a:rPr>
              <a:t>s</a:t>
            </a:r>
            <a:r>
              <a:rPr lang="en-US" altLang="zh-CN" dirty="0" smtClean="0">
                <a:latin typeface="楷体" panose="02010609060101010101" pitchFamily="49" charset="-122"/>
                <a:ea typeface="楷体" panose="02010609060101010101" pitchFamily="49" charset="-122"/>
              </a:rPr>
              <a:t>(</a:t>
            </a:r>
            <a:r>
              <a:rPr lang="en-US" altLang="zh-CN" dirty="0" err="1" smtClean="0">
                <a:latin typeface="楷体" panose="02010609060101010101" pitchFamily="49" charset="-122"/>
                <a:ea typeface="楷体" panose="02010609060101010101" pitchFamily="49" charset="-122"/>
              </a:rPr>
              <a:t>s</a:t>
            </a:r>
            <a:r>
              <a:rPr lang="en-US" altLang="zh-CN" baseline="-25000" dirty="0" err="1" smtClean="0">
                <a:latin typeface="楷体" panose="02010609060101010101" pitchFamily="49" charset="-122"/>
                <a:ea typeface="楷体" panose="02010609060101010101" pitchFamily="49" charset="-122"/>
              </a:rPr>
              <a:t>k</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r>
              <a:rPr lang="en-US" altLang="zh-CN" kern="100" dirty="0">
                <a:latin typeface="楷体" panose="02010609060101010101" pitchFamily="49" charset="-122"/>
                <a:ea typeface="楷体" panose="02010609060101010101" pitchFamily="49" charset="-122"/>
                <a:cs typeface="Times New Roman" panose="02020603050405020304" pitchFamily="18" charset="0"/>
              </a:rPr>
              <a:t>r</a:t>
            </a:r>
            <a:r>
              <a:rPr lang="en-US" altLang="zh-CN" kern="100" baseline="-25000" dirty="0">
                <a:latin typeface="楷体" panose="02010609060101010101" pitchFamily="49" charset="-122"/>
                <a:ea typeface="楷体" panose="02010609060101010101" pitchFamily="49" charset="-122"/>
                <a:cs typeface="Times New Roman" panose="02020603050405020304" pitchFamily="18" charset="0"/>
              </a:rPr>
              <a:t>0</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=0</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映射到</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0</a:t>
            </a:r>
            <a:r>
              <a:rPr lang="en-US" altLang="zh-CN" dirty="0" smtClean="0">
                <a:solidFill>
                  <a:prstClr val="black"/>
                </a:solidFill>
                <a:latin typeface="楷体" panose="02010609060101010101" pitchFamily="49" charset="-122"/>
                <a:ea typeface="楷体" panose="02010609060101010101" pitchFamily="49" charset="-122"/>
              </a:rPr>
              <a:t>=2/7</a:t>
            </a:r>
            <a:r>
              <a:rPr lang="zh-CN" altLang="en-US" dirty="0" smtClean="0">
                <a:solidFill>
                  <a:prstClr val="black"/>
                </a:solidFill>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 </a:t>
            </a:r>
            <a:r>
              <a:rPr lang="en-US" altLang="zh-CN" dirty="0" smtClean="0">
                <a:latin typeface="楷体" panose="02010609060101010101" pitchFamily="49" charset="-122"/>
                <a:ea typeface="楷体" panose="02010609060101010101" pitchFamily="49" charset="-122"/>
              </a:rPr>
              <a:t>P</a:t>
            </a:r>
            <a:r>
              <a:rPr lang="en-US" altLang="zh-CN" baseline="-25000" dirty="0" smtClean="0">
                <a:latin typeface="楷体" panose="02010609060101010101" pitchFamily="49" charset="-122"/>
                <a:ea typeface="楷体" panose="02010609060101010101" pitchFamily="49" charset="-122"/>
              </a:rPr>
              <a:t>s</a:t>
            </a:r>
            <a:r>
              <a:rPr lang="en-US" altLang="zh-CN" dirty="0" smtClean="0">
                <a:latin typeface="楷体" panose="02010609060101010101" pitchFamily="49" charset="-122"/>
                <a:ea typeface="楷体" panose="02010609060101010101" pitchFamily="49" charset="-122"/>
              </a:rPr>
              <a:t>(s</a:t>
            </a:r>
            <a:r>
              <a:rPr lang="en-US" altLang="zh-CN" baseline="-25000" dirty="0" smtClean="0">
                <a:latin typeface="楷体" panose="02010609060101010101" pitchFamily="49" charset="-122"/>
                <a:ea typeface="楷体" panose="02010609060101010101" pitchFamily="49" charset="-122"/>
              </a:rPr>
              <a:t>0</a:t>
            </a:r>
            <a:r>
              <a:rPr lang="en-US" altLang="zh-CN" dirty="0" smtClean="0">
                <a:latin typeface="楷体" panose="02010609060101010101" pitchFamily="49" charset="-122"/>
                <a:ea typeface="楷体" panose="02010609060101010101" pitchFamily="49" charset="-122"/>
              </a:rPr>
              <a:t>)=0.29</a:t>
            </a:r>
          </a:p>
          <a:p>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r</a:t>
            </a:r>
            <a:r>
              <a:rPr lang="en-US" altLang="zh-CN" kern="100" baseline="-25000" dirty="0" smtClean="0">
                <a:latin typeface="楷体" panose="02010609060101010101" pitchFamily="49" charset="-122"/>
                <a:ea typeface="楷体" panose="02010609060101010101" pitchFamily="49" charset="-122"/>
                <a:cs typeface="Times New Roman" panose="02020603050405020304" pitchFamily="18" charset="0"/>
              </a:rPr>
              <a:t>1</a:t>
            </a:r>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=1/7</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映射</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到</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a:solidFill>
                  <a:prstClr val="black"/>
                </a:solidFill>
                <a:latin typeface="楷体" panose="02010609060101010101" pitchFamily="49" charset="-122"/>
                <a:ea typeface="楷体" panose="02010609060101010101" pitchFamily="49" charset="-122"/>
              </a:rPr>
              <a:t>1</a:t>
            </a:r>
            <a:r>
              <a:rPr lang="en-US" altLang="zh-CN" dirty="0" smtClean="0">
                <a:solidFill>
                  <a:prstClr val="black"/>
                </a:solidFill>
                <a:latin typeface="楷体" panose="02010609060101010101" pitchFamily="49" charset="-122"/>
                <a:ea typeface="楷体" panose="02010609060101010101" pitchFamily="49" charset="-122"/>
              </a:rPr>
              <a:t>=4/7 </a:t>
            </a:r>
            <a:r>
              <a:rPr lang="zh-CN" altLang="en-US" dirty="0" smtClean="0">
                <a:solidFill>
                  <a:prstClr val="black"/>
                </a:solidFill>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P</a:t>
            </a:r>
            <a:r>
              <a:rPr lang="en-US" altLang="zh-CN" baseline="-25000" dirty="0" smtClean="0">
                <a:latin typeface="楷体" panose="02010609060101010101" pitchFamily="49" charset="-122"/>
                <a:ea typeface="楷体" panose="02010609060101010101" pitchFamily="49" charset="-122"/>
              </a:rPr>
              <a:t>s</a:t>
            </a:r>
            <a:r>
              <a:rPr lang="en-US" altLang="zh-CN" dirty="0" smtClean="0">
                <a:latin typeface="楷体" panose="02010609060101010101" pitchFamily="49" charset="-122"/>
                <a:ea typeface="楷体" panose="02010609060101010101" pitchFamily="49" charset="-122"/>
              </a:rPr>
              <a:t>(s</a:t>
            </a:r>
            <a:r>
              <a:rPr lang="en-US" altLang="zh-CN" baseline="-25000" dirty="0" smtClean="0">
                <a:latin typeface="楷体" panose="02010609060101010101" pitchFamily="49" charset="-122"/>
                <a:ea typeface="楷体" panose="02010609060101010101" pitchFamily="49" charset="-122"/>
              </a:rPr>
              <a:t>1</a:t>
            </a:r>
            <a:r>
              <a:rPr lang="en-US" altLang="zh-CN" dirty="0" smtClean="0">
                <a:latin typeface="楷体" panose="02010609060101010101" pitchFamily="49" charset="-122"/>
                <a:ea typeface="楷体" panose="02010609060101010101" pitchFamily="49" charset="-122"/>
              </a:rPr>
              <a:t>)=0.24</a:t>
            </a:r>
          </a:p>
          <a:p>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r</a:t>
            </a:r>
            <a:r>
              <a:rPr lang="en-US" altLang="zh-CN" kern="100" baseline="-25000" dirty="0" smtClean="0">
                <a:latin typeface="楷体" panose="02010609060101010101" pitchFamily="49" charset="-122"/>
                <a:ea typeface="楷体" panose="02010609060101010101" pitchFamily="49" charset="-122"/>
                <a:cs typeface="Times New Roman" panose="02020603050405020304" pitchFamily="18" charset="0"/>
              </a:rPr>
              <a:t>2</a:t>
            </a:r>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=2/7</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映射到</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a:solidFill>
                  <a:prstClr val="black"/>
                </a:solidFill>
                <a:latin typeface="楷体" panose="02010609060101010101" pitchFamily="49" charset="-122"/>
                <a:ea typeface="楷体" panose="02010609060101010101" pitchFamily="49" charset="-122"/>
              </a:rPr>
              <a:t>2</a:t>
            </a:r>
            <a:r>
              <a:rPr lang="en-US" altLang="zh-CN" dirty="0" smtClean="0">
                <a:solidFill>
                  <a:prstClr val="black"/>
                </a:solidFill>
                <a:latin typeface="楷体" panose="02010609060101010101" pitchFamily="49" charset="-122"/>
                <a:ea typeface="楷体" panose="02010609060101010101" pitchFamily="49" charset="-122"/>
              </a:rPr>
              <a:t>=5/7 </a:t>
            </a:r>
            <a:r>
              <a:rPr lang="zh-CN" altLang="en-US" dirty="0">
                <a:solidFill>
                  <a:prstClr val="black"/>
                </a:solidFill>
                <a:latin typeface="楷体" panose="02010609060101010101" pitchFamily="49" charset="-122"/>
                <a:ea typeface="楷体" panose="02010609060101010101" pitchFamily="49" charset="-122"/>
              </a:rPr>
              <a:t>， </a:t>
            </a:r>
            <a:r>
              <a:rPr lang="en-US" altLang="zh-CN" dirty="0" smtClean="0">
                <a:latin typeface="楷体" panose="02010609060101010101" pitchFamily="49" charset="-122"/>
                <a:ea typeface="楷体" panose="02010609060101010101" pitchFamily="49" charset="-122"/>
              </a:rPr>
              <a:t>P</a:t>
            </a:r>
            <a:r>
              <a:rPr lang="en-US" altLang="zh-CN" baseline="-25000" dirty="0" smtClean="0">
                <a:latin typeface="楷体" panose="02010609060101010101" pitchFamily="49" charset="-122"/>
                <a:ea typeface="楷体" panose="02010609060101010101" pitchFamily="49" charset="-122"/>
              </a:rPr>
              <a:t>s</a:t>
            </a:r>
            <a:r>
              <a:rPr lang="en-US" altLang="zh-CN" dirty="0" smtClean="0">
                <a:latin typeface="楷体" panose="02010609060101010101" pitchFamily="49" charset="-122"/>
                <a:ea typeface="楷体" panose="02010609060101010101" pitchFamily="49" charset="-122"/>
              </a:rPr>
              <a:t>(s</a:t>
            </a:r>
            <a:r>
              <a:rPr lang="en-US" altLang="zh-CN" baseline="-25000" dirty="0" smtClean="0">
                <a:latin typeface="楷体" panose="02010609060101010101" pitchFamily="49" charset="-122"/>
                <a:ea typeface="楷体" panose="02010609060101010101" pitchFamily="49" charset="-122"/>
              </a:rPr>
              <a:t>2</a:t>
            </a:r>
            <a:r>
              <a:rPr lang="en-US" altLang="zh-CN" dirty="0" smtClean="0">
                <a:latin typeface="楷体" panose="02010609060101010101" pitchFamily="49" charset="-122"/>
                <a:ea typeface="楷体" panose="02010609060101010101" pitchFamily="49" charset="-122"/>
              </a:rPr>
              <a:t>)=0.17</a:t>
            </a:r>
          </a:p>
          <a:p>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r</a:t>
            </a:r>
            <a:r>
              <a:rPr lang="en-US" altLang="zh-CN" kern="100" baseline="-25000" dirty="0" smtClean="0">
                <a:latin typeface="楷体" panose="02010609060101010101" pitchFamily="49" charset="-122"/>
                <a:ea typeface="楷体" panose="02010609060101010101" pitchFamily="49" charset="-122"/>
                <a:cs typeface="Times New Roman" panose="02020603050405020304" pitchFamily="18" charset="0"/>
              </a:rPr>
              <a:t>3</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r</a:t>
            </a:r>
            <a:r>
              <a:rPr lang="en-US" altLang="zh-CN" kern="100" baseline="-25000" dirty="0" smtClean="0">
                <a:latin typeface="楷体" panose="02010609060101010101" pitchFamily="49" charset="-122"/>
                <a:ea typeface="楷体" panose="02010609060101010101" pitchFamily="49" charset="-122"/>
                <a:cs typeface="Times New Roman" panose="02020603050405020304" pitchFamily="18" charset="0"/>
              </a:rPr>
              <a:t>4</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映射</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到</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3</a:t>
            </a:r>
            <a:r>
              <a:rPr lang="en-US" altLang="zh-CN" dirty="0" smtClean="0">
                <a:solidFill>
                  <a:prstClr val="black"/>
                </a:solidFill>
                <a:latin typeface="楷体" panose="02010609060101010101" pitchFamily="49" charset="-122"/>
                <a:ea typeface="楷体" panose="02010609060101010101" pitchFamily="49" charset="-122"/>
              </a:rPr>
              <a:t>=6/7 </a:t>
            </a:r>
            <a:r>
              <a:rPr lang="zh-CN" altLang="en-US" dirty="0">
                <a:solidFill>
                  <a:prstClr val="black"/>
                </a:solidFill>
                <a:latin typeface="楷体" panose="02010609060101010101" pitchFamily="49" charset="-122"/>
                <a:ea typeface="楷体" panose="02010609060101010101" pitchFamily="49" charset="-122"/>
              </a:rPr>
              <a:t>， </a:t>
            </a:r>
            <a:r>
              <a:rPr lang="en-US" altLang="zh-CN" dirty="0" smtClean="0">
                <a:latin typeface="楷体" panose="02010609060101010101" pitchFamily="49" charset="-122"/>
                <a:ea typeface="楷体" panose="02010609060101010101" pitchFamily="49" charset="-122"/>
              </a:rPr>
              <a:t>P</a:t>
            </a:r>
            <a:r>
              <a:rPr lang="en-US" altLang="zh-CN" baseline="-25000" dirty="0" smtClean="0">
                <a:latin typeface="楷体" panose="02010609060101010101" pitchFamily="49" charset="-122"/>
                <a:ea typeface="楷体" panose="02010609060101010101" pitchFamily="49" charset="-122"/>
              </a:rPr>
              <a:t>s</a:t>
            </a:r>
            <a:r>
              <a:rPr lang="en-US" altLang="zh-CN" dirty="0" smtClean="0">
                <a:latin typeface="楷体" panose="02010609060101010101" pitchFamily="49" charset="-122"/>
                <a:ea typeface="楷体" panose="02010609060101010101" pitchFamily="49" charset="-122"/>
              </a:rPr>
              <a:t>(s</a:t>
            </a:r>
            <a:r>
              <a:rPr lang="en-US" altLang="zh-CN" baseline="-25000" dirty="0" smtClean="0">
                <a:latin typeface="楷体" panose="02010609060101010101" pitchFamily="49" charset="-122"/>
                <a:ea typeface="楷体" panose="02010609060101010101" pitchFamily="49" charset="-122"/>
              </a:rPr>
              <a:t>3</a:t>
            </a:r>
            <a:r>
              <a:rPr lang="en-US" altLang="zh-CN" dirty="0" smtClean="0">
                <a:latin typeface="楷体" panose="02010609060101010101" pitchFamily="49" charset="-122"/>
                <a:ea typeface="楷体" panose="02010609060101010101" pitchFamily="49" charset="-122"/>
              </a:rPr>
              <a:t>)=0.12+0.09=0.21</a:t>
            </a:r>
          </a:p>
          <a:p>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r</a:t>
            </a:r>
            <a:r>
              <a:rPr lang="en-US" altLang="zh-CN" kern="100" baseline="-25000" dirty="0" smtClean="0">
                <a:latin typeface="楷体" panose="02010609060101010101" pitchFamily="49" charset="-122"/>
                <a:ea typeface="楷体" panose="02010609060101010101" pitchFamily="49" charset="-122"/>
                <a:cs typeface="Times New Roman" panose="02020603050405020304" pitchFamily="18" charset="0"/>
              </a:rPr>
              <a:t>5</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r</a:t>
            </a:r>
            <a:r>
              <a:rPr lang="en-US" altLang="zh-CN" kern="100" baseline="-25000" dirty="0" smtClean="0">
                <a:latin typeface="楷体" panose="02010609060101010101" pitchFamily="49" charset="-122"/>
                <a:ea typeface="楷体" panose="02010609060101010101" pitchFamily="49" charset="-122"/>
                <a:cs typeface="Times New Roman" panose="02020603050405020304" pitchFamily="18" charset="0"/>
              </a:rPr>
              <a:t>6</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en-US" altLang="zh-CN" kern="100" dirty="0" smtClean="0">
                <a:latin typeface="楷体" panose="02010609060101010101" pitchFamily="49" charset="-122"/>
                <a:ea typeface="楷体" panose="02010609060101010101" pitchFamily="49" charset="-122"/>
                <a:cs typeface="Times New Roman" panose="02020603050405020304" pitchFamily="18" charset="0"/>
              </a:rPr>
              <a:t>r</a:t>
            </a:r>
            <a:r>
              <a:rPr lang="en-US" altLang="zh-CN" kern="100" baseline="-25000" dirty="0" smtClean="0">
                <a:latin typeface="楷体" panose="02010609060101010101" pitchFamily="49" charset="-122"/>
                <a:ea typeface="楷体" panose="02010609060101010101" pitchFamily="49" charset="-122"/>
                <a:cs typeface="Times New Roman" panose="02020603050405020304" pitchFamily="18" charset="0"/>
              </a:rPr>
              <a:t>7</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映射到</a:t>
            </a:r>
            <a:r>
              <a:rPr lang="en-US" altLang="zh-CN" dirty="0" smtClean="0">
                <a:solidFill>
                  <a:prstClr val="black"/>
                </a:solidFill>
                <a:latin typeface="楷体" panose="02010609060101010101" pitchFamily="49" charset="-122"/>
                <a:ea typeface="楷体" panose="02010609060101010101" pitchFamily="49" charset="-122"/>
              </a:rPr>
              <a:t>s</a:t>
            </a:r>
            <a:r>
              <a:rPr lang="en-US" altLang="zh-CN" baseline="-25000" dirty="0" smtClean="0">
                <a:solidFill>
                  <a:prstClr val="black"/>
                </a:solidFill>
                <a:latin typeface="楷体" panose="02010609060101010101" pitchFamily="49" charset="-122"/>
                <a:ea typeface="楷体" panose="02010609060101010101" pitchFamily="49" charset="-122"/>
              </a:rPr>
              <a:t>4</a:t>
            </a:r>
            <a:r>
              <a:rPr lang="en-US" altLang="zh-CN" dirty="0" smtClean="0">
                <a:solidFill>
                  <a:prstClr val="black"/>
                </a:solidFill>
                <a:latin typeface="楷体" panose="02010609060101010101" pitchFamily="49" charset="-122"/>
                <a:ea typeface="楷体" panose="02010609060101010101" pitchFamily="49" charset="-122"/>
              </a:rPr>
              <a:t>=1 </a:t>
            </a:r>
            <a:r>
              <a:rPr lang="zh-CN" altLang="en-US" dirty="0" smtClean="0">
                <a:solidFill>
                  <a:prstClr val="black"/>
                </a:solidFill>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P</a:t>
            </a:r>
            <a:r>
              <a:rPr lang="en-US" altLang="zh-CN" baseline="-25000" dirty="0" smtClean="0">
                <a:latin typeface="楷体" panose="02010609060101010101" pitchFamily="49" charset="-122"/>
                <a:ea typeface="楷体" panose="02010609060101010101" pitchFamily="49" charset="-122"/>
              </a:rPr>
              <a:t>s</a:t>
            </a:r>
            <a:r>
              <a:rPr lang="en-US" altLang="zh-CN" dirty="0" smtClean="0">
                <a:latin typeface="楷体" panose="02010609060101010101" pitchFamily="49" charset="-122"/>
                <a:ea typeface="楷体" panose="02010609060101010101" pitchFamily="49" charset="-122"/>
              </a:rPr>
              <a:t>(s</a:t>
            </a:r>
            <a:r>
              <a:rPr lang="en-US" altLang="zh-CN" baseline="-25000" dirty="0" smtClean="0">
                <a:latin typeface="楷体" panose="02010609060101010101" pitchFamily="49" charset="-122"/>
                <a:ea typeface="楷体" panose="02010609060101010101" pitchFamily="49" charset="-122"/>
              </a:rPr>
              <a:t>4</a:t>
            </a:r>
            <a:r>
              <a:rPr lang="en-US" altLang="zh-CN" dirty="0" smtClean="0">
                <a:latin typeface="楷体" panose="02010609060101010101" pitchFamily="49" charset="-122"/>
                <a:ea typeface="楷体" panose="02010609060101010101" pitchFamily="49" charset="-122"/>
              </a:rPr>
              <a:t>)=0.06+0.02+0.01=0.09</a:t>
            </a:r>
          </a:p>
          <a:p>
            <a:endParaRPr lang="en-US" altLang="zh-CN" b="1"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4</a:t>
            </a:r>
            <a:r>
              <a:rPr lang="zh-CN" altLang="en-US" dirty="0" smtClean="0">
                <a:latin typeface="楷体" panose="02010609060101010101" pitchFamily="49" charset="-122"/>
                <a:ea typeface="楷体" panose="02010609060101010101" pitchFamily="49" charset="-122"/>
              </a:rPr>
              <a:t>）绘制均衡化后的直方图。</a:t>
            </a:r>
            <a:endParaRPr lang="zh-CN" altLang="en-US" dirty="0">
              <a:latin typeface="楷体" panose="02010609060101010101" pitchFamily="49" charset="-122"/>
              <a:ea typeface="楷体" panose="02010609060101010101" pitchFamily="49" charset="-122"/>
            </a:endParaRPr>
          </a:p>
        </p:txBody>
      </p:sp>
      <p:graphicFrame>
        <p:nvGraphicFramePr>
          <p:cNvPr id="4" name="图表 3"/>
          <p:cNvGraphicFramePr/>
          <p:nvPr>
            <p:extLst>
              <p:ext uri="{D42A27DB-BD31-4B8C-83A1-F6EECF244321}">
                <p14:modId xmlns:p14="http://schemas.microsoft.com/office/powerpoint/2010/main" val="4224636284"/>
              </p:ext>
            </p:extLst>
          </p:nvPr>
        </p:nvGraphicFramePr>
        <p:xfrm>
          <a:off x="1274885" y="3152774"/>
          <a:ext cx="7715250" cy="34956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987487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47125" y="597877"/>
            <a:ext cx="9975144" cy="1477328"/>
          </a:xfrm>
          <a:prstGeom prst="rect">
            <a:avLst/>
          </a:prstGeom>
          <a:noFill/>
        </p:spPr>
        <p:txBody>
          <a:bodyPr wrap="square" rtlCol="0">
            <a:spAutoFit/>
          </a:bodyPr>
          <a:lstStyle/>
          <a:p>
            <a:r>
              <a:rPr lang="en-US" altLang="zh-CN" b="1" dirty="0" smtClean="0">
                <a:latin typeface="楷体" panose="02010609060101010101" pitchFamily="49" charset="-122"/>
                <a:ea typeface="楷体" panose="02010609060101010101" pitchFamily="49" charset="-122"/>
              </a:rPr>
              <a:t>2</a:t>
            </a:r>
            <a:r>
              <a:rPr lang="zh-CN" altLang="en-US" b="1" dirty="0" smtClean="0">
                <a:latin typeface="楷体" panose="02010609060101010101" pitchFamily="49" charset="-122"/>
                <a:ea typeface="楷体" panose="02010609060101010101" pitchFamily="49" charset="-122"/>
              </a:rPr>
              <a:t>、直方图规定化</a:t>
            </a:r>
            <a:endParaRPr lang="en-US" altLang="zh-CN" b="1"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）在实际应用中，有时并不需要图像的直方图具有整体的均匀分布，而希望直方图与规定要求的直方图一致，这就是直方图规定化。</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）目的：调整原始图像的直方图使之符合某一规定直方图的要求。增强特定灰度级分布范围内的图像。</a:t>
            </a:r>
            <a:endParaRPr lang="zh-CN" altLang="en-US" dirty="0">
              <a:latin typeface="楷体" panose="02010609060101010101" pitchFamily="49" charset="-122"/>
              <a:ea typeface="楷体" panose="02010609060101010101" pitchFamily="49" charset="-122"/>
            </a:endParaRPr>
          </a:p>
        </p:txBody>
      </p:sp>
      <p:sp>
        <p:nvSpPr>
          <p:cNvPr id="3" name="文本框 2"/>
          <p:cNvSpPr txBox="1"/>
          <p:nvPr/>
        </p:nvSpPr>
        <p:spPr>
          <a:xfrm>
            <a:off x="1147125" y="2145323"/>
            <a:ext cx="9975144" cy="923330"/>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例题：</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现有一幅灰度数字图像，像素数为</a:t>
            </a:r>
            <a:r>
              <a:rPr lang="en-US" altLang="zh-CN" dirty="0">
                <a:latin typeface="楷体" panose="02010609060101010101" pitchFamily="49" charset="-122"/>
                <a:ea typeface="楷体" panose="02010609060101010101" pitchFamily="49" charset="-122"/>
              </a:rPr>
              <a:t>64×64</a:t>
            </a:r>
            <a:r>
              <a:rPr lang="zh-CN" altLang="en-US" dirty="0">
                <a:latin typeface="楷体" panose="02010609060101010101" pitchFamily="49" charset="-122"/>
                <a:ea typeface="楷体" panose="02010609060101010101" pitchFamily="49" charset="-122"/>
              </a:rPr>
              <a:t>，共有</a:t>
            </a:r>
            <a:r>
              <a:rPr lang="en-US" altLang="zh-CN" dirty="0">
                <a:latin typeface="楷体" panose="02010609060101010101" pitchFamily="49" charset="-122"/>
                <a:ea typeface="楷体" panose="02010609060101010101" pitchFamily="49" charset="-122"/>
              </a:rPr>
              <a:t>8</a:t>
            </a:r>
            <a:r>
              <a:rPr lang="zh-CN" altLang="en-US" dirty="0">
                <a:latin typeface="楷体" panose="02010609060101010101" pitchFamily="49" charset="-122"/>
                <a:ea typeface="楷体" panose="02010609060101010101" pitchFamily="49" charset="-122"/>
              </a:rPr>
              <a:t>个灰度级，其灰度级分布如下</a:t>
            </a:r>
            <a:r>
              <a:rPr lang="zh-CN" altLang="en-US" dirty="0" smtClean="0">
                <a:latin typeface="楷体" panose="02010609060101010101" pitchFamily="49" charset="-122"/>
                <a:ea typeface="楷体" panose="02010609060101010101" pitchFamily="49" charset="-122"/>
              </a:rPr>
              <a:t>表</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所示。根据直方图规定化技术，按照表</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给定数据对原始图像进行直方图规定化处理。</a:t>
            </a:r>
            <a:endParaRPr lang="zh-CN" altLang="en-US" dirty="0">
              <a:latin typeface="楷体" panose="02010609060101010101" pitchFamily="49" charset="-122"/>
              <a:ea typeface="楷体" panose="02010609060101010101" pitchFamily="49"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883305065"/>
              </p:ext>
            </p:extLst>
          </p:nvPr>
        </p:nvGraphicFramePr>
        <p:xfrm>
          <a:off x="3124793" y="3235486"/>
          <a:ext cx="6019805" cy="1409700"/>
        </p:xfrm>
        <a:graphic>
          <a:graphicData uri="http://schemas.openxmlformats.org/drawingml/2006/table">
            <a:tbl>
              <a:tblPr firstRow="1" firstCol="1" bandRow="1"/>
              <a:tblGrid>
                <a:gridCol w="734429">
                  <a:extLst>
                    <a:ext uri="{9D8B030D-6E8A-4147-A177-3AD203B41FA5}">
                      <a16:colId xmlns:a16="http://schemas.microsoft.com/office/drawing/2014/main" val="1710489863"/>
                    </a:ext>
                  </a:extLst>
                </a:gridCol>
                <a:gridCol w="660672">
                  <a:extLst>
                    <a:ext uri="{9D8B030D-6E8A-4147-A177-3AD203B41FA5}">
                      <a16:colId xmlns:a16="http://schemas.microsoft.com/office/drawing/2014/main" val="2480981801"/>
                    </a:ext>
                  </a:extLst>
                </a:gridCol>
                <a:gridCol w="660672">
                  <a:extLst>
                    <a:ext uri="{9D8B030D-6E8A-4147-A177-3AD203B41FA5}">
                      <a16:colId xmlns:a16="http://schemas.microsoft.com/office/drawing/2014/main" val="1165524262"/>
                    </a:ext>
                  </a:extLst>
                </a:gridCol>
                <a:gridCol w="660672">
                  <a:extLst>
                    <a:ext uri="{9D8B030D-6E8A-4147-A177-3AD203B41FA5}">
                      <a16:colId xmlns:a16="http://schemas.microsoft.com/office/drawing/2014/main" val="1413782758"/>
                    </a:ext>
                  </a:extLst>
                </a:gridCol>
                <a:gridCol w="660672">
                  <a:extLst>
                    <a:ext uri="{9D8B030D-6E8A-4147-A177-3AD203B41FA5}">
                      <a16:colId xmlns:a16="http://schemas.microsoft.com/office/drawing/2014/main" val="2434848580"/>
                    </a:ext>
                  </a:extLst>
                </a:gridCol>
                <a:gridCol w="660672">
                  <a:extLst>
                    <a:ext uri="{9D8B030D-6E8A-4147-A177-3AD203B41FA5}">
                      <a16:colId xmlns:a16="http://schemas.microsoft.com/office/drawing/2014/main" val="3445807614"/>
                    </a:ext>
                  </a:extLst>
                </a:gridCol>
                <a:gridCol w="660672">
                  <a:extLst>
                    <a:ext uri="{9D8B030D-6E8A-4147-A177-3AD203B41FA5}">
                      <a16:colId xmlns:a16="http://schemas.microsoft.com/office/drawing/2014/main" val="3655477119"/>
                    </a:ext>
                  </a:extLst>
                </a:gridCol>
                <a:gridCol w="660672">
                  <a:extLst>
                    <a:ext uri="{9D8B030D-6E8A-4147-A177-3AD203B41FA5}">
                      <a16:colId xmlns:a16="http://schemas.microsoft.com/office/drawing/2014/main" val="1899217759"/>
                    </a:ext>
                  </a:extLst>
                </a:gridCol>
                <a:gridCol w="660672">
                  <a:extLst>
                    <a:ext uri="{9D8B030D-6E8A-4147-A177-3AD203B41FA5}">
                      <a16:colId xmlns:a16="http://schemas.microsoft.com/office/drawing/2014/main" val="1020014800"/>
                    </a:ext>
                  </a:extLst>
                </a:gridCol>
              </a:tblGrid>
              <a:tr h="196215">
                <a:tc gridSpan="9">
                  <a:txBody>
                    <a:bodyPr/>
                    <a:lstStyle/>
                    <a:p>
                      <a:pPr algn="ctr">
                        <a:spcAft>
                          <a:spcPts val="0"/>
                        </a:spcAft>
                      </a:pPr>
                      <a:r>
                        <a:rPr lang="zh-CN" sz="120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表</a:t>
                      </a:r>
                      <a:r>
                        <a:rPr lang="en-US" sz="1200" kern="100" dirty="0">
                          <a:solidFill>
                            <a:srgbClr val="000000"/>
                          </a:solidFill>
                          <a:effectLst/>
                          <a:latin typeface="Tw Cen MT" panose="020B0602020104020603"/>
                          <a:ea typeface="宋体" panose="02010600030101010101" pitchFamily="2" charset="-122"/>
                          <a:cs typeface="Times New Roman" panose="02020603050405020304" pitchFamily="18" charset="0"/>
                        </a:rPr>
                        <a:t>1 </a:t>
                      </a:r>
                      <a:r>
                        <a:rPr lang="zh-CN" sz="120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原始直方图数据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53917029"/>
                  </a:ext>
                </a:extLst>
              </a:tr>
              <a:tr h="358140">
                <a:tc>
                  <a:txBody>
                    <a:bodyPr/>
                    <a:lstStyle/>
                    <a:p>
                      <a:pPr algn="ctr">
                        <a:spcAft>
                          <a:spcPts val="0"/>
                        </a:spcAft>
                      </a:pPr>
                      <a:r>
                        <a:rPr lang="en-US" sz="1250" kern="100" dirty="0" err="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r</a:t>
                      </a:r>
                      <a:r>
                        <a:rPr lang="en-US" sz="1250" kern="100" baseline="-25000" dirty="0" err="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k</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r</a:t>
                      </a:r>
                      <a:r>
                        <a:rPr lang="en-US" sz="1250" kern="100" baseline="-25000" dirty="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0</a:t>
                      </a:r>
                      <a:r>
                        <a:rPr lang="en-US" sz="1250" kern="100" dirty="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r</a:t>
                      </a:r>
                      <a:r>
                        <a:rPr lang="en-US" sz="1250" kern="100" baseline="-25000" dirty="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1</a:t>
                      </a:r>
                      <a:r>
                        <a:rPr lang="en-US" sz="1250" kern="100" dirty="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=1/7</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r</a:t>
                      </a:r>
                      <a:r>
                        <a:rPr lang="en-US" sz="1250" kern="100" baseline="-250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2</a:t>
                      </a:r>
                      <a:r>
                        <a:rPr lang="en-US" sz="125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=2/7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r</a:t>
                      </a:r>
                      <a:r>
                        <a:rPr lang="en-US" sz="1250" kern="100" baseline="-250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3</a:t>
                      </a:r>
                      <a:r>
                        <a:rPr lang="en-US" sz="125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=3/7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r</a:t>
                      </a:r>
                      <a:r>
                        <a:rPr lang="en-US" sz="1250" kern="100" baseline="-250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4</a:t>
                      </a:r>
                      <a:r>
                        <a:rPr lang="en-US" sz="125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=4/7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r</a:t>
                      </a:r>
                      <a:r>
                        <a:rPr lang="en-US" sz="1250" kern="100" baseline="-250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5</a:t>
                      </a:r>
                      <a:r>
                        <a:rPr lang="en-US" sz="125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=5/7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r</a:t>
                      </a:r>
                      <a:r>
                        <a:rPr lang="en-US" sz="1250" kern="100" baseline="-250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6</a:t>
                      </a:r>
                      <a:r>
                        <a:rPr lang="en-US" sz="125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=6/7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r</a:t>
                      </a:r>
                      <a:r>
                        <a:rPr lang="en-US" sz="1250" kern="100" baseline="-250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7</a:t>
                      </a:r>
                      <a:r>
                        <a:rPr lang="en-US" sz="125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7232148"/>
                  </a:ext>
                </a:extLst>
              </a:tr>
              <a:tr h="358140">
                <a:tc>
                  <a:txBody>
                    <a:bodyPr/>
                    <a:lstStyle/>
                    <a:p>
                      <a:pPr algn="ctr">
                        <a:spcAft>
                          <a:spcPts val="0"/>
                        </a:spcAft>
                      </a:pPr>
                      <a:r>
                        <a:rPr lang="en-US" sz="1250" kern="100" dirty="0" err="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n</a:t>
                      </a:r>
                      <a:r>
                        <a:rPr lang="en-US" sz="1250" kern="100" baseline="-25000" dirty="0" err="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k</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790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1023</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850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656</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329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245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122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81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5141639"/>
                  </a:ext>
                </a:extLst>
              </a:tr>
              <a:tr h="360680">
                <a:tc>
                  <a:txBody>
                    <a:bodyPr/>
                    <a:lstStyle/>
                    <a:p>
                      <a:pPr algn="just">
                        <a:spcAft>
                          <a:spcPts val="0"/>
                        </a:spcAft>
                      </a:pPr>
                      <a:r>
                        <a:rPr lang="en-US" sz="1250" kern="100" dirty="0" err="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P</a:t>
                      </a:r>
                      <a:r>
                        <a:rPr lang="en-US" sz="1250" kern="100" baseline="-25000" dirty="0" err="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r</a:t>
                      </a:r>
                      <a:r>
                        <a:rPr lang="en-US" sz="1250" kern="100" dirty="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a:t>
                      </a:r>
                      <a:r>
                        <a:rPr lang="en-US" sz="1250" kern="100" dirty="0" err="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r</a:t>
                      </a:r>
                      <a:r>
                        <a:rPr lang="en-US" sz="1250" kern="100" baseline="-25000" dirty="0" err="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k</a:t>
                      </a:r>
                      <a:r>
                        <a:rPr lang="en-US" sz="1250" kern="100" dirty="0"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a:t>
                      </a:r>
                    </a:p>
                    <a:p>
                      <a:pPr algn="just">
                        <a:spcAft>
                          <a:spcPts val="0"/>
                        </a:spcAft>
                      </a:pPr>
                      <a:r>
                        <a:rPr lang="en-US" sz="1250" kern="100" dirty="0"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a:t>
                      </a:r>
                      <a:r>
                        <a:rPr lang="en-US" sz="1950" kern="100" dirty="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 </a:t>
                      </a:r>
                      <a:r>
                        <a:rPr lang="en-US" sz="1250" kern="100" dirty="0" err="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n</a:t>
                      </a:r>
                      <a:r>
                        <a:rPr lang="en-US" sz="1250" kern="100" baseline="-25000" dirty="0" err="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k</a:t>
                      </a:r>
                      <a:r>
                        <a:rPr lang="en-US" sz="1250" kern="100" dirty="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0.19</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0.25</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0.21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0.16</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0.08</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0.06</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0.03</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0.02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3527268"/>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361249707"/>
              </p:ext>
            </p:extLst>
          </p:nvPr>
        </p:nvGraphicFramePr>
        <p:xfrm>
          <a:off x="3217848" y="5156378"/>
          <a:ext cx="5833697" cy="911318"/>
        </p:xfrm>
        <a:graphic>
          <a:graphicData uri="http://schemas.openxmlformats.org/drawingml/2006/table">
            <a:tbl>
              <a:tblPr firstRow="1" firstCol="1" bandRow="1"/>
              <a:tblGrid>
                <a:gridCol w="556959">
                  <a:extLst>
                    <a:ext uri="{9D8B030D-6E8A-4147-A177-3AD203B41FA5}">
                      <a16:colId xmlns:a16="http://schemas.microsoft.com/office/drawing/2014/main" val="825525913"/>
                    </a:ext>
                  </a:extLst>
                </a:gridCol>
                <a:gridCol w="547150">
                  <a:extLst>
                    <a:ext uri="{9D8B030D-6E8A-4147-A177-3AD203B41FA5}">
                      <a16:colId xmlns:a16="http://schemas.microsoft.com/office/drawing/2014/main" val="2069081287"/>
                    </a:ext>
                  </a:extLst>
                </a:gridCol>
                <a:gridCol w="697073">
                  <a:extLst>
                    <a:ext uri="{9D8B030D-6E8A-4147-A177-3AD203B41FA5}">
                      <a16:colId xmlns:a16="http://schemas.microsoft.com/office/drawing/2014/main" val="1256286374"/>
                    </a:ext>
                  </a:extLst>
                </a:gridCol>
                <a:gridCol w="697073">
                  <a:extLst>
                    <a:ext uri="{9D8B030D-6E8A-4147-A177-3AD203B41FA5}">
                      <a16:colId xmlns:a16="http://schemas.microsoft.com/office/drawing/2014/main" val="1455035397"/>
                    </a:ext>
                  </a:extLst>
                </a:gridCol>
                <a:gridCol w="697073">
                  <a:extLst>
                    <a:ext uri="{9D8B030D-6E8A-4147-A177-3AD203B41FA5}">
                      <a16:colId xmlns:a16="http://schemas.microsoft.com/office/drawing/2014/main" val="4288751132"/>
                    </a:ext>
                  </a:extLst>
                </a:gridCol>
                <a:gridCol w="697073">
                  <a:extLst>
                    <a:ext uri="{9D8B030D-6E8A-4147-A177-3AD203B41FA5}">
                      <a16:colId xmlns:a16="http://schemas.microsoft.com/office/drawing/2014/main" val="4231446859"/>
                    </a:ext>
                  </a:extLst>
                </a:gridCol>
                <a:gridCol w="697073">
                  <a:extLst>
                    <a:ext uri="{9D8B030D-6E8A-4147-A177-3AD203B41FA5}">
                      <a16:colId xmlns:a16="http://schemas.microsoft.com/office/drawing/2014/main" val="2780470302"/>
                    </a:ext>
                  </a:extLst>
                </a:gridCol>
                <a:gridCol w="697073">
                  <a:extLst>
                    <a:ext uri="{9D8B030D-6E8A-4147-A177-3AD203B41FA5}">
                      <a16:colId xmlns:a16="http://schemas.microsoft.com/office/drawing/2014/main" val="2154091475"/>
                    </a:ext>
                  </a:extLst>
                </a:gridCol>
                <a:gridCol w="547150">
                  <a:extLst>
                    <a:ext uri="{9D8B030D-6E8A-4147-A177-3AD203B41FA5}">
                      <a16:colId xmlns:a16="http://schemas.microsoft.com/office/drawing/2014/main" val="2362574982"/>
                    </a:ext>
                  </a:extLst>
                </a:gridCol>
              </a:tblGrid>
              <a:tr h="180793">
                <a:tc gridSpan="9">
                  <a:txBody>
                    <a:bodyPr/>
                    <a:lstStyle/>
                    <a:p>
                      <a:pPr algn="ctr">
                        <a:spcAft>
                          <a:spcPts val="0"/>
                        </a:spcAft>
                      </a:pPr>
                      <a:r>
                        <a:rPr lang="zh-CN" sz="1200" kern="100" dirty="0">
                          <a:effectLst/>
                          <a:latin typeface="+mn-ea"/>
                          <a:ea typeface="+mn-ea"/>
                          <a:cs typeface="Times New Roman" panose="02020603050405020304" pitchFamily="18" charset="0"/>
                        </a:rPr>
                        <a:t>表</a:t>
                      </a:r>
                      <a:r>
                        <a:rPr lang="en-US" sz="1200" kern="100" dirty="0">
                          <a:effectLst/>
                          <a:latin typeface="+mn-ea"/>
                          <a:ea typeface="+mn-ea"/>
                          <a:cs typeface="Times New Roman" panose="02020603050405020304" pitchFamily="18" charset="0"/>
                        </a:rPr>
                        <a:t>2 </a:t>
                      </a:r>
                      <a:r>
                        <a:rPr lang="zh-CN" sz="1200" kern="100" dirty="0">
                          <a:effectLst/>
                          <a:latin typeface="+mn-ea"/>
                          <a:ea typeface="+mn-ea"/>
                          <a:cs typeface="Times New Roman" panose="02020603050405020304" pitchFamily="18" charset="0"/>
                        </a:rPr>
                        <a:t>规定直方图数据</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31864558"/>
                  </a:ext>
                </a:extLst>
              </a:tr>
              <a:tr h="364219">
                <a:tc>
                  <a:txBody>
                    <a:bodyPr/>
                    <a:lstStyle/>
                    <a:p>
                      <a:pPr algn="ctr">
                        <a:spcAft>
                          <a:spcPts val="0"/>
                        </a:spcAft>
                      </a:pPr>
                      <a:r>
                        <a:rPr lang="en-US" sz="1250" kern="100" dirty="0" err="1">
                          <a:effectLst/>
                          <a:latin typeface="Cambria Math" panose="02040503050406030204" pitchFamily="18" charset="0"/>
                          <a:ea typeface="等线" panose="02010600030101010101" pitchFamily="2" charset="-122"/>
                          <a:cs typeface="Times New Roman" panose="02020603050405020304" pitchFamily="18" charset="0"/>
                        </a:rPr>
                        <a:t>z</a:t>
                      </a:r>
                      <a:r>
                        <a:rPr lang="en-US" sz="1250" kern="100" baseline="-25000" dirty="0" err="1">
                          <a:effectLst/>
                          <a:latin typeface="Cambria Math" panose="02040503050406030204" pitchFamily="18" charset="0"/>
                          <a:ea typeface="等线" panose="02010600030101010101" pitchFamily="2" charset="-122"/>
                          <a:cs typeface="Times New Roman" panose="02020603050405020304" pitchFamily="18" charset="0"/>
                        </a:rPr>
                        <a:t>k</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250" kern="100" baseline="-25000">
                          <a:effectLst/>
                          <a:latin typeface="Cambria Math" panose="02040503050406030204" pitchFamily="18" charset="0"/>
                          <a:ea typeface="等线" panose="02010600030101010101" pitchFamily="2" charset="-122"/>
                          <a:cs typeface="Times New Roman" panose="02020603050405020304" pitchFamily="18" charset="0"/>
                        </a:rPr>
                        <a:t>0</a:t>
                      </a:r>
                      <a:r>
                        <a:rPr lang="en-US" sz="125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250" kern="100" baseline="-25000">
                          <a:effectLst/>
                          <a:latin typeface="Cambria Math" panose="02040503050406030204" pitchFamily="18" charset="0"/>
                          <a:ea typeface="等线" panose="02010600030101010101" pitchFamily="2" charset="-122"/>
                          <a:cs typeface="Times New Roman" panose="02020603050405020304" pitchFamily="18" charset="0"/>
                        </a:rPr>
                        <a:t>1</a:t>
                      </a:r>
                      <a:r>
                        <a:rPr lang="en-US" sz="1250" kern="100">
                          <a:effectLst/>
                          <a:latin typeface="Cambria Math" panose="02040503050406030204" pitchFamily="18" charset="0"/>
                          <a:ea typeface="等线" panose="02010600030101010101" pitchFamily="2" charset="-122"/>
                          <a:cs typeface="Times New Roman" panose="02020603050405020304" pitchFamily="18" charset="0"/>
                        </a:rPr>
                        <a:t>=1/7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250" kern="100" baseline="-25000">
                          <a:effectLst/>
                          <a:latin typeface="Cambria Math" panose="02040503050406030204" pitchFamily="18" charset="0"/>
                          <a:ea typeface="等线" panose="02010600030101010101" pitchFamily="2" charset="-122"/>
                          <a:cs typeface="Times New Roman" panose="02020603050405020304" pitchFamily="18" charset="0"/>
                        </a:rPr>
                        <a:t>2</a:t>
                      </a:r>
                      <a:r>
                        <a:rPr lang="en-US" sz="1250" kern="100">
                          <a:effectLst/>
                          <a:latin typeface="Cambria Math" panose="02040503050406030204" pitchFamily="18" charset="0"/>
                          <a:ea typeface="等线" panose="02010600030101010101" pitchFamily="2" charset="-122"/>
                          <a:cs typeface="Times New Roman" panose="02020603050405020304" pitchFamily="18" charset="0"/>
                        </a:rPr>
                        <a:t>=2/7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250" kern="100" baseline="-25000">
                          <a:effectLst/>
                          <a:latin typeface="Cambria Math" panose="02040503050406030204" pitchFamily="18" charset="0"/>
                          <a:ea typeface="等线" panose="02010600030101010101" pitchFamily="2" charset="-122"/>
                          <a:cs typeface="Times New Roman" panose="02020603050405020304" pitchFamily="18" charset="0"/>
                        </a:rPr>
                        <a:t>3</a:t>
                      </a:r>
                      <a:r>
                        <a:rPr lang="en-US" sz="1250" kern="100">
                          <a:effectLst/>
                          <a:latin typeface="Cambria Math" panose="02040503050406030204" pitchFamily="18" charset="0"/>
                          <a:ea typeface="等线" panose="02010600030101010101" pitchFamily="2" charset="-122"/>
                          <a:cs typeface="Times New Roman" panose="02020603050405020304" pitchFamily="18" charset="0"/>
                        </a:rPr>
                        <a:t>=3/7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250" kern="100" baseline="-25000">
                          <a:effectLst/>
                          <a:latin typeface="Cambria Math" panose="02040503050406030204" pitchFamily="18" charset="0"/>
                          <a:ea typeface="等线" panose="02010600030101010101" pitchFamily="2" charset="-122"/>
                          <a:cs typeface="Times New Roman" panose="02020603050405020304" pitchFamily="18" charset="0"/>
                        </a:rPr>
                        <a:t>4</a:t>
                      </a:r>
                      <a:r>
                        <a:rPr lang="en-US" sz="1250" kern="100">
                          <a:effectLst/>
                          <a:latin typeface="Cambria Math" panose="02040503050406030204" pitchFamily="18" charset="0"/>
                          <a:ea typeface="等线" panose="02010600030101010101" pitchFamily="2" charset="-122"/>
                          <a:cs typeface="Times New Roman" panose="02020603050405020304" pitchFamily="18" charset="0"/>
                        </a:rPr>
                        <a:t>=4/7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250" kern="100" baseline="-25000">
                          <a:effectLst/>
                          <a:latin typeface="Cambria Math" panose="02040503050406030204" pitchFamily="18" charset="0"/>
                          <a:ea typeface="等线" panose="02010600030101010101" pitchFamily="2" charset="-122"/>
                          <a:cs typeface="Times New Roman" panose="02020603050405020304" pitchFamily="18" charset="0"/>
                        </a:rPr>
                        <a:t>5</a:t>
                      </a:r>
                      <a:r>
                        <a:rPr lang="en-US" sz="1250" kern="100">
                          <a:effectLst/>
                          <a:latin typeface="Cambria Math" panose="02040503050406030204" pitchFamily="18" charset="0"/>
                          <a:ea typeface="等线" panose="02010600030101010101" pitchFamily="2" charset="-122"/>
                          <a:cs typeface="Times New Roman" panose="02020603050405020304" pitchFamily="18" charset="0"/>
                        </a:rPr>
                        <a:t>=5/7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250" kern="100" baseline="-25000">
                          <a:effectLst/>
                          <a:latin typeface="Cambria Math" panose="02040503050406030204" pitchFamily="18" charset="0"/>
                          <a:ea typeface="等线" panose="02010600030101010101" pitchFamily="2" charset="-122"/>
                          <a:cs typeface="Times New Roman" panose="02020603050405020304" pitchFamily="18" charset="0"/>
                        </a:rPr>
                        <a:t>6</a:t>
                      </a:r>
                      <a:r>
                        <a:rPr lang="en-US" sz="1250" kern="100">
                          <a:effectLst/>
                          <a:latin typeface="Cambria Math" panose="02040503050406030204" pitchFamily="18" charset="0"/>
                          <a:ea typeface="等线" panose="02010600030101010101" pitchFamily="2" charset="-122"/>
                          <a:cs typeface="Times New Roman" panose="02020603050405020304" pitchFamily="18" charset="0"/>
                        </a:rPr>
                        <a:t>=6/7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250" kern="100" baseline="-25000">
                          <a:effectLst/>
                          <a:latin typeface="Cambria Math" panose="02040503050406030204" pitchFamily="18" charset="0"/>
                          <a:ea typeface="等线" panose="02010600030101010101" pitchFamily="2" charset="-122"/>
                          <a:cs typeface="Times New Roman" panose="02020603050405020304" pitchFamily="18" charset="0"/>
                        </a:rPr>
                        <a:t>7</a:t>
                      </a:r>
                      <a:r>
                        <a:rPr lang="en-US" sz="1250" kern="100">
                          <a:effectLst/>
                          <a:latin typeface="Cambria Math" panose="02040503050406030204" pitchFamily="18"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1813201"/>
                  </a:ext>
                </a:extLst>
              </a:tr>
              <a:tr h="364219">
                <a:tc>
                  <a:txBody>
                    <a:bodyPr/>
                    <a:lstStyle/>
                    <a:p>
                      <a:pPr algn="ctr">
                        <a:spcAft>
                          <a:spcPts val="0"/>
                        </a:spcAft>
                      </a:pPr>
                      <a:r>
                        <a:rPr lang="en-US" sz="1250" kern="100" dirty="0" err="1">
                          <a:effectLst/>
                          <a:latin typeface="Cambria Math" panose="02040503050406030204" pitchFamily="18" charset="0"/>
                          <a:ea typeface="等线" panose="02010600030101010101" pitchFamily="2" charset="-122"/>
                          <a:cs typeface="Times New Roman" panose="02020603050405020304" pitchFamily="18" charset="0"/>
                        </a:rPr>
                        <a:t>P</a:t>
                      </a:r>
                      <a:r>
                        <a:rPr lang="en-US" sz="1250" kern="100" baseline="-25000" dirty="0" err="1">
                          <a:effectLst/>
                          <a:latin typeface="Cambria Math" panose="02040503050406030204" pitchFamily="18" charset="0"/>
                          <a:ea typeface="等线" panose="02010600030101010101" pitchFamily="2" charset="-122"/>
                          <a:cs typeface="Times New Roman" panose="02020603050405020304" pitchFamily="18" charset="0"/>
                        </a:rPr>
                        <a:t>z</a:t>
                      </a:r>
                      <a:r>
                        <a:rPr lang="en-US" sz="1250" kern="100" dirty="0">
                          <a:effectLst/>
                          <a:latin typeface="Cambria Math" panose="02040503050406030204" pitchFamily="18" charset="0"/>
                          <a:ea typeface="等线" panose="02010600030101010101" pitchFamily="2" charset="-122"/>
                          <a:cs typeface="Times New Roman" panose="02020603050405020304" pitchFamily="18" charset="0"/>
                        </a:rPr>
                        <a:t>(</a:t>
                      </a:r>
                      <a:r>
                        <a:rPr lang="en-US" sz="1250" kern="100" dirty="0" err="1">
                          <a:effectLst/>
                          <a:latin typeface="Cambria Math" panose="02040503050406030204" pitchFamily="18" charset="0"/>
                          <a:ea typeface="等线" panose="02010600030101010101" pitchFamily="2" charset="-122"/>
                          <a:cs typeface="Times New Roman" panose="02020603050405020304" pitchFamily="18" charset="0"/>
                        </a:rPr>
                        <a:t>z</a:t>
                      </a:r>
                      <a:r>
                        <a:rPr lang="en-US" sz="1250" kern="100" baseline="-25000" dirty="0" err="1">
                          <a:effectLst/>
                          <a:latin typeface="Cambria Math" panose="02040503050406030204" pitchFamily="18" charset="0"/>
                          <a:ea typeface="等线" panose="02010600030101010101" pitchFamily="2" charset="-122"/>
                          <a:cs typeface="Times New Roman" panose="02020603050405020304" pitchFamily="18" charset="0"/>
                        </a:rPr>
                        <a:t>k</a:t>
                      </a:r>
                      <a:r>
                        <a:rPr lang="en-US" sz="1250" kern="100" dirty="0">
                          <a:effectLst/>
                          <a:latin typeface="Cambria Math" panose="02040503050406030204" pitchFamily="18" charset="0"/>
                          <a:ea typeface="等线" panose="02010600030101010101" pitchFamily="2" charset="-122"/>
                          <a:cs typeface="Times New Roman" panose="02020603050405020304" pitchFamily="18" charset="0"/>
                        </a:rPr>
                        <a: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smtClean="0">
                          <a:effectLst/>
                          <a:latin typeface="Cambria Math" panose="02040503050406030204" pitchFamily="18" charset="0"/>
                          <a:ea typeface="等线" panose="02010600030101010101" pitchFamily="2" charset="-122"/>
                          <a:cs typeface="Times New Roman" panose="02020603050405020304" pitchFamily="18" charset="0"/>
                        </a:rPr>
                        <a:t>0.00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smtClean="0">
                          <a:effectLst/>
                          <a:latin typeface="Cambria Math" panose="02040503050406030204" pitchFamily="18" charset="0"/>
                          <a:ea typeface="等线" panose="02010600030101010101" pitchFamily="2" charset="-122"/>
                          <a:cs typeface="Times New Roman" panose="02020603050405020304" pitchFamily="18" charset="0"/>
                        </a:rPr>
                        <a:t>0.00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smtClean="0">
                          <a:effectLst/>
                          <a:latin typeface="Cambria Math" panose="02040503050406030204" pitchFamily="18" charset="0"/>
                          <a:ea typeface="等线" panose="02010600030101010101" pitchFamily="2" charset="-122"/>
                          <a:cs typeface="Times New Roman" panose="02020603050405020304" pitchFamily="18" charset="0"/>
                        </a:rPr>
                        <a:t>0.00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smtClean="0">
                          <a:effectLst/>
                          <a:latin typeface="Cambria Math" panose="02040503050406030204" pitchFamily="18" charset="0"/>
                          <a:ea typeface="等线" panose="02010600030101010101" pitchFamily="2" charset="-122"/>
                          <a:cs typeface="Times New Roman" panose="02020603050405020304" pitchFamily="18" charset="0"/>
                        </a:rPr>
                        <a:t>0.15</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smtClean="0">
                          <a:effectLst/>
                          <a:latin typeface="Cambria Math" panose="02040503050406030204" pitchFamily="18" charset="0"/>
                          <a:ea typeface="等线" panose="02010600030101010101" pitchFamily="2" charset="-122"/>
                          <a:cs typeface="Times New Roman" panose="02020603050405020304" pitchFamily="18" charset="0"/>
                        </a:rPr>
                        <a:t>0.20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smtClean="0">
                          <a:effectLst/>
                          <a:latin typeface="Cambria Math" panose="02040503050406030204" pitchFamily="18" charset="0"/>
                          <a:ea typeface="等线" panose="02010600030101010101" pitchFamily="2" charset="-122"/>
                          <a:cs typeface="Times New Roman" panose="02020603050405020304" pitchFamily="18" charset="0"/>
                        </a:rPr>
                        <a:t>0.30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smtClean="0">
                          <a:effectLst/>
                          <a:latin typeface="Cambria Math" panose="02040503050406030204" pitchFamily="18" charset="0"/>
                          <a:ea typeface="等线" panose="02010600030101010101" pitchFamily="2" charset="-122"/>
                          <a:cs typeface="Times New Roman" panose="02020603050405020304" pitchFamily="18" charset="0"/>
                        </a:rPr>
                        <a:t>0.20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smtClean="0">
                          <a:effectLst/>
                          <a:latin typeface="Cambria Math" panose="02040503050406030204" pitchFamily="18" charset="0"/>
                          <a:ea typeface="等线" panose="02010600030101010101" pitchFamily="2" charset="-122"/>
                          <a:cs typeface="Times New Roman" panose="02020603050405020304" pitchFamily="18" charset="0"/>
                        </a:rPr>
                        <a:t>0.15</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557177"/>
                  </a:ext>
                </a:extLst>
              </a:tr>
            </a:tbl>
          </a:graphicData>
        </a:graphic>
      </p:graphicFrame>
      <p:sp>
        <p:nvSpPr>
          <p:cNvPr id="7" name="矩形 6"/>
          <p:cNvSpPr/>
          <p:nvPr/>
        </p:nvSpPr>
        <p:spPr>
          <a:xfrm>
            <a:off x="5016440" y="-2722"/>
            <a:ext cx="2236510" cy="584775"/>
          </a:xfrm>
          <a:prstGeom prst="rect">
            <a:avLst/>
          </a:prstGeom>
        </p:spPr>
        <p:txBody>
          <a:bodyPr wrap="none">
            <a:spAutoFit/>
          </a:bodyPr>
          <a:lstStyle/>
          <a:p>
            <a:pPr lvl="0"/>
            <a:r>
              <a:rPr lang="zh-CN" altLang="en-US" sz="3200" dirty="0">
                <a:solidFill>
                  <a:srgbClr val="0070C0"/>
                </a:solidFill>
                <a:latin typeface="华文行楷" panose="02010800040101010101" pitchFamily="2" charset="-122"/>
                <a:ea typeface="华文行楷" panose="02010800040101010101" pitchFamily="2" charset="-122"/>
              </a:rPr>
              <a:t>规定化题目</a:t>
            </a:r>
          </a:p>
        </p:txBody>
      </p:sp>
    </p:spTree>
    <p:extLst>
      <p:ext uri="{BB962C8B-B14F-4D97-AF65-F5344CB8AC3E}">
        <p14:creationId xmlns:p14="http://schemas.microsoft.com/office/powerpoint/2010/main" val="169996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900138" cy="7017306"/>
          </a:xfrm>
          <a:prstGeom prst="rect">
            <a:avLst/>
          </a:prstGeom>
        </p:spPr>
        <p:txBody>
          <a:bodyPr wrap="square">
            <a:spAutoFit/>
          </a:bodyPr>
          <a:lstStyle/>
          <a:p>
            <a:pPr lvl="0"/>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1</a:t>
            </a:r>
            <a:r>
              <a:rPr lang="zh-CN" altLang="en-US" dirty="0">
                <a:solidFill>
                  <a:prstClr val="black"/>
                </a:solidFill>
                <a:latin typeface="楷体" panose="02010609060101010101" pitchFamily="49" charset="-122"/>
                <a:ea typeface="楷体" panose="02010609060101010101" pitchFamily="49" charset="-122"/>
              </a:rPr>
              <a:t>）原始图像直方图均衡</a:t>
            </a:r>
            <a:r>
              <a:rPr lang="zh-CN" altLang="en-US" dirty="0" smtClean="0">
                <a:solidFill>
                  <a:prstClr val="black"/>
                </a:solidFill>
                <a:latin typeface="楷体" panose="02010609060101010101" pitchFamily="49" charset="-122"/>
                <a:ea typeface="楷体" panose="02010609060101010101" pitchFamily="49" charset="-122"/>
              </a:rPr>
              <a:t>化（见前面的</a:t>
            </a:r>
            <a:r>
              <a:rPr lang="en-US" altLang="zh-CN" dirty="0" smtClean="0">
                <a:solidFill>
                  <a:prstClr val="black"/>
                </a:solidFill>
                <a:latin typeface="楷体" panose="02010609060101010101" pitchFamily="49" charset="-122"/>
                <a:ea typeface="楷体" panose="02010609060101010101" pitchFamily="49" charset="-122"/>
              </a:rPr>
              <a:t>PPT</a:t>
            </a:r>
            <a:r>
              <a:rPr lang="zh-CN" altLang="en-US" dirty="0" smtClean="0">
                <a:solidFill>
                  <a:prstClr val="black"/>
                </a:solidFill>
                <a:latin typeface="楷体" panose="02010609060101010101" pitchFamily="49" charset="-122"/>
                <a:ea typeface="楷体" panose="02010609060101010101" pitchFamily="49" charset="-122"/>
              </a:rPr>
              <a:t>）</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2</a:t>
            </a:r>
            <a:r>
              <a:rPr lang="zh-CN" altLang="en-US" dirty="0">
                <a:solidFill>
                  <a:prstClr val="black"/>
                </a:solidFill>
                <a:latin typeface="楷体" panose="02010609060101010101" pitchFamily="49" charset="-122"/>
                <a:ea typeface="楷体" panose="02010609060101010101" pitchFamily="49" charset="-122"/>
              </a:rPr>
              <a:t>）目标图像直方图均衡</a:t>
            </a:r>
            <a:r>
              <a:rPr lang="zh-CN" altLang="en-US" dirty="0" smtClean="0">
                <a:solidFill>
                  <a:prstClr val="black"/>
                </a:solidFill>
                <a:latin typeface="楷体" panose="02010609060101010101" pitchFamily="49" charset="-122"/>
                <a:ea typeface="楷体" panose="02010609060101010101" pitchFamily="49" charset="-122"/>
              </a:rPr>
              <a:t>化</a:t>
            </a:r>
            <a:endParaRPr lang="en-US" altLang="zh-CN" dirty="0" smtClean="0">
              <a:solidFill>
                <a:prstClr val="black"/>
              </a:solidFill>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）求变换函数</a:t>
            </a:r>
            <a:endParaRPr lang="en-US" altLang="zh-CN" dirty="0">
              <a:latin typeface="楷体" panose="02010609060101010101" pitchFamily="49" charset="-122"/>
              <a:ea typeface="楷体" panose="02010609060101010101" pitchFamily="49" charset="-122"/>
            </a:endParaRPr>
          </a:p>
          <a:p>
            <a:r>
              <a:rPr lang="en-US" altLang="zh-CN" dirty="0">
                <a:solidFill>
                  <a:prstClr val="black"/>
                </a:solidFill>
                <a:latin typeface="Cambria Math" panose="02040503050406030204" pitchFamily="18" charset="0"/>
                <a:ea typeface="Cambria Math" panose="02040503050406030204" pitchFamily="18" charset="0"/>
              </a:rPr>
              <a:t>		v</a:t>
            </a:r>
            <a:r>
              <a:rPr lang="en-US" altLang="zh-CN" baseline="-25000" dirty="0">
                <a:solidFill>
                  <a:prstClr val="black"/>
                </a:solidFill>
                <a:latin typeface="Cambria Math" panose="02040503050406030204" pitchFamily="18" charset="0"/>
                <a:ea typeface="Cambria Math" panose="02040503050406030204" pitchFamily="18" charset="0"/>
              </a:rPr>
              <a:t>0</a:t>
            </a:r>
            <a:r>
              <a:rPr lang="en-US" altLang="zh-CN" dirty="0">
                <a:solidFill>
                  <a:prstClr val="black"/>
                </a:solidFill>
                <a:latin typeface="Cambria Math" panose="02040503050406030204" pitchFamily="18" charset="0"/>
                <a:ea typeface="Cambria Math" panose="02040503050406030204" pitchFamily="18" charset="0"/>
              </a:rPr>
              <a:t>=</a:t>
            </a:r>
            <a:r>
              <a:rPr lang="en-US" altLang="zh-CN" kern="100" dirty="0" err="1">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latin typeface="Cambria Math" panose="02040503050406030204" pitchFamily="18" charset="0"/>
                <a:ea typeface="等线" panose="02010600030101010101" pitchFamily="2" charset="-122"/>
                <a:cs typeface="Times New Roman" panose="02020603050405020304" pitchFamily="18" charset="0"/>
              </a:rPr>
              <a:t>z</a:t>
            </a:r>
            <a:r>
              <a:rPr lang="en-US" altLang="zh-CN" kern="100" dirty="0">
                <a:latin typeface="Cambria Math" panose="02040503050406030204" pitchFamily="18" charset="0"/>
                <a:ea typeface="等线" panose="02010600030101010101" pitchFamily="2" charset="-122"/>
                <a:cs typeface="Times New Roman" panose="02020603050405020304" pitchFamily="18" charset="0"/>
              </a:rPr>
              <a:t>(z</a:t>
            </a:r>
            <a:r>
              <a:rPr lang="en-US" altLang="zh-CN" kern="100" baseline="-25000" dirty="0">
                <a:latin typeface="Cambria Math" panose="02040503050406030204" pitchFamily="18" charset="0"/>
                <a:ea typeface="等线" panose="02010600030101010101" pitchFamily="2" charset="-122"/>
                <a:cs typeface="Times New Roman" panose="02020603050405020304" pitchFamily="18" charset="0"/>
              </a:rPr>
              <a:t>0</a:t>
            </a:r>
            <a:r>
              <a:rPr lang="en-US" altLang="zh-CN" kern="100" dirty="0">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=0</a:t>
            </a:r>
          </a:p>
          <a:p>
            <a:r>
              <a:rPr lang="en-US" altLang="zh-CN" dirty="0">
                <a:solidFill>
                  <a:prstClr val="black"/>
                </a:solidFill>
                <a:latin typeface="Cambria Math" panose="02040503050406030204" pitchFamily="18" charset="0"/>
                <a:ea typeface="Cambria Math" panose="02040503050406030204" pitchFamily="18" charset="0"/>
              </a:rPr>
              <a:t>		v</a:t>
            </a:r>
            <a:r>
              <a:rPr lang="en-US" altLang="zh-CN" baseline="-25000" dirty="0">
                <a:solidFill>
                  <a:prstClr val="black"/>
                </a:solidFill>
                <a:latin typeface="Cambria Math" panose="02040503050406030204" pitchFamily="18" charset="0"/>
                <a:ea typeface="Cambria Math" panose="02040503050406030204" pitchFamily="18" charset="0"/>
              </a:rPr>
              <a:t>1</a:t>
            </a:r>
            <a:r>
              <a:rPr lang="en-US" altLang="zh-CN" dirty="0">
                <a:solidFill>
                  <a:prstClr val="black"/>
                </a:solidFill>
                <a:latin typeface="Cambria Math" panose="02040503050406030204" pitchFamily="18" charset="0"/>
                <a:ea typeface="Cambria Math" panose="02040503050406030204" pitchFamily="18" charset="0"/>
              </a:rPr>
              <a:t>=</a:t>
            </a:r>
            <a:r>
              <a:rPr lang="en-US" altLang="zh-CN" kern="100" dirty="0" err="1">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latin typeface="Cambria Math" panose="02040503050406030204" pitchFamily="18" charset="0"/>
                <a:ea typeface="等线" panose="02010600030101010101" pitchFamily="2" charset="-122"/>
                <a:cs typeface="Times New Roman" panose="02020603050405020304" pitchFamily="18" charset="0"/>
              </a:rPr>
              <a:t>z</a:t>
            </a:r>
            <a:r>
              <a:rPr lang="en-US" altLang="zh-CN" kern="100" dirty="0">
                <a:latin typeface="Cambria Math" panose="02040503050406030204" pitchFamily="18" charset="0"/>
                <a:ea typeface="等线" panose="02010600030101010101" pitchFamily="2" charset="-122"/>
                <a:cs typeface="Times New Roman" panose="02020603050405020304" pitchFamily="18" charset="0"/>
              </a:rPr>
              <a:t>(z</a:t>
            </a:r>
            <a:r>
              <a:rPr lang="en-US" altLang="zh-CN" kern="100" baseline="-25000" dirty="0">
                <a:latin typeface="Cambria Math" panose="02040503050406030204" pitchFamily="18" charset="0"/>
                <a:ea typeface="等线" panose="02010600030101010101" pitchFamily="2" charset="-122"/>
                <a:cs typeface="Times New Roman" panose="02020603050405020304" pitchFamily="18" charset="0"/>
              </a:rPr>
              <a:t>0</a:t>
            </a:r>
            <a:r>
              <a:rPr lang="en-US" altLang="zh-CN" kern="100" dirty="0">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a:t>
            </a:r>
            <a:r>
              <a:rPr lang="en-US" altLang="zh-CN" kern="100" dirty="0" err="1">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latin typeface="Cambria Math" panose="02040503050406030204" pitchFamily="18" charset="0"/>
                <a:ea typeface="等线" panose="02010600030101010101" pitchFamily="2" charset="-122"/>
                <a:cs typeface="Times New Roman" panose="02020603050405020304" pitchFamily="18" charset="0"/>
              </a:rPr>
              <a:t>z</a:t>
            </a:r>
            <a:r>
              <a:rPr lang="en-US" altLang="zh-CN" kern="100" dirty="0">
                <a:latin typeface="Cambria Math" panose="02040503050406030204" pitchFamily="18" charset="0"/>
                <a:ea typeface="等线" panose="02010600030101010101" pitchFamily="2" charset="-122"/>
                <a:cs typeface="Times New Roman" panose="02020603050405020304" pitchFamily="18" charset="0"/>
              </a:rPr>
              <a:t>(z</a:t>
            </a:r>
            <a:r>
              <a:rPr lang="en-US" altLang="zh-CN" kern="100" baseline="-25000" dirty="0">
                <a:latin typeface="Cambria Math" panose="02040503050406030204" pitchFamily="18" charset="0"/>
                <a:ea typeface="等线" panose="02010600030101010101" pitchFamily="2" charset="-122"/>
                <a:cs typeface="Times New Roman" panose="02020603050405020304" pitchFamily="18" charset="0"/>
              </a:rPr>
              <a:t>1</a:t>
            </a:r>
            <a:r>
              <a:rPr lang="en-US" altLang="zh-CN" kern="100" dirty="0">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=0+0=0</a:t>
            </a:r>
          </a:p>
          <a:p>
            <a:pPr lvl="0"/>
            <a:r>
              <a:rPr lang="en-US" altLang="zh-CN" dirty="0">
                <a:solidFill>
                  <a:prstClr val="black"/>
                </a:solidFill>
                <a:latin typeface="Cambria Math" panose="02040503050406030204" pitchFamily="18" charset="0"/>
                <a:ea typeface="Cambria Math" panose="02040503050406030204" pitchFamily="18" charset="0"/>
              </a:rPr>
              <a:t>		v</a:t>
            </a:r>
            <a:r>
              <a:rPr lang="en-US" altLang="zh-CN" baseline="-25000" dirty="0">
                <a:solidFill>
                  <a:prstClr val="black"/>
                </a:solidFill>
                <a:latin typeface="Cambria Math" panose="02040503050406030204" pitchFamily="18" charset="0"/>
                <a:ea typeface="Cambria Math" panose="02040503050406030204" pitchFamily="18" charset="0"/>
              </a:rPr>
              <a:t>2</a:t>
            </a:r>
            <a:r>
              <a:rPr lang="en-US" altLang="zh-CN" dirty="0">
                <a:solidFill>
                  <a:prstClr val="black"/>
                </a:solidFill>
                <a:latin typeface="Cambria Math" panose="02040503050406030204" pitchFamily="18" charset="0"/>
                <a:ea typeface="Cambria Math" panose="02040503050406030204" pitchFamily="18" charset="0"/>
              </a:rPr>
              <a:t>=</a:t>
            </a:r>
            <a:r>
              <a:rPr lang="en-US" altLang="zh-CN" kern="100" dirty="0" err="1">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latin typeface="Cambria Math" panose="02040503050406030204" pitchFamily="18" charset="0"/>
                <a:ea typeface="等线" panose="02010600030101010101" pitchFamily="2" charset="-122"/>
                <a:cs typeface="Times New Roman" panose="02020603050405020304" pitchFamily="18" charset="0"/>
              </a:rPr>
              <a:t>z</a:t>
            </a:r>
            <a:r>
              <a:rPr lang="en-US" altLang="zh-CN" kern="100" dirty="0">
                <a:latin typeface="Cambria Math" panose="02040503050406030204" pitchFamily="18" charset="0"/>
                <a:ea typeface="等线" panose="02010600030101010101" pitchFamily="2" charset="-122"/>
                <a:cs typeface="Times New Roman" panose="02020603050405020304" pitchFamily="18" charset="0"/>
              </a:rPr>
              <a:t>(z</a:t>
            </a:r>
            <a:r>
              <a:rPr lang="en-US" altLang="zh-CN" kern="100" baseline="-25000" dirty="0">
                <a:latin typeface="Cambria Math" panose="02040503050406030204" pitchFamily="18" charset="0"/>
                <a:ea typeface="等线" panose="02010600030101010101" pitchFamily="2" charset="-122"/>
                <a:cs typeface="Times New Roman" panose="02020603050405020304" pitchFamily="18" charset="0"/>
              </a:rPr>
              <a:t>0</a:t>
            </a:r>
            <a:r>
              <a:rPr lang="en-US" altLang="zh-CN" kern="100" dirty="0">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a:t>
            </a:r>
            <a:r>
              <a:rPr lang="en-US" altLang="zh-CN" kern="100" dirty="0" err="1">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latin typeface="Cambria Math" panose="02040503050406030204" pitchFamily="18" charset="0"/>
                <a:ea typeface="等线" panose="02010600030101010101" pitchFamily="2" charset="-122"/>
                <a:cs typeface="Times New Roman" panose="02020603050405020304" pitchFamily="18" charset="0"/>
              </a:rPr>
              <a:t>z</a:t>
            </a:r>
            <a:r>
              <a:rPr lang="en-US" altLang="zh-CN" kern="100" dirty="0">
                <a:latin typeface="Cambria Math" panose="02040503050406030204" pitchFamily="18" charset="0"/>
                <a:ea typeface="等线" panose="02010600030101010101" pitchFamily="2" charset="-122"/>
                <a:cs typeface="Times New Roman" panose="02020603050405020304" pitchFamily="18" charset="0"/>
              </a:rPr>
              <a:t>(z</a:t>
            </a:r>
            <a:r>
              <a:rPr lang="en-US" altLang="zh-CN" kern="100" baseline="-25000" dirty="0">
                <a:latin typeface="Cambria Math" panose="02040503050406030204" pitchFamily="18" charset="0"/>
                <a:ea typeface="等线" panose="02010600030101010101" pitchFamily="2" charset="-122"/>
                <a:cs typeface="Times New Roman" panose="02020603050405020304" pitchFamily="18" charset="0"/>
              </a:rPr>
              <a:t>1</a:t>
            </a:r>
            <a:r>
              <a:rPr lang="en-US" altLang="zh-CN" kern="100" dirty="0">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a:t>
            </a:r>
            <a:r>
              <a:rPr lang="en-US" altLang="zh-CN" kern="100" dirty="0" err="1">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latin typeface="Cambria Math" panose="02040503050406030204" pitchFamily="18" charset="0"/>
                <a:ea typeface="等线" panose="02010600030101010101" pitchFamily="2" charset="-122"/>
                <a:cs typeface="Times New Roman" panose="02020603050405020304" pitchFamily="18" charset="0"/>
              </a:rPr>
              <a:t>z</a:t>
            </a:r>
            <a:r>
              <a:rPr lang="en-US" altLang="zh-CN" kern="100" dirty="0">
                <a:latin typeface="Cambria Math" panose="02040503050406030204" pitchFamily="18" charset="0"/>
                <a:ea typeface="等线" panose="02010600030101010101" pitchFamily="2" charset="-122"/>
                <a:cs typeface="Times New Roman" panose="02020603050405020304" pitchFamily="18" charset="0"/>
              </a:rPr>
              <a:t>(z</a:t>
            </a:r>
            <a:r>
              <a:rPr lang="en-US" altLang="zh-CN" kern="100" baseline="-25000" dirty="0">
                <a:latin typeface="Cambria Math" panose="02040503050406030204" pitchFamily="18" charset="0"/>
                <a:ea typeface="等线" panose="02010600030101010101" pitchFamily="2" charset="-122"/>
                <a:cs typeface="Times New Roman" panose="02020603050405020304" pitchFamily="18" charset="0"/>
              </a:rPr>
              <a:t>2</a:t>
            </a:r>
            <a:r>
              <a:rPr lang="en-US" altLang="zh-CN" kern="100" dirty="0">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=0+0+0=0</a:t>
            </a:r>
          </a:p>
          <a:p>
            <a:pPr lvl="0"/>
            <a:r>
              <a:rPr lang="en-US" altLang="zh-CN" dirty="0">
                <a:solidFill>
                  <a:prstClr val="black"/>
                </a:solidFill>
                <a:latin typeface="Cambria Math" panose="02040503050406030204" pitchFamily="18" charset="0"/>
                <a:ea typeface="Cambria Math" panose="02040503050406030204" pitchFamily="18" charset="0"/>
              </a:rPr>
              <a:t>		</a:t>
            </a:r>
            <a:r>
              <a:rPr lang="zh-CN" altLang="en-US" dirty="0">
                <a:solidFill>
                  <a:prstClr val="black"/>
                </a:solidFill>
                <a:latin typeface="楷体" panose="02010609060101010101" pitchFamily="49" charset="-122"/>
                <a:ea typeface="楷体" panose="02010609060101010101" pitchFamily="49" charset="-122"/>
              </a:rPr>
              <a:t>同理求出：</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3</a:t>
            </a:r>
            <a:r>
              <a:rPr lang="en-US" altLang="zh-CN" dirty="0" smtClean="0">
                <a:solidFill>
                  <a:prstClr val="black"/>
                </a:solidFill>
                <a:latin typeface="Cambria Math" panose="02040503050406030204" pitchFamily="18" charset="0"/>
                <a:ea typeface="Cambria Math" panose="02040503050406030204" pitchFamily="18" charset="0"/>
              </a:rPr>
              <a:t>=0.15,  v</a:t>
            </a:r>
            <a:r>
              <a:rPr lang="en-US" altLang="zh-CN" baseline="-25000" dirty="0" smtClean="0">
                <a:solidFill>
                  <a:prstClr val="black"/>
                </a:solidFill>
                <a:latin typeface="Cambria Math" panose="02040503050406030204" pitchFamily="18" charset="0"/>
                <a:ea typeface="Cambria Math" panose="02040503050406030204" pitchFamily="18" charset="0"/>
              </a:rPr>
              <a:t>4</a:t>
            </a:r>
            <a:r>
              <a:rPr lang="en-US" altLang="zh-CN" dirty="0" smtClean="0">
                <a:solidFill>
                  <a:prstClr val="black"/>
                </a:solidFill>
                <a:latin typeface="Cambria Math" panose="02040503050406030204" pitchFamily="18" charset="0"/>
                <a:ea typeface="Cambria Math" panose="02040503050406030204" pitchFamily="18" charset="0"/>
              </a:rPr>
              <a:t>=0.35,  v</a:t>
            </a:r>
            <a:r>
              <a:rPr lang="en-US" altLang="zh-CN" baseline="-25000" dirty="0" smtClean="0">
                <a:solidFill>
                  <a:prstClr val="black"/>
                </a:solidFill>
                <a:latin typeface="Cambria Math" panose="02040503050406030204" pitchFamily="18" charset="0"/>
                <a:ea typeface="Cambria Math" panose="02040503050406030204" pitchFamily="18" charset="0"/>
              </a:rPr>
              <a:t>5</a:t>
            </a:r>
            <a:r>
              <a:rPr lang="en-US" altLang="zh-CN" dirty="0" smtClean="0">
                <a:solidFill>
                  <a:prstClr val="black"/>
                </a:solidFill>
                <a:latin typeface="Cambria Math" panose="02040503050406030204" pitchFamily="18" charset="0"/>
                <a:ea typeface="Cambria Math" panose="02040503050406030204" pitchFamily="18" charset="0"/>
              </a:rPr>
              <a:t>=0.65,  v</a:t>
            </a:r>
            <a:r>
              <a:rPr lang="en-US" altLang="zh-CN" baseline="-25000" dirty="0" smtClean="0">
                <a:solidFill>
                  <a:prstClr val="black"/>
                </a:solidFill>
                <a:latin typeface="Cambria Math" panose="02040503050406030204" pitchFamily="18" charset="0"/>
                <a:ea typeface="Cambria Math" panose="02040503050406030204" pitchFamily="18" charset="0"/>
              </a:rPr>
              <a:t>6</a:t>
            </a:r>
            <a:r>
              <a:rPr lang="en-US" altLang="zh-CN" dirty="0" smtClean="0">
                <a:solidFill>
                  <a:prstClr val="black"/>
                </a:solidFill>
                <a:latin typeface="Cambria Math" panose="02040503050406030204" pitchFamily="18" charset="0"/>
                <a:ea typeface="Cambria Math" panose="02040503050406030204" pitchFamily="18" charset="0"/>
              </a:rPr>
              <a:t>=0.85,  </a:t>
            </a:r>
            <a:r>
              <a:rPr lang="en-US" altLang="zh-CN" dirty="0">
                <a:solidFill>
                  <a:prstClr val="black"/>
                </a:solidFill>
                <a:latin typeface="Cambria Math" panose="02040503050406030204" pitchFamily="18" charset="0"/>
                <a:ea typeface="Cambria Math" panose="02040503050406030204" pitchFamily="18" charset="0"/>
              </a:rPr>
              <a:t>v</a:t>
            </a:r>
            <a:r>
              <a:rPr lang="en-US" altLang="zh-CN" baseline="-25000" dirty="0">
                <a:solidFill>
                  <a:prstClr val="black"/>
                </a:solidFill>
                <a:latin typeface="Cambria Math" panose="02040503050406030204" pitchFamily="18" charset="0"/>
                <a:ea typeface="Cambria Math" panose="02040503050406030204" pitchFamily="18" charset="0"/>
              </a:rPr>
              <a:t>7</a:t>
            </a:r>
            <a:r>
              <a:rPr lang="en-US" altLang="zh-CN" dirty="0">
                <a:solidFill>
                  <a:prstClr val="black"/>
                </a:solidFill>
                <a:latin typeface="Cambria Math" panose="02040503050406030204" pitchFamily="18" charset="0"/>
                <a:ea typeface="Cambria Math" panose="02040503050406030204" pitchFamily="18" charset="0"/>
              </a:rPr>
              <a:t>=1</a:t>
            </a:r>
          </a:p>
          <a:p>
            <a:pPr lvl="0"/>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a:solidFill>
                  <a:prstClr val="black"/>
                </a:solidFill>
                <a:latin typeface="楷体" panose="02010609060101010101" pitchFamily="49" charset="-122"/>
                <a:ea typeface="楷体" panose="02010609060101010101" pitchFamily="49" charset="-122"/>
              </a:rPr>
              <a:t>	</a:t>
            </a:r>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b</a:t>
            </a:r>
            <a:r>
              <a:rPr lang="zh-CN" altLang="en-US" dirty="0">
                <a:solidFill>
                  <a:prstClr val="black"/>
                </a:solidFill>
                <a:latin typeface="楷体" panose="02010609060101010101" pitchFamily="49" charset="-122"/>
                <a:ea typeface="楷体" panose="02010609060101010101" pitchFamily="49" charset="-122"/>
              </a:rPr>
              <a:t>）计算均衡化之后的灰度级</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a:solidFill>
                  <a:prstClr val="black"/>
                </a:solidFill>
                <a:latin typeface="楷体" panose="02010609060101010101" pitchFamily="49" charset="-122"/>
                <a:ea typeface="楷体" panose="02010609060101010101" pitchFamily="49" charset="-122"/>
              </a:rPr>
              <a:t>		</a:t>
            </a:r>
            <a:r>
              <a:rPr lang="zh-CN" altLang="en-US" dirty="0">
                <a:solidFill>
                  <a:prstClr val="black"/>
                </a:solidFill>
                <a:latin typeface="楷体" panose="02010609060101010101" pitchFamily="49" charset="-122"/>
                <a:ea typeface="楷体" panose="02010609060101010101" pitchFamily="49" charset="-122"/>
              </a:rPr>
              <a:t>由于图像的灰度级只有</a:t>
            </a:r>
            <a:r>
              <a:rPr lang="en-US" altLang="zh-CN" dirty="0">
                <a:solidFill>
                  <a:prstClr val="black"/>
                </a:solidFill>
                <a:latin typeface="楷体" panose="02010609060101010101" pitchFamily="49" charset="-122"/>
                <a:ea typeface="楷体" panose="02010609060101010101" pitchFamily="49" charset="-122"/>
              </a:rPr>
              <a:t>8</a:t>
            </a:r>
            <a:r>
              <a:rPr lang="zh-CN" altLang="en-US" dirty="0">
                <a:solidFill>
                  <a:prstClr val="black"/>
                </a:solidFill>
                <a:latin typeface="楷体" panose="02010609060101010101" pitchFamily="49" charset="-122"/>
                <a:ea typeface="楷体" panose="02010609060101010101" pitchFamily="49" charset="-122"/>
              </a:rPr>
              <a:t>级，变换之后的</a:t>
            </a:r>
            <a:r>
              <a:rPr lang="en-US" altLang="zh-CN" dirty="0" err="1">
                <a:solidFill>
                  <a:prstClr val="black"/>
                </a:solidFill>
                <a:latin typeface="Cambria Math" panose="02040503050406030204" pitchFamily="18" charset="0"/>
                <a:ea typeface="Cambria Math" panose="02040503050406030204" pitchFamily="18" charset="0"/>
              </a:rPr>
              <a:t>v</a:t>
            </a:r>
            <a:r>
              <a:rPr lang="en-US" altLang="zh-CN" baseline="-25000" dirty="0" err="1">
                <a:solidFill>
                  <a:prstClr val="black"/>
                </a:solidFill>
                <a:latin typeface="Cambria Math" panose="02040503050406030204" pitchFamily="18" charset="0"/>
                <a:ea typeface="Cambria Math" panose="02040503050406030204" pitchFamily="18" charset="0"/>
              </a:rPr>
              <a:t>k</a:t>
            </a:r>
            <a:r>
              <a:rPr lang="zh-CN" altLang="en-US" dirty="0">
                <a:solidFill>
                  <a:prstClr val="black"/>
                </a:solidFill>
                <a:latin typeface="楷体" panose="02010609060101010101" pitchFamily="49" charset="-122"/>
                <a:ea typeface="楷体" panose="02010609060101010101" pitchFamily="49" charset="-122"/>
              </a:rPr>
              <a:t>只能选择最接近的一个灰度级，因此需对</a:t>
            </a:r>
            <a:r>
              <a:rPr lang="en-US" altLang="zh-CN" dirty="0" err="1">
                <a:solidFill>
                  <a:prstClr val="black"/>
                </a:solidFill>
                <a:latin typeface="Cambria Math" panose="02040503050406030204" pitchFamily="18" charset="0"/>
                <a:ea typeface="Cambria Math" panose="02040503050406030204" pitchFamily="18" charset="0"/>
              </a:rPr>
              <a:t>v</a:t>
            </a:r>
            <a:r>
              <a:rPr lang="en-US" altLang="zh-CN" baseline="-25000" dirty="0" err="1">
                <a:solidFill>
                  <a:prstClr val="black"/>
                </a:solidFill>
                <a:latin typeface="Cambria Math" panose="02040503050406030204" pitchFamily="18" charset="0"/>
                <a:ea typeface="Cambria Math" panose="02040503050406030204" pitchFamily="18" charset="0"/>
              </a:rPr>
              <a:t>k</a:t>
            </a:r>
            <a:r>
              <a:rPr lang="en-US" altLang="zh-CN" baseline="-25000" dirty="0">
                <a:solidFill>
                  <a:prstClr val="black"/>
                </a:solidFill>
                <a:latin typeface="楷体" panose="02010609060101010101" pitchFamily="49" charset="-122"/>
                <a:ea typeface="楷体" panose="02010609060101010101" pitchFamily="49" charset="-122"/>
              </a:rPr>
              <a:t>		</a:t>
            </a:r>
            <a:r>
              <a:rPr lang="en-US" altLang="zh-CN" dirty="0">
                <a:solidFill>
                  <a:prstClr val="black"/>
                </a:solidFill>
                <a:latin typeface="楷体" panose="02010609060101010101" pitchFamily="49" charset="-122"/>
                <a:ea typeface="楷体" panose="02010609060101010101" pitchFamily="49" charset="-122"/>
              </a:rPr>
              <a:t>	</a:t>
            </a:r>
            <a:r>
              <a:rPr lang="zh-CN" altLang="en-US" dirty="0">
                <a:solidFill>
                  <a:prstClr val="black"/>
                </a:solidFill>
                <a:latin typeface="楷体" panose="02010609060101010101" pitchFamily="49" charset="-122"/>
                <a:ea typeface="楷体" panose="02010609060101010101" pitchFamily="49" charset="-122"/>
              </a:rPr>
              <a:t>进行舍入处理。</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a:solidFill>
                  <a:prstClr val="black"/>
                </a:solidFill>
                <a:latin typeface="Cambria Math" panose="02040503050406030204" pitchFamily="18" charset="0"/>
                <a:ea typeface="Cambria Math" panose="02040503050406030204" pitchFamily="18" charset="0"/>
              </a:rPr>
              <a:t>		v</a:t>
            </a:r>
            <a:r>
              <a:rPr lang="en-US" altLang="zh-CN" baseline="-25000" dirty="0">
                <a:solidFill>
                  <a:prstClr val="black"/>
                </a:solidFill>
                <a:latin typeface="Cambria Math" panose="02040503050406030204" pitchFamily="18" charset="0"/>
                <a:ea typeface="Cambria Math" panose="02040503050406030204" pitchFamily="18" charset="0"/>
              </a:rPr>
              <a:t>0</a:t>
            </a:r>
            <a:r>
              <a:rPr lang="en-US" altLang="zh-CN" dirty="0">
                <a:solidFill>
                  <a:prstClr val="black"/>
                </a:solidFill>
                <a:latin typeface="Cambria Math" panose="02040503050406030204" pitchFamily="18" charset="0"/>
                <a:ea typeface="Cambria Math" panose="02040503050406030204" pitchFamily="18" charset="0"/>
              </a:rPr>
              <a:t>=0		 v</a:t>
            </a:r>
            <a:r>
              <a:rPr lang="en-US" altLang="zh-CN" baseline="-25000" dirty="0">
                <a:solidFill>
                  <a:prstClr val="black"/>
                </a:solidFill>
                <a:latin typeface="Cambria Math" panose="02040503050406030204" pitchFamily="18" charset="0"/>
                <a:ea typeface="Cambria Math" panose="02040503050406030204" pitchFamily="18" charset="0"/>
              </a:rPr>
              <a:t>1</a:t>
            </a:r>
            <a:r>
              <a:rPr lang="en-US" altLang="zh-CN" dirty="0">
                <a:solidFill>
                  <a:prstClr val="black"/>
                </a:solidFill>
                <a:latin typeface="Cambria Math" panose="02040503050406030204" pitchFamily="18" charset="0"/>
                <a:ea typeface="Cambria Math" panose="02040503050406030204" pitchFamily="18" charset="0"/>
              </a:rPr>
              <a:t>=0		 v</a:t>
            </a:r>
            <a:r>
              <a:rPr lang="en-US" altLang="zh-CN" baseline="-25000" dirty="0">
                <a:solidFill>
                  <a:prstClr val="black"/>
                </a:solidFill>
                <a:latin typeface="Cambria Math" panose="02040503050406030204" pitchFamily="18" charset="0"/>
                <a:ea typeface="Cambria Math" panose="02040503050406030204" pitchFamily="18" charset="0"/>
              </a:rPr>
              <a:t>2</a:t>
            </a:r>
            <a:r>
              <a:rPr lang="en-US" altLang="zh-CN" dirty="0">
                <a:solidFill>
                  <a:prstClr val="black"/>
                </a:solidFill>
                <a:latin typeface="Cambria Math" panose="02040503050406030204" pitchFamily="18" charset="0"/>
                <a:ea typeface="Cambria Math" panose="02040503050406030204" pitchFamily="18" charset="0"/>
              </a:rPr>
              <a:t>=0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3</a:t>
            </a:r>
            <a:r>
              <a:rPr lang="en-US" altLang="zh-CN" dirty="0" smtClean="0">
                <a:solidFill>
                  <a:prstClr val="black"/>
                </a:solidFill>
                <a:latin typeface="Cambria Math" panose="02040503050406030204" pitchFamily="18" charset="0"/>
                <a:ea typeface="Cambria Math" panose="02040503050406030204" pitchFamily="18" charset="0"/>
              </a:rPr>
              <a:t>=1/7</a:t>
            </a:r>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a:solidFill>
                  <a:prstClr val="black"/>
                </a:solidFill>
                <a:latin typeface="Cambria Math" panose="02040503050406030204" pitchFamily="18" charset="0"/>
                <a:ea typeface="Cambria Math" panose="02040503050406030204" pitchFamily="18" charset="0"/>
              </a:rPr>
              <a:t>		v</a:t>
            </a:r>
            <a:r>
              <a:rPr lang="en-US" altLang="zh-CN" baseline="-25000" dirty="0">
                <a:solidFill>
                  <a:prstClr val="black"/>
                </a:solidFill>
                <a:latin typeface="Cambria Math" panose="02040503050406030204" pitchFamily="18" charset="0"/>
                <a:ea typeface="Cambria Math" panose="02040503050406030204" pitchFamily="18" charset="0"/>
              </a:rPr>
              <a:t>4</a:t>
            </a:r>
            <a:r>
              <a:rPr lang="en-US" altLang="zh-CN" dirty="0">
                <a:solidFill>
                  <a:prstClr val="black"/>
                </a:solidFill>
                <a:latin typeface="Cambria Math" panose="02040503050406030204" pitchFamily="18" charset="0"/>
                <a:ea typeface="Cambria Math" panose="02040503050406030204" pitchFamily="18" charset="0"/>
              </a:rPr>
              <a:t>≈2/7		 v</a:t>
            </a:r>
            <a:r>
              <a:rPr lang="en-US" altLang="zh-CN" baseline="-25000" dirty="0">
                <a:solidFill>
                  <a:prstClr val="black"/>
                </a:solidFill>
                <a:latin typeface="Cambria Math" panose="02040503050406030204" pitchFamily="18" charset="0"/>
                <a:ea typeface="Cambria Math" panose="02040503050406030204" pitchFamily="18" charset="0"/>
              </a:rPr>
              <a:t>5</a:t>
            </a:r>
            <a:r>
              <a:rPr lang="en-US" altLang="zh-CN" dirty="0">
                <a:solidFill>
                  <a:prstClr val="black"/>
                </a:solidFill>
                <a:latin typeface="Cambria Math" panose="02040503050406030204" pitchFamily="18" charset="0"/>
                <a:ea typeface="Cambria Math" panose="02040503050406030204" pitchFamily="18" charset="0"/>
              </a:rPr>
              <a:t>≈5/7		 v</a:t>
            </a:r>
            <a:r>
              <a:rPr lang="en-US" altLang="zh-CN" baseline="-25000" dirty="0">
                <a:solidFill>
                  <a:prstClr val="black"/>
                </a:solidFill>
                <a:latin typeface="Cambria Math" panose="02040503050406030204" pitchFamily="18" charset="0"/>
                <a:ea typeface="Cambria Math" panose="02040503050406030204" pitchFamily="18" charset="0"/>
              </a:rPr>
              <a:t>6</a:t>
            </a:r>
            <a:r>
              <a:rPr lang="en-US" altLang="zh-CN" dirty="0">
                <a:solidFill>
                  <a:prstClr val="black"/>
                </a:solidFill>
                <a:latin typeface="Cambria Math" panose="02040503050406030204" pitchFamily="18" charset="0"/>
                <a:ea typeface="Cambria Math" panose="02040503050406030204" pitchFamily="18" charset="0"/>
              </a:rPr>
              <a:t>≈6/7		 v</a:t>
            </a:r>
            <a:r>
              <a:rPr lang="en-US" altLang="zh-CN" baseline="-25000" dirty="0">
                <a:solidFill>
                  <a:prstClr val="black"/>
                </a:solidFill>
                <a:latin typeface="Cambria Math" panose="02040503050406030204" pitchFamily="18" charset="0"/>
                <a:ea typeface="Cambria Math" panose="02040503050406030204" pitchFamily="18" charset="0"/>
              </a:rPr>
              <a:t>7</a:t>
            </a:r>
            <a:r>
              <a:rPr lang="en-US" altLang="zh-CN" dirty="0">
                <a:solidFill>
                  <a:prstClr val="black"/>
                </a:solidFill>
                <a:latin typeface="Cambria Math" panose="02040503050406030204" pitchFamily="18" charset="0"/>
                <a:ea typeface="Cambria Math" panose="02040503050406030204" pitchFamily="18" charset="0"/>
              </a:rPr>
              <a:t>=1</a:t>
            </a:r>
          </a:p>
          <a:p>
            <a:pPr lvl="0"/>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a:solidFill>
                  <a:prstClr val="black"/>
                </a:solidFill>
                <a:latin typeface="Cambria Math" panose="02040503050406030204" pitchFamily="18" charset="0"/>
              </a:rPr>
              <a:t>		</a:t>
            </a:r>
            <a:r>
              <a:rPr lang="zh-CN" altLang="en-US" dirty="0">
                <a:solidFill>
                  <a:prstClr val="black"/>
                </a:solidFill>
                <a:latin typeface="楷体" panose="02010609060101010101" pitchFamily="49" charset="-122"/>
                <a:ea typeface="楷体" panose="02010609060101010101" pitchFamily="49" charset="-122"/>
              </a:rPr>
              <a:t>根据对</a:t>
            </a:r>
            <a:r>
              <a:rPr lang="en-US" altLang="zh-CN" dirty="0" err="1">
                <a:solidFill>
                  <a:prstClr val="black"/>
                </a:solidFill>
                <a:latin typeface="楷体" panose="02010609060101010101" pitchFamily="49" charset="-122"/>
                <a:ea typeface="楷体" panose="02010609060101010101" pitchFamily="49" charset="-122"/>
              </a:rPr>
              <a:t>v</a:t>
            </a:r>
            <a:r>
              <a:rPr lang="en-US" altLang="zh-CN" baseline="-25000" dirty="0" err="1">
                <a:solidFill>
                  <a:prstClr val="black"/>
                </a:solidFill>
                <a:latin typeface="楷体" panose="02010609060101010101" pitchFamily="49" charset="-122"/>
                <a:ea typeface="楷体" panose="02010609060101010101" pitchFamily="49" charset="-122"/>
              </a:rPr>
              <a:t>k</a:t>
            </a:r>
            <a:r>
              <a:rPr lang="zh-CN" altLang="en-US" dirty="0">
                <a:solidFill>
                  <a:prstClr val="black"/>
                </a:solidFill>
                <a:latin typeface="楷体" panose="02010609060101010101" pitchFamily="49" charset="-122"/>
                <a:ea typeface="楷体" panose="02010609060101010101" pitchFamily="49" charset="-122"/>
              </a:rPr>
              <a:t>的舍入结果，均衡化后的灰度级有</a:t>
            </a:r>
            <a:r>
              <a:rPr lang="en-US" altLang="zh-CN" dirty="0">
                <a:solidFill>
                  <a:prstClr val="black"/>
                </a:solidFill>
                <a:latin typeface="楷体" panose="02010609060101010101" pitchFamily="49" charset="-122"/>
                <a:ea typeface="楷体" panose="02010609060101010101" pitchFamily="49" charset="-122"/>
              </a:rPr>
              <a:t>5</a:t>
            </a:r>
            <a:r>
              <a:rPr lang="zh-CN" altLang="en-US" dirty="0">
                <a:solidFill>
                  <a:prstClr val="black"/>
                </a:solidFill>
                <a:latin typeface="楷体" panose="02010609060101010101" pitchFamily="49" charset="-122"/>
                <a:ea typeface="楷体" panose="02010609060101010101" pitchFamily="49" charset="-122"/>
              </a:rPr>
              <a:t>级，分别是：</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a:solidFill>
                  <a:prstClr val="black"/>
                </a:solidFill>
                <a:latin typeface="Cambria Math" panose="02040503050406030204" pitchFamily="18" charset="0"/>
                <a:ea typeface="Cambria Math" panose="02040503050406030204" pitchFamily="18" charset="0"/>
              </a:rPr>
              <a:t>		v</a:t>
            </a:r>
            <a:r>
              <a:rPr lang="en-US" altLang="zh-CN" baseline="-25000" dirty="0">
                <a:solidFill>
                  <a:prstClr val="black"/>
                </a:solidFill>
                <a:latin typeface="Cambria Math" panose="02040503050406030204" pitchFamily="18" charset="0"/>
                <a:ea typeface="Cambria Math" panose="02040503050406030204" pitchFamily="18" charset="0"/>
              </a:rPr>
              <a:t>0</a:t>
            </a:r>
            <a:r>
              <a:rPr lang="en-US" altLang="zh-CN" dirty="0">
                <a:solidFill>
                  <a:prstClr val="black"/>
                </a:solidFill>
                <a:latin typeface="Cambria Math" panose="02040503050406030204" pitchFamily="18" charset="0"/>
                <a:ea typeface="Cambria Math" panose="02040503050406030204" pitchFamily="18" charset="0"/>
              </a:rPr>
              <a:t>=0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1</a:t>
            </a:r>
            <a:r>
              <a:rPr lang="en-US" altLang="zh-CN" dirty="0" smtClean="0">
                <a:solidFill>
                  <a:prstClr val="black"/>
                </a:solidFill>
                <a:latin typeface="Cambria Math" panose="02040503050406030204" pitchFamily="18" charset="0"/>
                <a:ea typeface="Cambria Math" panose="02040503050406030204" pitchFamily="18" charset="0"/>
              </a:rPr>
              <a:t>=1/7</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2</a:t>
            </a:r>
            <a:r>
              <a:rPr lang="en-US" altLang="zh-CN" dirty="0" smtClean="0">
                <a:solidFill>
                  <a:prstClr val="black"/>
                </a:solidFill>
                <a:latin typeface="Cambria Math" panose="02040503050406030204" pitchFamily="18" charset="0"/>
                <a:ea typeface="Cambria Math" panose="02040503050406030204" pitchFamily="18" charset="0"/>
              </a:rPr>
              <a:t>=2/7</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3</a:t>
            </a:r>
            <a:r>
              <a:rPr lang="en-US" altLang="zh-CN" dirty="0" smtClean="0">
                <a:solidFill>
                  <a:prstClr val="black"/>
                </a:solidFill>
                <a:latin typeface="Cambria Math" panose="02040503050406030204" pitchFamily="18" charset="0"/>
                <a:ea typeface="Cambria Math" panose="02040503050406030204" pitchFamily="18" charset="0"/>
              </a:rPr>
              <a:t>=5/7</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4</a:t>
            </a:r>
            <a:r>
              <a:rPr lang="en-US" altLang="zh-CN" dirty="0" smtClean="0">
                <a:solidFill>
                  <a:prstClr val="black"/>
                </a:solidFill>
                <a:latin typeface="Cambria Math" panose="02040503050406030204" pitchFamily="18" charset="0"/>
                <a:ea typeface="Cambria Math" panose="02040503050406030204" pitchFamily="18" charset="0"/>
              </a:rPr>
              <a:t>=6/7		</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a:solidFill>
                  <a:prstClr val="black"/>
                </a:solidFill>
                <a:latin typeface="Cambria Math" panose="02040503050406030204" pitchFamily="18" charset="0"/>
                <a:ea typeface="Cambria Math" panose="02040503050406030204" pitchFamily="18" charset="0"/>
              </a:rPr>
              <a:t>5</a:t>
            </a:r>
            <a:r>
              <a:rPr lang="en-US" altLang="zh-CN" dirty="0" smtClean="0">
                <a:solidFill>
                  <a:prstClr val="black"/>
                </a:solidFill>
                <a:latin typeface="Cambria Math" panose="02040503050406030204" pitchFamily="18" charset="0"/>
                <a:ea typeface="Cambria Math" panose="02040503050406030204" pitchFamily="18" charset="0"/>
              </a:rPr>
              <a:t>=1</a:t>
            </a:r>
            <a:r>
              <a:rPr lang="en-US" altLang="zh-CN" dirty="0">
                <a:latin typeface="楷体" panose="02010609060101010101" pitchFamily="49" charset="-122"/>
                <a:ea typeface="楷体" panose="02010609060101010101" pitchFamily="49" charset="-122"/>
              </a:rPr>
              <a:t>	</a:t>
            </a:r>
            <a:endParaRPr lang="en-US" altLang="zh-CN" dirty="0" smtClean="0">
              <a:latin typeface="楷体" panose="02010609060101010101" pitchFamily="49" charset="-122"/>
              <a:ea typeface="楷体" panose="02010609060101010101" pitchFamily="49" charset="-122"/>
            </a:endParaRPr>
          </a:p>
          <a:p>
            <a:pPr lvl="0"/>
            <a:endParaRPr lang="en-US" altLang="zh-CN" dirty="0">
              <a:latin typeface="楷体" panose="02010609060101010101" pitchFamily="49" charset="-122"/>
              <a:ea typeface="楷体" panose="02010609060101010101" pitchFamily="49" charset="-122"/>
            </a:endParaRPr>
          </a:p>
          <a:p>
            <a:pPr lvl="0"/>
            <a:r>
              <a:rPr lang="en-US" altLang="zh-CN" dirty="0" smtClean="0">
                <a:latin typeface="楷体" panose="02010609060101010101" pitchFamily="49" charset="-122"/>
                <a:ea typeface="楷体" panose="02010609060101010101" pitchFamily="49" charset="-122"/>
              </a:rPr>
              <a:t>	</a:t>
            </a:r>
            <a:r>
              <a:rPr lang="zh-CN" altLang="en-US" dirty="0" smtClean="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c</a:t>
            </a:r>
            <a:r>
              <a:rPr lang="zh-CN" altLang="en-US" dirty="0">
                <a:latin typeface="楷体" panose="02010609060101010101" pitchFamily="49" charset="-122"/>
                <a:ea typeface="楷体" panose="02010609060101010101" pitchFamily="49" charset="-122"/>
              </a:rPr>
              <a:t>）对于均衡化后的每一灰度级，计算各</a:t>
            </a:r>
            <a:r>
              <a:rPr lang="en-US" altLang="zh-CN" dirty="0" err="1">
                <a:latin typeface="Cambria Math" panose="02040503050406030204" pitchFamily="18" charset="0"/>
                <a:ea typeface="Cambria Math" panose="02040503050406030204" pitchFamily="18" charset="0"/>
              </a:rPr>
              <a:t>P</a:t>
            </a:r>
            <a:r>
              <a:rPr lang="en-US" altLang="zh-CN" baseline="-25000" dirty="0" err="1">
                <a:latin typeface="Cambria Math" panose="02040503050406030204" pitchFamily="18" charset="0"/>
                <a:ea typeface="Cambria Math" panose="02040503050406030204" pitchFamily="18" charset="0"/>
              </a:rPr>
              <a:t>v</a:t>
            </a:r>
            <a:r>
              <a:rPr lang="en-US" altLang="zh-CN" dirty="0">
                <a:latin typeface="Cambria Math" panose="02040503050406030204" pitchFamily="18" charset="0"/>
                <a:ea typeface="Cambria Math" panose="02040503050406030204" pitchFamily="18" charset="0"/>
              </a:rPr>
              <a:t>(</a:t>
            </a:r>
            <a:r>
              <a:rPr lang="en-US" altLang="zh-CN" dirty="0" err="1">
                <a:latin typeface="Cambria Math" panose="02040503050406030204" pitchFamily="18" charset="0"/>
                <a:ea typeface="Cambria Math" panose="02040503050406030204" pitchFamily="18" charset="0"/>
              </a:rPr>
              <a:t>v</a:t>
            </a:r>
            <a:r>
              <a:rPr lang="en-US" altLang="zh-CN" baseline="-25000" dirty="0" err="1">
                <a:latin typeface="Cambria Math" panose="02040503050406030204" pitchFamily="18" charset="0"/>
                <a:ea typeface="Cambria Math" panose="02040503050406030204" pitchFamily="18" charset="0"/>
              </a:rPr>
              <a:t>k</a:t>
            </a:r>
            <a:r>
              <a:rPr lang="en-US" altLang="zh-CN" dirty="0">
                <a:latin typeface="Cambria Math" panose="02040503050406030204" pitchFamily="18" charset="0"/>
                <a:ea typeface="Cambria Math" panose="02040503050406030204" pitchFamily="18" charset="0"/>
              </a:rPr>
              <a:t>)</a:t>
            </a:r>
            <a:r>
              <a:rPr lang="zh-CN" altLang="en-US" dirty="0"/>
              <a:t>。</a:t>
            </a:r>
            <a:endParaRPr lang="en-US" altLang="zh-CN" dirty="0"/>
          </a:p>
          <a:p>
            <a:r>
              <a:rPr lang="en-US" altLang="zh-CN" kern="100" dirty="0">
                <a:latin typeface="Cambria Math" panose="02040503050406030204" pitchFamily="18" charset="0"/>
                <a:ea typeface="Cambria Math" panose="02040503050406030204" pitchFamily="18" charset="0"/>
                <a:cs typeface="Times New Roman" panose="02020603050405020304" pitchFamily="18" charset="0"/>
              </a:rPr>
              <a:t>		z</a:t>
            </a:r>
            <a:r>
              <a:rPr lang="en-US" altLang="zh-CN" kern="100" baseline="-25000" dirty="0">
                <a:latin typeface="Cambria Math" panose="02040503050406030204" pitchFamily="18" charset="0"/>
                <a:ea typeface="Cambria Math" panose="02040503050406030204" pitchFamily="18" charset="0"/>
                <a:cs typeface="Times New Roman" panose="02020603050405020304" pitchFamily="18" charset="0"/>
              </a:rPr>
              <a:t>0</a:t>
            </a:r>
            <a:r>
              <a:rPr lang="zh-CN" altLang="en-US" kern="1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kern="100" dirty="0">
                <a:latin typeface="Cambria Math" panose="02040503050406030204" pitchFamily="18" charset="0"/>
                <a:ea typeface="Cambria Math" panose="02040503050406030204" pitchFamily="18" charset="0"/>
                <a:cs typeface="Times New Roman" panose="02020603050405020304" pitchFamily="18" charset="0"/>
              </a:rPr>
              <a:t> z</a:t>
            </a:r>
            <a:r>
              <a:rPr lang="en-US" altLang="zh-CN" kern="100" baseline="-25000" dirty="0">
                <a:latin typeface="Cambria Math" panose="02040503050406030204" pitchFamily="18" charset="0"/>
                <a:ea typeface="Cambria Math" panose="02040503050406030204" pitchFamily="18" charset="0"/>
                <a:cs typeface="Times New Roman" panose="02020603050405020304" pitchFamily="18" charset="0"/>
              </a:rPr>
              <a:t>1</a:t>
            </a:r>
            <a:r>
              <a:rPr lang="zh-CN" altLang="en-US" kern="1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kern="100"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kern="100" dirty="0" smtClean="0">
                <a:latin typeface="Cambria Math" panose="02040503050406030204" pitchFamily="18" charset="0"/>
                <a:ea typeface="Cambria Math" panose="02040503050406030204" pitchFamily="18" charset="0"/>
                <a:cs typeface="Times New Roman" panose="02020603050405020304" pitchFamily="18" charset="0"/>
              </a:rPr>
              <a:t>z</a:t>
            </a:r>
            <a:r>
              <a:rPr lang="en-US" altLang="zh-CN" kern="100" baseline="-25000" dirty="0" smtClean="0">
                <a:latin typeface="Cambria Math" panose="02040503050406030204" pitchFamily="18" charset="0"/>
                <a:ea typeface="Cambria Math" panose="02040503050406030204" pitchFamily="18" charset="0"/>
                <a:cs typeface="Times New Roman" panose="02020603050405020304" pitchFamily="18" charset="0"/>
              </a:rPr>
              <a:t>2</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映射</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到</a:t>
            </a:r>
            <a:r>
              <a:rPr lang="en-US" altLang="zh-CN" dirty="0">
                <a:solidFill>
                  <a:prstClr val="black"/>
                </a:solidFill>
                <a:latin typeface="Cambria Math" panose="02040503050406030204" pitchFamily="18" charset="0"/>
                <a:ea typeface="Cambria Math" panose="02040503050406030204" pitchFamily="18" charset="0"/>
              </a:rPr>
              <a:t>v</a:t>
            </a:r>
            <a:r>
              <a:rPr lang="en-US" altLang="zh-CN" baseline="-25000" dirty="0">
                <a:solidFill>
                  <a:prstClr val="black"/>
                </a:solidFill>
                <a:latin typeface="Cambria Math" panose="02040503050406030204" pitchFamily="18" charset="0"/>
                <a:ea typeface="Cambria Math" panose="02040503050406030204" pitchFamily="18" charset="0"/>
              </a:rPr>
              <a:t>0</a:t>
            </a:r>
            <a:r>
              <a:rPr lang="en-US" altLang="zh-CN" dirty="0">
                <a:solidFill>
                  <a:prstClr val="black"/>
                </a:solidFill>
                <a:latin typeface="Cambria Math" panose="02040503050406030204" pitchFamily="18" charset="0"/>
                <a:ea typeface="Cambria Math" panose="02040503050406030204" pitchFamily="18" charset="0"/>
              </a:rPr>
              <a:t>=0</a:t>
            </a:r>
            <a:r>
              <a:rPr lang="zh-CN" altLang="en-US" dirty="0">
                <a:solidFill>
                  <a:prstClr val="black"/>
                </a:solidFill>
                <a:latin typeface="Cambria Math" panose="02040503050406030204" pitchFamily="18" charset="0"/>
                <a:ea typeface="Cambria Math" panose="02040503050406030204" pitchFamily="18" charset="0"/>
              </a:rPr>
              <a:t>，</a:t>
            </a:r>
            <a:r>
              <a:rPr lang="en-US" altLang="zh-CN" dirty="0">
                <a:latin typeface="Cambria Math" panose="02040503050406030204" pitchFamily="18" charset="0"/>
                <a:ea typeface="Cambria Math" panose="02040503050406030204" pitchFamily="18" charset="0"/>
              </a:rPr>
              <a:t> </a:t>
            </a:r>
            <a:r>
              <a:rPr lang="en-US" altLang="zh-CN" dirty="0" err="1">
                <a:latin typeface="Cambria Math" panose="02040503050406030204" pitchFamily="18" charset="0"/>
                <a:ea typeface="Cambria Math" panose="02040503050406030204" pitchFamily="18" charset="0"/>
              </a:rPr>
              <a:t>P</a:t>
            </a:r>
            <a:r>
              <a:rPr lang="en-US" altLang="zh-CN" baseline="-25000" dirty="0" err="1">
                <a:latin typeface="Cambria Math" panose="02040503050406030204" pitchFamily="18" charset="0"/>
                <a:ea typeface="Cambria Math" panose="02040503050406030204" pitchFamily="18" charset="0"/>
              </a:rPr>
              <a:t>v</a:t>
            </a:r>
            <a:r>
              <a:rPr lang="en-US" altLang="zh-CN" dirty="0">
                <a:latin typeface="Cambria Math" panose="02040503050406030204" pitchFamily="18" charset="0"/>
                <a:ea typeface="Cambria Math" panose="02040503050406030204" pitchFamily="18" charset="0"/>
              </a:rPr>
              <a:t>(v</a:t>
            </a:r>
            <a:r>
              <a:rPr lang="en-US" altLang="zh-CN" baseline="-25000" dirty="0">
                <a:latin typeface="Cambria Math" panose="02040503050406030204" pitchFamily="18" charset="0"/>
                <a:ea typeface="Cambria Math" panose="02040503050406030204" pitchFamily="18" charset="0"/>
              </a:rPr>
              <a:t>0</a:t>
            </a:r>
            <a:r>
              <a:rPr lang="en-US" altLang="zh-CN" dirty="0">
                <a:latin typeface="Cambria Math" panose="02040503050406030204" pitchFamily="18" charset="0"/>
                <a:ea typeface="Cambria Math" panose="02040503050406030204" pitchFamily="18" charset="0"/>
              </a:rPr>
              <a:t>)=</a:t>
            </a:r>
            <a:r>
              <a:rPr lang="en-US" altLang="zh-CN" dirty="0" smtClean="0">
                <a:latin typeface="Cambria Math" panose="02040503050406030204" pitchFamily="18" charset="0"/>
                <a:ea typeface="Cambria Math" panose="02040503050406030204" pitchFamily="18" charset="0"/>
              </a:rPr>
              <a:t>0+0+0=0</a:t>
            </a:r>
          </a:p>
          <a:p>
            <a:r>
              <a:rPr lang="en-US" altLang="zh-CN" dirty="0">
                <a:latin typeface="Cambria Math" panose="02040503050406030204" pitchFamily="18" charset="0"/>
                <a:ea typeface="Cambria Math" panose="02040503050406030204" pitchFamily="18" charset="0"/>
              </a:rPr>
              <a:t>	</a:t>
            </a:r>
            <a:r>
              <a:rPr lang="en-US" altLang="zh-CN" dirty="0" smtClean="0">
                <a:latin typeface="Cambria Math" panose="02040503050406030204" pitchFamily="18" charset="0"/>
                <a:ea typeface="Cambria Math" panose="02040503050406030204" pitchFamily="18" charset="0"/>
              </a:rPr>
              <a:t>	</a:t>
            </a:r>
            <a:r>
              <a:rPr lang="en-US" altLang="zh-CN" kern="100"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kern="100" dirty="0" smtClean="0">
                <a:latin typeface="Cambria Math" panose="02040503050406030204" pitchFamily="18" charset="0"/>
                <a:ea typeface="Cambria Math" panose="02040503050406030204" pitchFamily="18" charset="0"/>
                <a:cs typeface="Times New Roman" panose="02020603050405020304" pitchFamily="18" charset="0"/>
              </a:rPr>
              <a:t>z</a:t>
            </a:r>
            <a:r>
              <a:rPr lang="en-US" altLang="zh-CN" kern="100" baseline="-25000" dirty="0">
                <a:latin typeface="Cambria Math" panose="02040503050406030204" pitchFamily="18" charset="0"/>
                <a:ea typeface="Cambria Math" panose="02040503050406030204" pitchFamily="18" charset="0"/>
                <a:cs typeface="Times New Roman" panose="02020603050405020304" pitchFamily="18" charset="0"/>
              </a:rPr>
              <a:t>3</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映射到</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1</a:t>
            </a:r>
            <a:r>
              <a:rPr lang="en-US" altLang="zh-CN" dirty="0" smtClean="0">
                <a:solidFill>
                  <a:prstClr val="black"/>
                </a:solidFill>
                <a:latin typeface="Cambria Math" panose="02040503050406030204" pitchFamily="18" charset="0"/>
                <a:ea typeface="Cambria Math" panose="02040503050406030204" pitchFamily="18" charset="0"/>
              </a:rPr>
              <a:t>=1/7</a:t>
            </a:r>
            <a:r>
              <a:rPr lang="zh-CN" altLang="en-US" dirty="0" smtClean="0">
                <a:solidFill>
                  <a:prstClr val="black"/>
                </a:solidFill>
                <a:latin typeface="Cambria Math" panose="02040503050406030204" pitchFamily="18" charset="0"/>
                <a:ea typeface="Cambria Math" panose="02040503050406030204" pitchFamily="18" charset="0"/>
              </a:rPr>
              <a:t>，</a:t>
            </a:r>
            <a:r>
              <a:rPr lang="en-US" altLang="zh-CN" dirty="0" err="1" smtClean="0">
                <a:latin typeface="Cambria Math" panose="02040503050406030204" pitchFamily="18" charset="0"/>
                <a:ea typeface="Cambria Math" panose="02040503050406030204" pitchFamily="18" charset="0"/>
              </a:rPr>
              <a:t>P</a:t>
            </a:r>
            <a:r>
              <a:rPr lang="en-US" altLang="zh-CN" baseline="-25000" dirty="0" err="1" smtClean="0">
                <a:latin typeface="Cambria Math" panose="02040503050406030204" pitchFamily="18" charset="0"/>
                <a:ea typeface="Cambria Math" panose="02040503050406030204" pitchFamily="18" charset="0"/>
              </a:rPr>
              <a:t>v</a:t>
            </a:r>
            <a:r>
              <a:rPr lang="en-US" altLang="zh-CN" dirty="0" smtClean="0">
                <a:latin typeface="Cambria Math" panose="02040503050406030204" pitchFamily="18" charset="0"/>
                <a:ea typeface="Cambria Math" panose="02040503050406030204" pitchFamily="18" charset="0"/>
              </a:rPr>
              <a:t>(v</a:t>
            </a:r>
            <a:r>
              <a:rPr lang="en-US" altLang="zh-CN" baseline="-25000" dirty="0" smtClean="0">
                <a:latin typeface="Cambria Math" panose="02040503050406030204" pitchFamily="18" charset="0"/>
                <a:ea typeface="Cambria Math" panose="02040503050406030204" pitchFamily="18" charset="0"/>
              </a:rPr>
              <a:t>1</a:t>
            </a:r>
            <a:r>
              <a:rPr lang="en-US" altLang="zh-CN" dirty="0" smtClean="0">
                <a:latin typeface="Cambria Math" panose="02040503050406030204" pitchFamily="18" charset="0"/>
                <a:ea typeface="Cambria Math" panose="02040503050406030204" pitchFamily="18" charset="0"/>
              </a:rPr>
              <a:t>)=0.15</a:t>
            </a:r>
            <a:endParaRPr lang="en-US" altLang="zh-CN" dirty="0">
              <a:latin typeface="楷体" panose="02010609060101010101" pitchFamily="49" charset="-122"/>
              <a:ea typeface="楷体" panose="02010609060101010101" pitchFamily="49" charset="-122"/>
            </a:endParaRPr>
          </a:p>
          <a:p>
            <a:r>
              <a:rPr lang="en-US" altLang="zh-CN" kern="100" dirty="0">
                <a:latin typeface="Cambria Math" panose="02040503050406030204" pitchFamily="18" charset="0"/>
                <a:ea typeface="Cambria Math" panose="02040503050406030204" pitchFamily="18" charset="0"/>
                <a:cs typeface="Times New Roman" panose="02020603050405020304" pitchFamily="18" charset="0"/>
              </a:rPr>
              <a:t>		z</a:t>
            </a:r>
            <a:r>
              <a:rPr lang="en-US" altLang="zh-CN" kern="100" baseline="-25000" dirty="0">
                <a:latin typeface="Cambria Math" panose="02040503050406030204" pitchFamily="18" charset="0"/>
                <a:ea typeface="Cambria Math" panose="02040503050406030204" pitchFamily="18" charset="0"/>
                <a:cs typeface="Times New Roman" panose="02020603050405020304" pitchFamily="18" charset="0"/>
              </a:rPr>
              <a:t>4</a:t>
            </a:r>
            <a:r>
              <a:rPr lang="en-US" altLang="zh-CN" kern="100" dirty="0">
                <a:latin typeface="Cambria Math" panose="02040503050406030204" pitchFamily="18" charset="0"/>
                <a:ea typeface="Cambria Math" panose="02040503050406030204" pitchFamily="18" charset="0"/>
                <a:cs typeface="Times New Roman" panose="02020603050405020304" pitchFamily="18" charset="0"/>
              </a:rPr>
              <a:t>=4/7</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映射到</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2</a:t>
            </a:r>
            <a:r>
              <a:rPr lang="en-US" altLang="zh-CN" dirty="0" smtClean="0">
                <a:solidFill>
                  <a:prstClr val="black"/>
                </a:solidFill>
                <a:latin typeface="Cambria Math" panose="02040503050406030204" pitchFamily="18" charset="0"/>
                <a:ea typeface="Cambria Math" panose="02040503050406030204" pitchFamily="18" charset="0"/>
              </a:rPr>
              <a:t>=2/7 </a:t>
            </a:r>
            <a:r>
              <a:rPr lang="zh-CN" altLang="en-US" dirty="0">
                <a:solidFill>
                  <a:prstClr val="black"/>
                </a:solidFill>
                <a:latin typeface="Cambria Math" panose="02040503050406030204" pitchFamily="18" charset="0"/>
                <a:ea typeface="Cambria Math" panose="02040503050406030204" pitchFamily="18" charset="0"/>
              </a:rPr>
              <a:t>，</a:t>
            </a:r>
            <a:r>
              <a:rPr lang="en-US" altLang="zh-CN" dirty="0" err="1">
                <a:latin typeface="Cambria Math" panose="02040503050406030204" pitchFamily="18" charset="0"/>
                <a:ea typeface="Cambria Math" panose="02040503050406030204" pitchFamily="18" charset="0"/>
              </a:rPr>
              <a:t>P</a:t>
            </a:r>
            <a:r>
              <a:rPr lang="en-US" altLang="zh-CN" baseline="-25000" dirty="0" err="1">
                <a:latin typeface="Cambria Math" panose="02040503050406030204" pitchFamily="18" charset="0"/>
                <a:ea typeface="Cambria Math" panose="02040503050406030204" pitchFamily="18" charset="0"/>
              </a:rPr>
              <a:t>v</a:t>
            </a:r>
            <a:r>
              <a:rPr lang="en-US" altLang="zh-CN" dirty="0">
                <a:latin typeface="Cambria Math" panose="02040503050406030204" pitchFamily="18" charset="0"/>
                <a:ea typeface="Cambria Math" panose="02040503050406030204" pitchFamily="18" charset="0"/>
              </a:rPr>
              <a:t>(v</a:t>
            </a:r>
            <a:r>
              <a:rPr lang="en-US" altLang="zh-CN" baseline="-25000" dirty="0">
                <a:latin typeface="Cambria Math" panose="02040503050406030204" pitchFamily="18" charset="0"/>
                <a:ea typeface="Cambria Math" panose="02040503050406030204" pitchFamily="18" charset="0"/>
              </a:rPr>
              <a:t>1</a:t>
            </a:r>
            <a:r>
              <a:rPr lang="en-US" altLang="zh-CN" dirty="0">
                <a:latin typeface="Cambria Math" panose="02040503050406030204" pitchFamily="18" charset="0"/>
                <a:ea typeface="Cambria Math" panose="02040503050406030204" pitchFamily="18" charset="0"/>
              </a:rPr>
              <a:t>)=</a:t>
            </a:r>
            <a:r>
              <a:rPr lang="en-US" altLang="zh-CN" dirty="0" smtClean="0">
                <a:latin typeface="Cambria Math" panose="02040503050406030204" pitchFamily="18" charset="0"/>
                <a:ea typeface="Cambria Math" panose="02040503050406030204" pitchFamily="18" charset="0"/>
              </a:rPr>
              <a:t>0.20</a:t>
            </a:r>
            <a:endParaRPr lang="en-US" altLang="zh-CN" dirty="0">
              <a:latin typeface="Cambria Math" panose="02040503050406030204" pitchFamily="18" charset="0"/>
              <a:ea typeface="Cambria Math" panose="02040503050406030204" pitchFamily="18" charset="0"/>
            </a:endParaRPr>
          </a:p>
          <a:p>
            <a:r>
              <a:rPr lang="en-US" altLang="zh-CN" kern="100" dirty="0">
                <a:latin typeface="Cambria Math" panose="02040503050406030204" pitchFamily="18" charset="0"/>
                <a:ea typeface="Cambria Math" panose="02040503050406030204" pitchFamily="18" charset="0"/>
                <a:cs typeface="Times New Roman" panose="02020603050405020304" pitchFamily="18" charset="0"/>
              </a:rPr>
              <a:t>		z</a:t>
            </a:r>
            <a:r>
              <a:rPr lang="en-US" altLang="zh-CN" kern="100" baseline="-25000" dirty="0">
                <a:latin typeface="Cambria Math" panose="02040503050406030204" pitchFamily="18" charset="0"/>
                <a:ea typeface="Cambria Math" panose="02040503050406030204" pitchFamily="18" charset="0"/>
                <a:cs typeface="Times New Roman" panose="02020603050405020304" pitchFamily="18" charset="0"/>
              </a:rPr>
              <a:t>5</a:t>
            </a:r>
            <a:r>
              <a:rPr lang="en-US" altLang="zh-CN" kern="100" dirty="0">
                <a:latin typeface="Cambria Math" panose="02040503050406030204" pitchFamily="18" charset="0"/>
                <a:ea typeface="Cambria Math" panose="02040503050406030204" pitchFamily="18" charset="0"/>
                <a:cs typeface="Times New Roman" panose="02020603050405020304" pitchFamily="18" charset="0"/>
              </a:rPr>
              <a:t>=5/7</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映射到</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3</a:t>
            </a:r>
            <a:r>
              <a:rPr lang="en-US" altLang="zh-CN" dirty="0" smtClean="0">
                <a:solidFill>
                  <a:prstClr val="black"/>
                </a:solidFill>
                <a:latin typeface="Cambria Math" panose="02040503050406030204" pitchFamily="18" charset="0"/>
                <a:ea typeface="Cambria Math" panose="02040503050406030204" pitchFamily="18" charset="0"/>
              </a:rPr>
              <a:t>=5/7 </a:t>
            </a:r>
            <a:r>
              <a:rPr lang="zh-CN" altLang="en-US" dirty="0">
                <a:solidFill>
                  <a:prstClr val="black"/>
                </a:solidFill>
                <a:latin typeface="Cambria Math" panose="02040503050406030204" pitchFamily="18" charset="0"/>
                <a:ea typeface="Cambria Math" panose="02040503050406030204" pitchFamily="18" charset="0"/>
              </a:rPr>
              <a:t>， </a:t>
            </a:r>
            <a:r>
              <a:rPr lang="en-US" altLang="zh-CN" dirty="0" err="1">
                <a:latin typeface="Cambria Math" panose="02040503050406030204" pitchFamily="18" charset="0"/>
                <a:ea typeface="Cambria Math" panose="02040503050406030204" pitchFamily="18" charset="0"/>
              </a:rPr>
              <a:t>P</a:t>
            </a:r>
            <a:r>
              <a:rPr lang="en-US" altLang="zh-CN" baseline="-25000" dirty="0" err="1">
                <a:latin typeface="Cambria Math" panose="02040503050406030204" pitchFamily="18" charset="0"/>
                <a:ea typeface="Cambria Math" panose="02040503050406030204" pitchFamily="18" charset="0"/>
              </a:rPr>
              <a:t>v</a:t>
            </a:r>
            <a:r>
              <a:rPr lang="en-US" altLang="zh-CN" dirty="0">
                <a:latin typeface="Cambria Math" panose="02040503050406030204" pitchFamily="18" charset="0"/>
                <a:ea typeface="Cambria Math" panose="02040503050406030204" pitchFamily="18" charset="0"/>
              </a:rPr>
              <a:t>(v</a:t>
            </a:r>
            <a:r>
              <a:rPr lang="en-US" altLang="zh-CN" baseline="-25000" dirty="0">
                <a:latin typeface="Cambria Math" panose="02040503050406030204" pitchFamily="18" charset="0"/>
                <a:ea typeface="Cambria Math" panose="02040503050406030204" pitchFamily="18" charset="0"/>
              </a:rPr>
              <a:t>2</a:t>
            </a:r>
            <a:r>
              <a:rPr lang="en-US" altLang="zh-CN" dirty="0">
                <a:latin typeface="Cambria Math" panose="02040503050406030204" pitchFamily="18" charset="0"/>
                <a:ea typeface="Cambria Math" panose="02040503050406030204" pitchFamily="18" charset="0"/>
              </a:rPr>
              <a:t>)=</a:t>
            </a:r>
            <a:r>
              <a:rPr lang="en-US" altLang="zh-CN" dirty="0" smtClean="0">
                <a:latin typeface="Cambria Math" panose="02040503050406030204" pitchFamily="18" charset="0"/>
                <a:ea typeface="Cambria Math" panose="02040503050406030204" pitchFamily="18" charset="0"/>
              </a:rPr>
              <a:t>0.30</a:t>
            </a:r>
            <a:endParaRPr lang="en-US" altLang="zh-CN" dirty="0">
              <a:latin typeface="Cambria Math" panose="02040503050406030204" pitchFamily="18" charset="0"/>
              <a:ea typeface="Cambria Math" panose="02040503050406030204" pitchFamily="18" charset="0"/>
            </a:endParaRPr>
          </a:p>
          <a:p>
            <a:r>
              <a:rPr lang="en-US" altLang="zh-CN" kern="100" dirty="0">
                <a:latin typeface="Cambria Math" panose="02040503050406030204" pitchFamily="18" charset="0"/>
                <a:ea typeface="Cambria Math" panose="02040503050406030204" pitchFamily="18" charset="0"/>
                <a:cs typeface="Times New Roman" panose="02020603050405020304" pitchFamily="18" charset="0"/>
              </a:rPr>
              <a:t>		z</a:t>
            </a:r>
            <a:r>
              <a:rPr lang="en-US" altLang="zh-CN" kern="100" baseline="-25000" dirty="0">
                <a:latin typeface="Cambria Math" panose="02040503050406030204" pitchFamily="18" charset="0"/>
                <a:ea typeface="Cambria Math" panose="02040503050406030204" pitchFamily="18" charset="0"/>
                <a:cs typeface="Times New Roman" panose="02020603050405020304" pitchFamily="18" charset="0"/>
              </a:rPr>
              <a:t>6</a:t>
            </a:r>
            <a:r>
              <a:rPr lang="en-US" altLang="zh-CN" kern="100" dirty="0">
                <a:latin typeface="Cambria Math" panose="02040503050406030204" pitchFamily="18" charset="0"/>
                <a:ea typeface="Cambria Math" panose="02040503050406030204" pitchFamily="18" charset="0"/>
                <a:cs typeface="Times New Roman" panose="02020603050405020304" pitchFamily="18" charset="0"/>
              </a:rPr>
              <a:t>=6/7</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映射到</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4</a:t>
            </a:r>
            <a:r>
              <a:rPr lang="en-US" altLang="zh-CN" dirty="0" smtClean="0">
                <a:solidFill>
                  <a:prstClr val="black"/>
                </a:solidFill>
                <a:latin typeface="Cambria Math" panose="02040503050406030204" pitchFamily="18" charset="0"/>
                <a:ea typeface="Cambria Math" panose="02040503050406030204" pitchFamily="18" charset="0"/>
              </a:rPr>
              <a:t>=6/7 </a:t>
            </a:r>
            <a:r>
              <a:rPr lang="zh-CN" altLang="en-US" dirty="0">
                <a:solidFill>
                  <a:prstClr val="black"/>
                </a:solidFill>
                <a:latin typeface="Cambria Math" panose="02040503050406030204" pitchFamily="18" charset="0"/>
                <a:ea typeface="Cambria Math" panose="02040503050406030204" pitchFamily="18" charset="0"/>
              </a:rPr>
              <a:t>， </a:t>
            </a:r>
            <a:r>
              <a:rPr lang="en-US" altLang="zh-CN" dirty="0" err="1">
                <a:latin typeface="Cambria Math" panose="02040503050406030204" pitchFamily="18" charset="0"/>
                <a:ea typeface="Cambria Math" panose="02040503050406030204" pitchFamily="18" charset="0"/>
              </a:rPr>
              <a:t>P</a:t>
            </a:r>
            <a:r>
              <a:rPr lang="en-US" altLang="zh-CN" baseline="-25000" dirty="0" err="1">
                <a:latin typeface="Cambria Math" panose="02040503050406030204" pitchFamily="18" charset="0"/>
                <a:ea typeface="Cambria Math" panose="02040503050406030204" pitchFamily="18" charset="0"/>
              </a:rPr>
              <a:t>v</a:t>
            </a:r>
            <a:r>
              <a:rPr lang="en-US" altLang="zh-CN" dirty="0">
                <a:latin typeface="Cambria Math" panose="02040503050406030204" pitchFamily="18" charset="0"/>
                <a:ea typeface="Cambria Math" panose="02040503050406030204" pitchFamily="18" charset="0"/>
              </a:rPr>
              <a:t>(v</a:t>
            </a:r>
            <a:r>
              <a:rPr lang="en-US" altLang="zh-CN" baseline="-25000" dirty="0">
                <a:latin typeface="Cambria Math" panose="02040503050406030204" pitchFamily="18" charset="0"/>
                <a:ea typeface="Cambria Math" panose="02040503050406030204" pitchFamily="18" charset="0"/>
              </a:rPr>
              <a:t>3</a:t>
            </a:r>
            <a:r>
              <a:rPr lang="en-US" altLang="zh-CN" dirty="0">
                <a:latin typeface="Cambria Math" panose="02040503050406030204" pitchFamily="18" charset="0"/>
                <a:ea typeface="Cambria Math" panose="02040503050406030204" pitchFamily="18" charset="0"/>
              </a:rPr>
              <a:t>)=</a:t>
            </a:r>
            <a:r>
              <a:rPr lang="en-US" altLang="zh-CN" dirty="0" smtClean="0">
                <a:latin typeface="Cambria Math" panose="02040503050406030204" pitchFamily="18" charset="0"/>
                <a:ea typeface="Cambria Math" panose="02040503050406030204" pitchFamily="18" charset="0"/>
              </a:rPr>
              <a:t>0.20</a:t>
            </a:r>
            <a:endParaRPr lang="en-US" altLang="zh-CN" dirty="0">
              <a:latin typeface="Cambria Math" panose="02040503050406030204" pitchFamily="18" charset="0"/>
              <a:ea typeface="Cambria Math" panose="02040503050406030204" pitchFamily="18" charset="0"/>
            </a:endParaRPr>
          </a:p>
          <a:p>
            <a:r>
              <a:rPr lang="en-US" altLang="zh-CN" kern="100" dirty="0">
                <a:latin typeface="Cambria Math" panose="02040503050406030204" pitchFamily="18" charset="0"/>
                <a:ea typeface="Cambria Math" panose="02040503050406030204" pitchFamily="18" charset="0"/>
                <a:cs typeface="Times New Roman" panose="02020603050405020304" pitchFamily="18" charset="0"/>
              </a:rPr>
              <a:t>		z</a:t>
            </a:r>
            <a:r>
              <a:rPr lang="en-US" altLang="zh-CN" kern="100" baseline="-25000" dirty="0">
                <a:latin typeface="Cambria Math" panose="02040503050406030204" pitchFamily="18" charset="0"/>
                <a:ea typeface="Cambria Math" panose="02040503050406030204" pitchFamily="18" charset="0"/>
                <a:cs typeface="Times New Roman" panose="02020603050405020304" pitchFamily="18" charset="0"/>
              </a:rPr>
              <a:t>7</a:t>
            </a:r>
            <a:r>
              <a:rPr lang="en-US" altLang="zh-CN" kern="100" dirty="0">
                <a:latin typeface="Cambria Math" panose="02040503050406030204" pitchFamily="18" charset="0"/>
                <a:ea typeface="Cambria Math" panose="02040503050406030204" pitchFamily="18" charset="0"/>
                <a:cs typeface="Times New Roman" panose="02020603050405020304" pitchFamily="18" charset="0"/>
              </a:rPr>
              <a:t>=1</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映射到</a:t>
            </a:r>
            <a:r>
              <a:rPr lang="en-US" altLang="zh-CN" dirty="0">
                <a:solidFill>
                  <a:prstClr val="black"/>
                </a:solidFill>
                <a:latin typeface="Cambria Math" panose="02040503050406030204" pitchFamily="18" charset="0"/>
                <a:ea typeface="Cambria Math" panose="02040503050406030204" pitchFamily="18" charset="0"/>
              </a:rPr>
              <a:t>v</a:t>
            </a:r>
            <a:r>
              <a:rPr lang="en-US" altLang="zh-CN" baseline="-25000" dirty="0">
                <a:solidFill>
                  <a:prstClr val="black"/>
                </a:solidFill>
                <a:latin typeface="Cambria Math" panose="02040503050406030204" pitchFamily="18" charset="0"/>
                <a:ea typeface="Cambria Math" panose="02040503050406030204" pitchFamily="18" charset="0"/>
              </a:rPr>
              <a:t>4</a:t>
            </a:r>
            <a:r>
              <a:rPr lang="en-US" altLang="zh-CN" dirty="0">
                <a:solidFill>
                  <a:prstClr val="black"/>
                </a:solidFill>
                <a:latin typeface="Cambria Math" panose="02040503050406030204" pitchFamily="18" charset="0"/>
                <a:ea typeface="Cambria Math" panose="02040503050406030204" pitchFamily="18" charset="0"/>
              </a:rPr>
              <a:t>=1 </a:t>
            </a:r>
            <a:r>
              <a:rPr lang="zh-CN" altLang="en-US" dirty="0">
                <a:solidFill>
                  <a:prstClr val="black"/>
                </a:solidFill>
                <a:latin typeface="Cambria Math" panose="02040503050406030204" pitchFamily="18" charset="0"/>
                <a:ea typeface="Cambria Math" panose="02040503050406030204" pitchFamily="18" charset="0"/>
              </a:rPr>
              <a:t>，</a:t>
            </a:r>
            <a:r>
              <a:rPr lang="en-US" altLang="zh-CN" dirty="0" err="1">
                <a:latin typeface="Cambria Math" panose="02040503050406030204" pitchFamily="18" charset="0"/>
                <a:ea typeface="Cambria Math" panose="02040503050406030204" pitchFamily="18" charset="0"/>
              </a:rPr>
              <a:t>P</a:t>
            </a:r>
            <a:r>
              <a:rPr lang="en-US" altLang="zh-CN" baseline="-25000" dirty="0" err="1">
                <a:latin typeface="Cambria Math" panose="02040503050406030204" pitchFamily="18" charset="0"/>
                <a:ea typeface="Cambria Math" panose="02040503050406030204" pitchFamily="18" charset="0"/>
              </a:rPr>
              <a:t>v</a:t>
            </a:r>
            <a:r>
              <a:rPr lang="en-US" altLang="zh-CN" dirty="0">
                <a:latin typeface="Cambria Math" panose="02040503050406030204" pitchFamily="18" charset="0"/>
                <a:ea typeface="Cambria Math" panose="02040503050406030204" pitchFamily="18" charset="0"/>
              </a:rPr>
              <a:t>(v</a:t>
            </a:r>
            <a:r>
              <a:rPr lang="en-US" altLang="zh-CN" baseline="-25000" dirty="0">
                <a:latin typeface="Cambria Math" panose="02040503050406030204" pitchFamily="18" charset="0"/>
                <a:ea typeface="Cambria Math" panose="02040503050406030204" pitchFamily="18" charset="0"/>
              </a:rPr>
              <a:t>4</a:t>
            </a:r>
            <a:r>
              <a:rPr lang="en-US" altLang="zh-CN" dirty="0">
                <a:latin typeface="Cambria Math" panose="02040503050406030204" pitchFamily="18" charset="0"/>
                <a:ea typeface="Cambria Math" panose="02040503050406030204" pitchFamily="18" charset="0"/>
              </a:rPr>
              <a:t>)=</a:t>
            </a:r>
            <a:r>
              <a:rPr lang="en-US" altLang="zh-CN" dirty="0" smtClean="0">
                <a:latin typeface="Cambria Math" panose="02040503050406030204" pitchFamily="18" charset="0"/>
                <a:ea typeface="Cambria Math" panose="02040503050406030204" pitchFamily="18" charset="0"/>
              </a:rPr>
              <a:t>0.15</a:t>
            </a:r>
            <a:endParaRPr lang="en-US" altLang="zh-CN" dirty="0">
              <a:latin typeface="Cambria Math" panose="02040503050406030204" pitchFamily="18" charset="0"/>
              <a:ea typeface="Cambria Math" panose="02040503050406030204" pitchFamily="18" charset="0"/>
            </a:endParaRPr>
          </a:p>
          <a:p>
            <a:pPr lvl="0"/>
            <a:endParaRPr lang="zh-CN" altLang="en-US" dirty="0">
              <a:solidFill>
                <a:prstClr val="black"/>
              </a:solidFill>
              <a:latin typeface="楷体" panose="02010609060101010101" pitchFamily="49" charset="-122"/>
              <a:ea typeface="楷体" panose="02010609060101010101" pitchFamily="49" charset="-122"/>
            </a:endParaRPr>
          </a:p>
        </p:txBody>
      </p:sp>
      <p:graphicFrame>
        <p:nvGraphicFramePr>
          <p:cNvPr id="3" name="图表 2"/>
          <p:cNvGraphicFramePr/>
          <p:nvPr>
            <p:extLst>
              <p:ext uri="{D42A27DB-BD31-4B8C-83A1-F6EECF244321}">
                <p14:modId xmlns:p14="http://schemas.microsoft.com/office/powerpoint/2010/main" val="3668406015"/>
              </p:ext>
            </p:extLst>
          </p:nvPr>
        </p:nvGraphicFramePr>
        <p:xfrm>
          <a:off x="7086600" y="0"/>
          <a:ext cx="5105400" cy="24882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图表 3"/>
          <p:cNvGraphicFramePr/>
          <p:nvPr>
            <p:extLst>
              <p:ext uri="{D42A27DB-BD31-4B8C-83A1-F6EECF244321}">
                <p14:modId xmlns:p14="http://schemas.microsoft.com/office/powerpoint/2010/main" val="2737911157"/>
              </p:ext>
            </p:extLst>
          </p:nvPr>
        </p:nvGraphicFramePr>
        <p:xfrm>
          <a:off x="6937131" y="4484077"/>
          <a:ext cx="5254869" cy="237392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9539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0069" y="641729"/>
            <a:ext cx="9973408" cy="5909310"/>
          </a:xfrm>
          <a:prstGeom prst="rect">
            <a:avLst/>
          </a:prstGeom>
        </p:spPr>
        <p:txBody>
          <a:bodyPr wrap="square">
            <a:spAutoFit/>
          </a:bodyPr>
          <a:lstStyle/>
          <a:p>
            <a:pPr lvl="0"/>
            <a:r>
              <a:rPr lang="zh-CN" altLang="en-US" dirty="0">
                <a:solidFill>
                  <a:prstClr val="black"/>
                </a:solidFill>
                <a:latin typeface="楷体" panose="02010609060101010101" pitchFamily="49" charset="-122"/>
                <a:ea typeface="楷体" panose="02010609060101010101" pitchFamily="49" charset="-122"/>
              </a:rPr>
              <a:t>作业：</a:t>
            </a:r>
            <a:r>
              <a:rPr lang="en-US" altLang="zh-CN" dirty="0">
                <a:solidFill>
                  <a:prstClr val="black"/>
                </a:solidFill>
                <a:latin typeface="楷体" panose="02010609060101010101" pitchFamily="49" charset="-122"/>
                <a:ea typeface="楷体" panose="02010609060101010101" pitchFamily="49" charset="-122"/>
              </a:rPr>
              <a:t>P20</a:t>
            </a:r>
          </a:p>
          <a:p>
            <a:pPr lvl="0"/>
            <a:r>
              <a:rPr lang="zh-CN" altLang="en-US" b="1" dirty="0">
                <a:solidFill>
                  <a:prstClr val="black"/>
                </a:solidFill>
                <a:latin typeface="楷体" panose="02010609060101010101" pitchFamily="49" charset="-122"/>
                <a:ea typeface="楷体" panose="02010609060101010101" pitchFamily="49" charset="-122"/>
              </a:rPr>
              <a:t>（</a:t>
            </a:r>
            <a:r>
              <a:rPr lang="en-US" altLang="zh-CN" b="1" dirty="0">
                <a:solidFill>
                  <a:prstClr val="black"/>
                </a:solidFill>
                <a:latin typeface="楷体" panose="02010609060101010101" pitchFamily="49" charset="-122"/>
                <a:ea typeface="楷体" panose="02010609060101010101" pitchFamily="49" charset="-122"/>
              </a:rPr>
              <a:t>5</a:t>
            </a:r>
            <a:r>
              <a:rPr lang="zh-CN" altLang="en-US" b="1" dirty="0">
                <a:solidFill>
                  <a:prstClr val="black"/>
                </a:solidFill>
                <a:latin typeface="楷体" panose="02010609060101010101" pitchFamily="49" charset="-122"/>
                <a:ea typeface="楷体" panose="02010609060101010101" pitchFamily="49" charset="-122"/>
              </a:rPr>
              <a:t>）什么是索引图像和</a:t>
            </a:r>
            <a:r>
              <a:rPr lang="en-US" altLang="zh-CN" b="1" dirty="0">
                <a:solidFill>
                  <a:prstClr val="black"/>
                </a:solidFill>
                <a:latin typeface="楷体" panose="02010609060101010101" pitchFamily="49" charset="-122"/>
                <a:ea typeface="楷体" panose="02010609060101010101" pitchFamily="49" charset="-122"/>
              </a:rPr>
              <a:t>RGB</a:t>
            </a:r>
            <a:r>
              <a:rPr lang="zh-CN" altLang="en-US" b="1" dirty="0">
                <a:solidFill>
                  <a:prstClr val="black"/>
                </a:solidFill>
                <a:latin typeface="楷体" panose="02010609060101010101" pitchFamily="49" charset="-122"/>
                <a:ea typeface="楷体" panose="02010609060101010101" pitchFamily="49" charset="-122"/>
              </a:rPr>
              <a:t>彩色图像？两者有什么区别和联系</a:t>
            </a:r>
            <a:r>
              <a:rPr lang="zh-CN" altLang="en-US" b="1" dirty="0" smtClean="0">
                <a:solidFill>
                  <a:prstClr val="black"/>
                </a:solidFill>
                <a:latin typeface="楷体" panose="02010609060101010101" pitchFamily="49" charset="-122"/>
                <a:ea typeface="楷体" panose="02010609060101010101" pitchFamily="49" charset="-122"/>
              </a:rPr>
              <a:t>？</a:t>
            </a:r>
            <a:endParaRPr lang="en-US" altLang="zh-CN" b="1" dirty="0" smtClean="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索引图像既包括存放图像数据的二维矩阵，还包括一个颜色索引矩阵（称为</a:t>
            </a:r>
            <a:r>
              <a:rPr lang="en-US" altLang="zh-CN" dirty="0" smtClean="0">
                <a:solidFill>
                  <a:prstClr val="black"/>
                </a:solidFill>
                <a:latin typeface="楷体" panose="02010609060101010101" pitchFamily="49" charset="-122"/>
                <a:ea typeface="楷体" panose="02010609060101010101" pitchFamily="49" charset="-122"/>
              </a:rPr>
              <a:t>MAP</a:t>
            </a:r>
            <a:r>
              <a:rPr lang="zh-CN" altLang="en-US" dirty="0" smtClean="0">
                <a:solidFill>
                  <a:prstClr val="black"/>
                </a:solidFill>
                <a:latin typeface="楷体" panose="02010609060101010101" pitchFamily="49" charset="-122"/>
                <a:ea typeface="楷体" panose="02010609060101010101" pitchFamily="49" charset="-122"/>
              </a:rPr>
              <a:t>），索引图像又称为映射图像。</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彩色图像是指每个像素的信息由</a:t>
            </a:r>
            <a:r>
              <a:rPr lang="en-US" altLang="zh-CN" dirty="0" smtClean="0">
                <a:solidFill>
                  <a:prstClr val="black"/>
                </a:solidFill>
                <a:latin typeface="楷体" panose="02010609060101010101" pitchFamily="49" charset="-122"/>
                <a:ea typeface="楷体" panose="02010609060101010101" pitchFamily="49" charset="-122"/>
              </a:rPr>
              <a:t>RGB</a:t>
            </a:r>
            <a:r>
              <a:rPr lang="zh-CN" altLang="en-US" dirty="0" smtClean="0">
                <a:solidFill>
                  <a:prstClr val="black"/>
                </a:solidFill>
                <a:latin typeface="楷体" panose="02010609060101010101" pitchFamily="49" charset="-122"/>
                <a:ea typeface="楷体" panose="02010609060101010101" pitchFamily="49" charset="-122"/>
              </a:rPr>
              <a:t>三原色构成的图像，其中</a:t>
            </a:r>
            <a:r>
              <a:rPr lang="en-US" altLang="zh-CN" dirty="0" smtClean="0">
                <a:solidFill>
                  <a:prstClr val="black"/>
                </a:solidFill>
                <a:latin typeface="楷体" panose="02010609060101010101" pitchFamily="49" charset="-122"/>
                <a:ea typeface="楷体" panose="02010609060101010101" pitchFamily="49" charset="-122"/>
              </a:rPr>
              <a:t>RGB</a:t>
            </a:r>
            <a:r>
              <a:rPr lang="zh-CN" altLang="en-US" dirty="0" smtClean="0">
                <a:solidFill>
                  <a:prstClr val="black"/>
                </a:solidFill>
                <a:latin typeface="楷体" panose="02010609060101010101" pitchFamily="49" charset="-122"/>
                <a:ea typeface="楷体" panose="02010609060101010101" pitchFamily="49" charset="-122"/>
              </a:rPr>
              <a:t>是由不同的灰度级来描述的。</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区别：</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en-US" altLang="zh-CN" dirty="0" smtClean="0">
                <a:solidFill>
                  <a:prstClr val="black"/>
                </a:solidFill>
                <a:latin typeface="楷体" panose="02010609060101010101" pitchFamily="49" charset="-122"/>
                <a:ea typeface="楷体" panose="02010609060101010101" pitchFamily="49" charset="-122"/>
              </a:rPr>
              <a:t>RGB</a:t>
            </a:r>
            <a:r>
              <a:rPr lang="zh-CN" altLang="en-US" dirty="0" smtClean="0">
                <a:solidFill>
                  <a:prstClr val="black"/>
                </a:solidFill>
                <a:latin typeface="楷体" panose="02010609060101010101" pitchFamily="49" charset="-122"/>
                <a:ea typeface="楷体" panose="02010609060101010101" pitchFamily="49" charset="-122"/>
              </a:rPr>
              <a:t>图像每一个像素的颜色值（由</a:t>
            </a:r>
            <a:r>
              <a:rPr lang="en-US" altLang="zh-CN" dirty="0" smtClean="0">
                <a:solidFill>
                  <a:prstClr val="black"/>
                </a:solidFill>
                <a:latin typeface="楷体" panose="02010609060101010101" pitchFamily="49" charset="-122"/>
                <a:ea typeface="楷体" panose="02010609060101010101" pitchFamily="49" charset="-122"/>
              </a:rPr>
              <a:t>RGB</a:t>
            </a:r>
            <a:r>
              <a:rPr lang="zh-CN" altLang="en-US" dirty="0" smtClean="0">
                <a:solidFill>
                  <a:prstClr val="black"/>
                </a:solidFill>
                <a:latin typeface="楷体" panose="02010609060101010101" pitchFamily="49" charset="-122"/>
                <a:ea typeface="楷体" panose="02010609060101010101" pitchFamily="49" charset="-122"/>
              </a:rPr>
              <a:t>三原色表示）直接存放在图像矩阵中，不需要进行索引。</a:t>
            </a:r>
            <a:endParaRPr lang="en-US" altLang="zh-CN" dirty="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索引图像一般只能表示</a:t>
            </a:r>
            <a:r>
              <a:rPr lang="en-US" altLang="zh-CN" dirty="0" smtClean="0">
                <a:solidFill>
                  <a:prstClr val="black"/>
                </a:solidFill>
                <a:latin typeface="楷体" panose="02010609060101010101" pitchFamily="49" charset="-122"/>
                <a:ea typeface="楷体" panose="02010609060101010101" pitchFamily="49" charset="-122"/>
              </a:rPr>
              <a:t>256</a:t>
            </a:r>
            <a:r>
              <a:rPr lang="zh-CN" altLang="en-US" dirty="0" smtClean="0">
                <a:solidFill>
                  <a:prstClr val="black"/>
                </a:solidFill>
                <a:latin typeface="楷体" panose="02010609060101010101" pitchFamily="49" charset="-122"/>
                <a:ea typeface="楷体" panose="02010609060101010101" pitchFamily="49" charset="-122"/>
              </a:rPr>
              <a:t>种颜色，而</a:t>
            </a:r>
            <a:r>
              <a:rPr lang="en-US" altLang="zh-CN" dirty="0" smtClean="0">
                <a:solidFill>
                  <a:prstClr val="black"/>
                </a:solidFill>
                <a:latin typeface="楷体" panose="02010609060101010101" pitchFamily="49" charset="-122"/>
                <a:ea typeface="楷体" panose="02010609060101010101" pitchFamily="49" charset="-122"/>
              </a:rPr>
              <a:t>RGB</a:t>
            </a:r>
            <a:r>
              <a:rPr lang="zh-CN" altLang="en-US" dirty="0" smtClean="0">
                <a:solidFill>
                  <a:prstClr val="black"/>
                </a:solidFill>
                <a:latin typeface="楷体" panose="02010609060101010101" pitchFamily="49" charset="-122"/>
                <a:ea typeface="楷体" panose="02010609060101010101" pitchFamily="49" charset="-122"/>
              </a:rPr>
              <a:t>图像理论上可表示</a:t>
            </a:r>
            <a:r>
              <a:rPr lang="en-US" altLang="zh-CN" dirty="0" smtClean="0">
                <a:solidFill>
                  <a:prstClr val="black"/>
                </a:solidFill>
                <a:latin typeface="楷体" panose="02010609060101010101" pitchFamily="49" charset="-122"/>
                <a:ea typeface="楷体" panose="02010609060101010101" pitchFamily="49" charset="-122"/>
              </a:rPr>
              <a:t>2</a:t>
            </a:r>
            <a:r>
              <a:rPr lang="en-US" altLang="zh-CN" baseline="30000" dirty="0" smtClean="0">
                <a:solidFill>
                  <a:prstClr val="black"/>
                </a:solidFill>
                <a:latin typeface="楷体" panose="02010609060101010101" pitchFamily="49" charset="-122"/>
                <a:ea typeface="楷体" panose="02010609060101010101" pitchFamily="49" charset="-122"/>
              </a:rPr>
              <a:t>24</a:t>
            </a:r>
            <a:r>
              <a:rPr lang="zh-CN" altLang="en-US" dirty="0" smtClean="0">
                <a:solidFill>
                  <a:prstClr val="black"/>
                </a:solidFill>
                <a:latin typeface="楷体" panose="02010609060101010101" pitchFamily="49" charset="-122"/>
                <a:ea typeface="楷体" panose="02010609060101010101" pitchFamily="49" charset="-122"/>
              </a:rPr>
              <a:t>种颜色。</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索引图像所占据的存储空间远远小于</a:t>
            </a:r>
            <a:r>
              <a:rPr lang="en-US" altLang="zh-CN" dirty="0" smtClean="0">
                <a:solidFill>
                  <a:prstClr val="black"/>
                </a:solidFill>
                <a:latin typeface="楷体" panose="02010609060101010101" pitchFamily="49" charset="-122"/>
                <a:ea typeface="楷体" panose="02010609060101010101" pitchFamily="49" charset="-122"/>
              </a:rPr>
              <a:t>RGB</a:t>
            </a:r>
            <a:r>
              <a:rPr lang="zh-CN" altLang="en-US" dirty="0" smtClean="0">
                <a:solidFill>
                  <a:prstClr val="black"/>
                </a:solidFill>
                <a:latin typeface="楷体" panose="02010609060101010101" pitchFamily="49" charset="-122"/>
                <a:ea typeface="楷体" panose="02010609060101010101" pitchFamily="49" charset="-122"/>
              </a:rPr>
              <a:t>图像。</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en-US" altLang="zh-CN" dirty="0">
                <a:solidFill>
                  <a:prstClr val="black"/>
                </a:solidFill>
                <a:latin typeface="楷体" panose="02010609060101010101" pitchFamily="49" charset="-122"/>
                <a:ea typeface="楷体" panose="02010609060101010101" pitchFamily="49" charset="-122"/>
              </a:rPr>
              <a:t>RGB</a:t>
            </a:r>
            <a:r>
              <a:rPr lang="zh-CN" altLang="en-US" dirty="0">
                <a:solidFill>
                  <a:prstClr val="black"/>
                </a:solidFill>
                <a:latin typeface="楷体" panose="02010609060101010101" pitchFamily="49" charset="-122"/>
                <a:ea typeface="楷体" panose="02010609060101010101" pitchFamily="49" charset="-122"/>
              </a:rPr>
              <a:t>彩色</a:t>
            </a:r>
            <a:r>
              <a:rPr lang="zh-CN" altLang="en-US" dirty="0" smtClean="0">
                <a:solidFill>
                  <a:prstClr val="black"/>
                </a:solidFill>
                <a:latin typeface="楷体" panose="02010609060101010101" pitchFamily="49" charset="-122"/>
                <a:ea typeface="楷体" panose="02010609060101010101" pitchFamily="49" charset="-122"/>
              </a:rPr>
              <a:t>图像像素的颜色直接存放在图像矩阵中，在读取数据时无需索引，所以</a:t>
            </a:r>
            <a:r>
              <a:rPr lang="en-US" altLang="zh-CN" dirty="0" smtClean="0">
                <a:solidFill>
                  <a:prstClr val="black"/>
                </a:solidFill>
                <a:latin typeface="楷体" panose="02010609060101010101" pitchFamily="49" charset="-122"/>
                <a:ea typeface="楷体" panose="02010609060101010101" pitchFamily="49" charset="-122"/>
              </a:rPr>
              <a:t>RGB</a:t>
            </a:r>
            <a:r>
              <a:rPr lang="zh-CN" altLang="en-US" dirty="0">
                <a:solidFill>
                  <a:prstClr val="black"/>
                </a:solidFill>
                <a:latin typeface="楷体" panose="02010609060101010101" pitchFamily="49" charset="-122"/>
                <a:ea typeface="楷体" panose="02010609060101010101" pitchFamily="49" charset="-122"/>
              </a:rPr>
              <a:t>彩色</a:t>
            </a:r>
            <a:r>
              <a:rPr lang="zh-CN" altLang="en-US" dirty="0" smtClean="0">
                <a:solidFill>
                  <a:prstClr val="black"/>
                </a:solidFill>
                <a:latin typeface="楷体" panose="02010609060101010101" pitchFamily="49" charset="-122"/>
                <a:ea typeface="楷体" panose="02010609060101010101" pitchFamily="49" charset="-122"/>
              </a:rPr>
              <a:t>图像的显示速度很快。</a:t>
            </a:r>
            <a:endParaRPr lang="en-US" altLang="zh-CN" dirty="0" smtClean="0">
              <a:solidFill>
                <a:prstClr val="black"/>
              </a:solidFill>
              <a:latin typeface="楷体" panose="02010609060101010101" pitchFamily="49" charset="-122"/>
              <a:ea typeface="楷体" panose="02010609060101010101" pitchFamily="49" charset="-122"/>
            </a:endParaRPr>
          </a:p>
          <a:p>
            <a:pPr lvl="0"/>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联系：</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两者都是计算机可以处理的彩色图像。</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en-US" altLang="zh-CN" dirty="0" smtClean="0">
                <a:solidFill>
                  <a:prstClr val="black"/>
                </a:solidFill>
                <a:latin typeface="楷体" panose="02010609060101010101" pitchFamily="49" charset="-122"/>
                <a:ea typeface="楷体" panose="02010609060101010101" pitchFamily="49" charset="-122"/>
              </a:rPr>
              <a:t>RGB</a:t>
            </a:r>
            <a:r>
              <a:rPr lang="zh-CN" altLang="en-US" dirty="0" smtClean="0">
                <a:solidFill>
                  <a:prstClr val="black"/>
                </a:solidFill>
                <a:latin typeface="楷体" panose="02010609060101010101" pitchFamily="49" charset="-122"/>
                <a:ea typeface="楷体" panose="02010609060101010101" pitchFamily="49" charset="-122"/>
              </a:rPr>
              <a:t>图像与索引图像都由</a:t>
            </a:r>
            <a:r>
              <a:rPr lang="en-US" altLang="zh-CN" dirty="0" smtClean="0">
                <a:solidFill>
                  <a:prstClr val="black"/>
                </a:solidFill>
                <a:latin typeface="楷体" panose="02010609060101010101" pitchFamily="49" charset="-122"/>
                <a:ea typeface="楷体" panose="02010609060101010101" pitchFamily="49" charset="-122"/>
              </a:rPr>
              <a:t>RGB</a:t>
            </a:r>
            <a:r>
              <a:rPr lang="zh-CN" altLang="en-US" dirty="0" smtClean="0">
                <a:solidFill>
                  <a:prstClr val="black"/>
                </a:solidFill>
                <a:latin typeface="楷体" panose="02010609060101010101" pitchFamily="49" charset="-122"/>
                <a:ea typeface="楷体" panose="02010609060101010101" pitchFamily="49" charset="-122"/>
              </a:rPr>
              <a:t>三原色的叠加来表示每个像素的颜色。</a:t>
            </a:r>
            <a:endParaRPr lang="en-US" altLang="zh-CN" dirty="0">
              <a:solidFill>
                <a:prstClr val="black"/>
              </a:solidFill>
              <a:latin typeface="楷体" panose="02010609060101010101" pitchFamily="49" charset="-122"/>
              <a:ea typeface="楷体" panose="02010609060101010101" pitchFamily="49" charset="-122"/>
            </a:endParaRPr>
          </a:p>
          <a:p>
            <a:pPr lvl="0"/>
            <a:endParaRPr lang="en-US" altLang="zh-CN" dirty="0">
              <a:solidFill>
                <a:prstClr val="black"/>
              </a:solidFill>
              <a:latin typeface="楷体" panose="02010609060101010101" pitchFamily="49" charset="-122"/>
              <a:ea typeface="楷体" panose="02010609060101010101" pitchFamily="49" charset="-122"/>
            </a:endParaRPr>
          </a:p>
          <a:p>
            <a:pPr lvl="0"/>
            <a:r>
              <a:rPr lang="zh-CN" altLang="en-US" b="1" dirty="0">
                <a:solidFill>
                  <a:prstClr val="black"/>
                </a:solidFill>
                <a:latin typeface="楷体" panose="02010609060101010101" pitchFamily="49" charset="-122"/>
                <a:ea typeface="楷体" panose="02010609060101010101" pitchFamily="49" charset="-122"/>
              </a:rPr>
              <a:t>（</a:t>
            </a:r>
            <a:r>
              <a:rPr lang="en-US" altLang="zh-CN" b="1" dirty="0">
                <a:solidFill>
                  <a:prstClr val="black"/>
                </a:solidFill>
                <a:latin typeface="楷体" panose="02010609060101010101" pitchFamily="49" charset="-122"/>
                <a:ea typeface="楷体" panose="02010609060101010101" pitchFamily="49" charset="-122"/>
              </a:rPr>
              <a:t>7</a:t>
            </a:r>
            <a:r>
              <a:rPr lang="zh-CN" altLang="en-US" b="1" dirty="0">
                <a:solidFill>
                  <a:prstClr val="black"/>
                </a:solidFill>
                <a:latin typeface="楷体" panose="02010609060101010101" pitchFamily="49" charset="-122"/>
                <a:ea typeface="楷体" panose="02010609060101010101" pitchFamily="49" charset="-122"/>
              </a:rPr>
              <a:t>）</a:t>
            </a:r>
            <a:r>
              <a:rPr lang="en-US" altLang="zh-CN" b="1" dirty="0">
                <a:solidFill>
                  <a:prstClr val="black"/>
                </a:solidFill>
                <a:latin typeface="楷体" panose="02010609060101010101" pitchFamily="49" charset="-122"/>
                <a:ea typeface="楷体" panose="02010609060101010101" pitchFamily="49" charset="-122"/>
              </a:rPr>
              <a:t>RGB</a:t>
            </a:r>
            <a:r>
              <a:rPr lang="zh-CN" altLang="en-US" b="1" dirty="0">
                <a:solidFill>
                  <a:prstClr val="black"/>
                </a:solidFill>
                <a:latin typeface="楷体" panose="02010609060101010101" pitchFamily="49" charset="-122"/>
                <a:ea typeface="楷体" panose="02010609060101010101" pitchFamily="49" charset="-122"/>
              </a:rPr>
              <a:t>与</a:t>
            </a:r>
            <a:r>
              <a:rPr lang="en-US" altLang="zh-CN" b="1" dirty="0">
                <a:solidFill>
                  <a:prstClr val="black"/>
                </a:solidFill>
                <a:latin typeface="楷体" panose="02010609060101010101" pitchFamily="49" charset="-122"/>
                <a:ea typeface="楷体" panose="02010609060101010101" pitchFamily="49" charset="-122"/>
              </a:rPr>
              <a:t>HSI</a:t>
            </a:r>
            <a:r>
              <a:rPr lang="zh-CN" altLang="en-US" b="1" dirty="0">
                <a:solidFill>
                  <a:prstClr val="black"/>
                </a:solidFill>
                <a:latin typeface="楷体" panose="02010609060101010101" pitchFamily="49" charset="-122"/>
                <a:ea typeface="楷体" panose="02010609060101010101" pitchFamily="49" charset="-122"/>
              </a:rPr>
              <a:t>颜色模型各有何特点？如何实现数字图像的</a:t>
            </a:r>
            <a:r>
              <a:rPr lang="en-US" altLang="zh-CN" b="1" dirty="0">
                <a:solidFill>
                  <a:prstClr val="black"/>
                </a:solidFill>
                <a:latin typeface="楷体" panose="02010609060101010101" pitchFamily="49" charset="-122"/>
                <a:ea typeface="楷体" panose="02010609060101010101" pitchFamily="49" charset="-122"/>
              </a:rPr>
              <a:t>RGB</a:t>
            </a:r>
            <a:r>
              <a:rPr lang="zh-CN" altLang="en-US" b="1" dirty="0">
                <a:solidFill>
                  <a:prstClr val="black"/>
                </a:solidFill>
                <a:latin typeface="楷体" panose="02010609060101010101" pitchFamily="49" charset="-122"/>
                <a:ea typeface="楷体" panose="02010609060101010101" pitchFamily="49" charset="-122"/>
              </a:rPr>
              <a:t>到</a:t>
            </a:r>
            <a:r>
              <a:rPr lang="en-US" altLang="zh-CN" b="1" dirty="0">
                <a:solidFill>
                  <a:prstClr val="black"/>
                </a:solidFill>
                <a:latin typeface="楷体" panose="02010609060101010101" pitchFamily="49" charset="-122"/>
                <a:ea typeface="楷体" panose="02010609060101010101" pitchFamily="49" charset="-122"/>
              </a:rPr>
              <a:t>HSI</a:t>
            </a:r>
            <a:r>
              <a:rPr lang="zh-CN" altLang="en-US" b="1" dirty="0">
                <a:solidFill>
                  <a:prstClr val="black"/>
                </a:solidFill>
                <a:latin typeface="楷体" panose="02010609060101010101" pitchFamily="49" charset="-122"/>
                <a:ea typeface="楷体" panose="02010609060101010101" pitchFamily="49" charset="-122"/>
              </a:rPr>
              <a:t>模型的转换</a:t>
            </a:r>
            <a:r>
              <a:rPr lang="zh-CN" altLang="en-US" b="1" dirty="0" smtClean="0">
                <a:solidFill>
                  <a:prstClr val="black"/>
                </a:solidFill>
                <a:latin typeface="楷体" panose="02010609060101010101" pitchFamily="49" charset="-122"/>
                <a:ea typeface="楷体" panose="02010609060101010101" pitchFamily="49" charset="-122"/>
              </a:rPr>
              <a:t>？</a:t>
            </a:r>
            <a:endParaRPr lang="en-US" altLang="zh-CN" b="1" dirty="0" smtClean="0">
              <a:solidFill>
                <a:prstClr val="black"/>
              </a:solidFill>
              <a:latin typeface="楷体" panose="02010609060101010101" pitchFamily="49" charset="-122"/>
              <a:ea typeface="楷体" panose="02010609060101010101" pitchFamily="49" charset="-122"/>
            </a:endParaRPr>
          </a:p>
          <a:p>
            <a:pPr lvl="0"/>
            <a:r>
              <a:rPr lang="en-US" altLang="zh-CN" dirty="0" smtClean="0">
                <a:solidFill>
                  <a:prstClr val="black"/>
                </a:solidFill>
                <a:latin typeface="楷体" panose="02010609060101010101" pitchFamily="49" charset="-122"/>
                <a:ea typeface="楷体" panose="02010609060101010101" pitchFamily="49" charset="-122"/>
              </a:rPr>
              <a:t>RGB</a:t>
            </a:r>
            <a:r>
              <a:rPr lang="zh-CN" altLang="en-US" dirty="0" smtClean="0">
                <a:solidFill>
                  <a:prstClr val="black"/>
                </a:solidFill>
                <a:latin typeface="楷体" panose="02010609060101010101" pitchFamily="49" charset="-122"/>
                <a:ea typeface="楷体" panose="02010609060101010101" pitchFamily="49" charset="-122"/>
              </a:rPr>
              <a:t>模型使用红、绿、蓝三种颜色的亮度来定量表示颜色，它从物理和光学角度描述颜色。</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en-US" altLang="zh-CN" dirty="0" smtClean="0">
                <a:solidFill>
                  <a:prstClr val="black"/>
                </a:solidFill>
                <a:latin typeface="楷体" panose="02010609060101010101" pitchFamily="49" charset="-122"/>
                <a:ea typeface="楷体" panose="02010609060101010101" pitchFamily="49" charset="-122"/>
              </a:rPr>
              <a:t>HSI</a:t>
            </a:r>
            <a:r>
              <a:rPr lang="zh-CN" altLang="en-US" dirty="0" smtClean="0">
                <a:solidFill>
                  <a:prstClr val="black"/>
                </a:solidFill>
                <a:latin typeface="楷体" panose="02010609060101010101" pitchFamily="49" charset="-122"/>
                <a:ea typeface="楷体" panose="02010609060101010101" pitchFamily="49" charset="-122"/>
              </a:rPr>
              <a:t>是根据视觉的主观感觉对颜色进行描述。</a:t>
            </a:r>
            <a:r>
              <a:rPr lang="en-US" altLang="zh-CN" dirty="0" smtClean="0">
                <a:solidFill>
                  <a:prstClr val="black"/>
                </a:solidFill>
                <a:latin typeface="楷体" panose="02010609060101010101" pitchFamily="49" charset="-122"/>
                <a:ea typeface="楷体" panose="02010609060101010101" pitchFamily="49" charset="-122"/>
              </a:rPr>
              <a:t>HSI</a:t>
            </a:r>
            <a:r>
              <a:rPr lang="zh-CN" altLang="en-US" dirty="0" smtClean="0">
                <a:solidFill>
                  <a:prstClr val="black"/>
                </a:solidFill>
                <a:latin typeface="楷体" panose="02010609060101010101" pitchFamily="49" charset="-122"/>
                <a:ea typeface="楷体" panose="02010609060101010101" pitchFamily="49" charset="-122"/>
              </a:rPr>
              <a:t>颜色模型用</a:t>
            </a:r>
            <a:r>
              <a:rPr lang="en-US" altLang="zh-CN" dirty="0" smtClean="0">
                <a:solidFill>
                  <a:prstClr val="black"/>
                </a:solidFill>
                <a:latin typeface="楷体" panose="02010609060101010101" pitchFamily="49" charset="-122"/>
                <a:ea typeface="楷体" panose="02010609060101010101" pitchFamily="49" charset="-122"/>
              </a:rPr>
              <a:t>H</a:t>
            </a:r>
            <a:r>
              <a:rPr lang="zh-CN" altLang="en-US" dirty="0" smtClean="0">
                <a:solidFill>
                  <a:prstClr val="black"/>
                </a:solidFill>
                <a:latin typeface="楷体" panose="02010609060101010101" pitchFamily="49" charset="-122"/>
                <a:ea typeface="楷体" panose="02010609060101010101" pitchFamily="49" charset="-122"/>
              </a:rPr>
              <a:t>、</a:t>
            </a:r>
            <a:r>
              <a:rPr lang="en-US" altLang="zh-CN" dirty="0" smtClean="0">
                <a:solidFill>
                  <a:prstClr val="black"/>
                </a:solidFill>
                <a:latin typeface="楷体" panose="02010609060101010101" pitchFamily="49" charset="-122"/>
                <a:ea typeface="楷体" panose="02010609060101010101" pitchFamily="49" charset="-122"/>
              </a:rPr>
              <a:t>S</a:t>
            </a:r>
            <a:r>
              <a:rPr lang="zh-CN" altLang="en-US" dirty="0" smtClean="0">
                <a:solidFill>
                  <a:prstClr val="black"/>
                </a:solidFill>
                <a:latin typeface="楷体" panose="02010609060101010101" pitchFamily="49" charset="-122"/>
                <a:ea typeface="楷体" panose="02010609060101010101" pitchFamily="49" charset="-122"/>
              </a:rPr>
              <a:t>、</a:t>
            </a:r>
            <a:r>
              <a:rPr lang="en-US" altLang="zh-CN" dirty="0" smtClean="0">
                <a:solidFill>
                  <a:prstClr val="black"/>
                </a:solidFill>
                <a:latin typeface="楷体" panose="02010609060101010101" pitchFamily="49" charset="-122"/>
                <a:ea typeface="楷体" panose="02010609060101010101" pitchFamily="49" charset="-122"/>
              </a:rPr>
              <a:t>I</a:t>
            </a:r>
            <a:r>
              <a:rPr lang="zh-CN" altLang="en-US" dirty="0" smtClean="0">
                <a:solidFill>
                  <a:prstClr val="black"/>
                </a:solidFill>
                <a:latin typeface="楷体" panose="02010609060101010101" pitchFamily="49" charset="-122"/>
                <a:ea typeface="楷体" panose="02010609060101010101" pitchFamily="49" charset="-122"/>
              </a:rPr>
              <a:t>三参数描述颜色特性，</a:t>
            </a:r>
            <a:r>
              <a:rPr lang="en-US" altLang="zh-CN" dirty="0" smtClean="0">
                <a:solidFill>
                  <a:prstClr val="black"/>
                </a:solidFill>
                <a:latin typeface="楷体" panose="02010609060101010101" pitchFamily="49" charset="-122"/>
                <a:ea typeface="楷体" panose="02010609060101010101" pitchFamily="49" charset="-122"/>
              </a:rPr>
              <a:t>H</a:t>
            </a:r>
            <a:r>
              <a:rPr lang="zh-CN" altLang="en-US" dirty="0" smtClean="0">
                <a:solidFill>
                  <a:prstClr val="black"/>
                </a:solidFill>
                <a:latin typeface="楷体" panose="02010609060101010101" pitchFamily="49" charset="-122"/>
                <a:ea typeface="楷体" panose="02010609060101010101" pitchFamily="49" charset="-122"/>
              </a:rPr>
              <a:t>为色调，</a:t>
            </a:r>
            <a:r>
              <a:rPr lang="en-US" altLang="zh-CN" dirty="0" smtClean="0">
                <a:solidFill>
                  <a:prstClr val="black"/>
                </a:solidFill>
                <a:latin typeface="楷体" panose="02010609060101010101" pitchFamily="49" charset="-122"/>
                <a:ea typeface="楷体" panose="02010609060101010101" pitchFamily="49" charset="-122"/>
              </a:rPr>
              <a:t>S</a:t>
            </a:r>
            <a:r>
              <a:rPr lang="zh-CN" altLang="en-US" dirty="0" smtClean="0">
                <a:solidFill>
                  <a:prstClr val="black"/>
                </a:solidFill>
                <a:latin typeface="楷体" panose="02010609060101010101" pitchFamily="49" charset="-122"/>
                <a:ea typeface="楷体" panose="02010609060101010101" pitchFamily="49" charset="-122"/>
              </a:rPr>
              <a:t>为饱和度</a:t>
            </a:r>
            <a:r>
              <a:rPr lang="en-US" altLang="zh-CN" dirty="0" smtClean="0">
                <a:solidFill>
                  <a:prstClr val="black"/>
                </a:solidFill>
                <a:latin typeface="楷体" panose="02010609060101010101" pitchFamily="49" charset="-122"/>
                <a:ea typeface="楷体" panose="02010609060101010101" pitchFamily="49" charset="-122"/>
              </a:rPr>
              <a:t>,I</a:t>
            </a:r>
            <a:r>
              <a:rPr lang="zh-CN" altLang="en-US" dirty="0" smtClean="0">
                <a:solidFill>
                  <a:prstClr val="black"/>
                </a:solidFill>
                <a:latin typeface="楷体" panose="02010609060101010101" pitchFamily="49" charset="-122"/>
                <a:ea typeface="楷体" panose="02010609060101010101" pitchFamily="49" charset="-122"/>
              </a:rPr>
              <a:t>为亮度。</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转换公式：</a:t>
            </a:r>
            <a:endParaRPr lang="en-US" altLang="zh-CN" dirty="0">
              <a:solidFill>
                <a:prstClr val="black"/>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10059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文本框 103"/>
          <p:cNvSpPr txBox="1"/>
          <p:nvPr/>
        </p:nvSpPr>
        <p:spPr>
          <a:xfrm>
            <a:off x="527538" y="133150"/>
            <a:ext cx="287508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直方图规定化过程示意：</a:t>
            </a:r>
            <a:endPar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grpSp>
        <p:nvGrpSpPr>
          <p:cNvPr id="63" name="组合 62"/>
          <p:cNvGrpSpPr/>
          <p:nvPr/>
        </p:nvGrpSpPr>
        <p:grpSpPr>
          <a:xfrm>
            <a:off x="1024305" y="801417"/>
            <a:ext cx="10484824" cy="5757644"/>
            <a:chOff x="1024305" y="801417"/>
            <a:chExt cx="10484824" cy="5757644"/>
          </a:xfrm>
        </p:grpSpPr>
        <p:grpSp>
          <p:nvGrpSpPr>
            <p:cNvPr id="151" name="组合 150"/>
            <p:cNvGrpSpPr/>
            <p:nvPr/>
          </p:nvGrpSpPr>
          <p:grpSpPr>
            <a:xfrm>
              <a:off x="1024305" y="801417"/>
              <a:ext cx="10484824" cy="5757644"/>
              <a:chOff x="690197" y="845379"/>
              <a:chExt cx="10484824" cy="5757644"/>
            </a:xfrm>
          </p:grpSpPr>
          <p:grpSp>
            <p:nvGrpSpPr>
              <p:cNvPr id="152" name="组合 151"/>
              <p:cNvGrpSpPr/>
              <p:nvPr/>
            </p:nvGrpSpPr>
            <p:grpSpPr>
              <a:xfrm>
                <a:off x="690197" y="845379"/>
                <a:ext cx="10484824" cy="5757644"/>
                <a:chOff x="391258" y="423348"/>
                <a:chExt cx="10484824" cy="5757644"/>
              </a:xfrm>
            </p:grpSpPr>
            <p:graphicFrame>
              <p:nvGraphicFramePr>
                <p:cNvPr id="165" name="图表 164"/>
                <p:cNvGraphicFramePr/>
                <p:nvPr>
                  <p:extLst>
                    <p:ext uri="{D42A27DB-BD31-4B8C-83A1-F6EECF244321}">
                      <p14:modId xmlns:p14="http://schemas.microsoft.com/office/powerpoint/2010/main" val="1416575862"/>
                    </p:ext>
                  </p:extLst>
                </p:nvPr>
              </p:nvGraphicFramePr>
              <p:xfrm>
                <a:off x="391258" y="3782008"/>
                <a:ext cx="4435719" cy="23989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6" name="图表 165"/>
                <p:cNvGraphicFramePr/>
                <p:nvPr>
                  <p:extLst>
                    <p:ext uri="{D42A27DB-BD31-4B8C-83A1-F6EECF244321}">
                      <p14:modId xmlns:p14="http://schemas.microsoft.com/office/powerpoint/2010/main" val="2251249820"/>
                    </p:ext>
                  </p:extLst>
                </p:nvPr>
              </p:nvGraphicFramePr>
              <p:xfrm>
                <a:off x="391258" y="423348"/>
                <a:ext cx="4435719" cy="23989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7" name="图表 166"/>
                <p:cNvGraphicFramePr/>
                <p:nvPr>
                  <p:extLst>
                    <p:ext uri="{D42A27DB-BD31-4B8C-83A1-F6EECF244321}">
                      <p14:modId xmlns:p14="http://schemas.microsoft.com/office/powerpoint/2010/main" val="769856569"/>
                    </p:ext>
                  </p:extLst>
                </p:nvPr>
              </p:nvGraphicFramePr>
              <p:xfrm>
                <a:off x="6396403" y="3782009"/>
                <a:ext cx="4435719" cy="239898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8" name="图表 167"/>
                <p:cNvGraphicFramePr/>
                <p:nvPr>
                  <p:extLst>
                    <p:ext uri="{D42A27DB-BD31-4B8C-83A1-F6EECF244321}">
                      <p14:modId xmlns:p14="http://schemas.microsoft.com/office/powerpoint/2010/main" val="1042585266"/>
                    </p:ext>
                  </p:extLst>
                </p:nvPr>
              </p:nvGraphicFramePr>
              <p:xfrm>
                <a:off x="6405196" y="423348"/>
                <a:ext cx="4435719" cy="2398983"/>
              </p:xfrm>
              <a:graphic>
                <a:graphicData uri="http://schemas.openxmlformats.org/drawingml/2006/chart">
                  <c:chart xmlns:c="http://schemas.openxmlformats.org/drawingml/2006/chart" xmlns:r="http://schemas.openxmlformats.org/officeDocument/2006/relationships" r:id="rId5"/>
                </a:graphicData>
              </a:graphic>
            </p:graphicFrame>
            <p:sp>
              <p:nvSpPr>
                <p:cNvPr id="169" name="右箭头 168"/>
                <p:cNvSpPr/>
                <p:nvPr/>
              </p:nvSpPr>
              <p:spPr>
                <a:xfrm>
                  <a:off x="4943475" y="4783673"/>
                  <a:ext cx="1336430" cy="39565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sp>
              <p:nvSpPr>
                <p:cNvPr id="170" name="文本框 169"/>
                <p:cNvSpPr txBox="1"/>
                <p:nvPr/>
              </p:nvSpPr>
              <p:spPr>
                <a:xfrm>
                  <a:off x="4831374" y="4454390"/>
                  <a:ext cx="156942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①原图</a:t>
                  </a:r>
                  <a:r>
                    <a:rPr kumimoji="0" lang="zh-CN" altLang="en-US" sz="16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均衡化</a:t>
                  </a:r>
                  <a:endParaRPr kumimoji="0" lang="zh-CN" altLang="en-US" sz="16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171" name="右箭头 170"/>
                <p:cNvSpPr/>
                <p:nvPr/>
              </p:nvSpPr>
              <p:spPr>
                <a:xfrm>
                  <a:off x="4943475" y="1425012"/>
                  <a:ext cx="1336430" cy="39565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sp>
              <p:nvSpPr>
                <p:cNvPr id="172" name="文本框 171"/>
                <p:cNvSpPr txBox="1"/>
                <p:nvPr/>
              </p:nvSpPr>
              <p:spPr>
                <a:xfrm>
                  <a:off x="4868740" y="1139257"/>
                  <a:ext cx="145292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②目标</a:t>
                  </a:r>
                  <a:r>
                    <a:rPr kumimoji="0" lang="zh-CN" altLang="en-US" sz="14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图均衡化</a:t>
                  </a:r>
                  <a:endParaRPr kumimoji="0" lang="zh-CN" altLang="en-US" sz="1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cxnSp>
              <p:nvCxnSpPr>
                <p:cNvPr id="175" name="直接箭头连接符 174"/>
                <p:cNvCxnSpPr/>
                <p:nvPr/>
              </p:nvCxnSpPr>
              <p:spPr>
                <a:xfrm flipV="1">
                  <a:off x="8116399" y="2365438"/>
                  <a:ext cx="0" cy="201945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6" name="文本框 175"/>
                <p:cNvSpPr txBox="1"/>
                <p:nvPr/>
              </p:nvSpPr>
              <p:spPr>
                <a:xfrm>
                  <a:off x="7829549" y="1101172"/>
                  <a:ext cx="589085" cy="276999"/>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FFC000"/>
                      </a:solidFill>
                      <a:effectLst/>
                      <a:uLnTx/>
                      <a:uFillTx/>
                      <a:latin typeface="Tw Cen MT" panose="020B0602020104020603"/>
                      <a:ea typeface="宋体" panose="02010600030101010101" pitchFamily="2" charset="-122"/>
                      <a:cs typeface="+mn-cs"/>
                    </a:rPr>
                    <a:t>0.19</a:t>
                  </a:r>
                  <a:endParaRPr kumimoji="0" lang="zh-CN" altLang="en-US" sz="1600" b="0" i="0" u="none" strike="noStrike" kern="1200" cap="none" spc="0" normalizeH="0" baseline="0" noProof="0" dirty="0">
                    <a:ln>
                      <a:noFill/>
                    </a:ln>
                    <a:solidFill>
                      <a:srgbClr val="FFC000"/>
                    </a:solidFill>
                    <a:effectLst/>
                    <a:uLnTx/>
                    <a:uFillTx/>
                    <a:latin typeface="Tw Cen MT" panose="020B0602020104020603"/>
                    <a:ea typeface="宋体" panose="02010600030101010101" pitchFamily="2" charset="-122"/>
                    <a:cs typeface="+mn-cs"/>
                  </a:endParaRPr>
                </a:p>
              </p:txBody>
            </p:sp>
            <p:sp>
              <p:nvSpPr>
                <p:cNvPr id="177" name="椭圆 176"/>
                <p:cNvSpPr/>
                <p:nvPr/>
              </p:nvSpPr>
              <p:spPr>
                <a:xfrm>
                  <a:off x="7844144" y="1072550"/>
                  <a:ext cx="487974" cy="276999"/>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sp>
              <p:nvSpPr>
                <p:cNvPr id="178" name="椭圆 177"/>
                <p:cNvSpPr/>
                <p:nvPr/>
              </p:nvSpPr>
              <p:spPr>
                <a:xfrm>
                  <a:off x="7897690" y="4404946"/>
                  <a:ext cx="437419" cy="2286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cxnSp>
              <p:nvCxnSpPr>
                <p:cNvPr id="179" name="肘形连接符 178"/>
                <p:cNvCxnSpPr>
                  <a:stCxn id="177" idx="0"/>
                  <a:endCxn id="164" idx="0"/>
                </p:cNvCxnSpPr>
                <p:nvPr/>
              </p:nvCxnSpPr>
              <p:spPr>
                <a:xfrm rot="16200000" flipV="1">
                  <a:off x="5476111" y="-1539471"/>
                  <a:ext cx="19035" cy="5205007"/>
                </a:xfrm>
                <a:prstGeom prst="bentConnector3">
                  <a:avLst>
                    <a:gd name="adj1" fmla="val 250189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0" name="椭圆 179"/>
                <p:cNvSpPr/>
                <p:nvPr/>
              </p:nvSpPr>
              <p:spPr>
                <a:xfrm>
                  <a:off x="8680206" y="4208119"/>
                  <a:ext cx="448408" cy="211015"/>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sp>
              <p:nvSpPr>
                <p:cNvPr id="181" name="椭圆 180"/>
                <p:cNvSpPr/>
                <p:nvPr/>
              </p:nvSpPr>
              <p:spPr>
                <a:xfrm>
                  <a:off x="9473711" y="4330639"/>
                  <a:ext cx="417635" cy="224254"/>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cxnSp>
              <p:nvCxnSpPr>
                <p:cNvPr id="182" name="直接箭头连接符 181"/>
                <p:cNvCxnSpPr/>
                <p:nvPr/>
              </p:nvCxnSpPr>
              <p:spPr>
                <a:xfrm flipH="1" flipV="1">
                  <a:off x="8501953" y="2382716"/>
                  <a:ext cx="362682" cy="181281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85" name="矩形 184"/>
                <p:cNvSpPr/>
                <p:nvPr/>
              </p:nvSpPr>
              <p:spPr>
                <a:xfrm>
                  <a:off x="8274800" y="1008240"/>
                  <a:ext cx="526106" cy="276999"/>
                </a:xfrm>
                <a:prstGeom prst="rect">
                  <a:avLst/>
                </a:prstGeom>
                <a:ln>
                  <a:noFill/>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92D050"/>
                      </a:solidFill>
                      <a:effectLst/>
                      <a:uLnTx/>
                      <a:uFillTx/>
                      <a:latin typeface="Tw Cen MT" panose="020B0602020104020603"/>
                      <a:ea typeface="宋体" panose="02010600030101010101" pitchFamily="2" charset="-122"/>
                      <a:cs typeface="+mn-cs"/>
                    </a:rPr>
                    <a:t>0.25</a:t>
                  </a:r>
                  <a:endParaRPr kumimoji="0" lang="zh-CN" altLang="en-US" sz="1600" b="0" i="0" u="none" strike="noStrike" kern="1200" cap="none" spc="0" normalizeH="0" baseline="0" noProof="0" dirty="0">
                    <a:ln>
                      <a:noFill/>
                    </a:ln>
                    <a:solidFill>
                      <a:srgbClr val="92D050"/>
                    </a:solidFill>
                    <a:effectLst/>
                    <a:uLnTx/>
                    <a:uFillTx/>
                    <a:latin typeface="Tw Cen MT" panose="020B0602020104020603"/>
                    <a:ea typeface="宋体" panose="02010600030101010101" pitchFamily="2" charset="-122"/>
                    <a:cs typeface="+mn-cs"/>
                  </a:endParaRPr>
                </a:p>
              </p:txBody>
            </p:sp>
            <p:sp>
              <p:nvSpPr>
                <p:cNvPr id="186" name="椭圆 185"/>
                <p:cNvSpPr/>
                <p:nvPr/>
              </p:nvSpPr>
              <p:spPr>
                <a:xfrm>
                  <a:off x="8312746" y="973531"/>
                  <a:ext cx="427731" cy="26528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cxnSp>
              <p:nvCxnSpPr>
                <p:cNvPr id="187" name="肘形连接符 186"/>
                <p:cNvCxnSpPr>
                  <a:stCxn id="186" idx="0"/>
                  <a:endCxn id="162" idx="0"/>
                </p:cNvCxnSpPr>
                <p:nvPr/>
              </p:nvCxnSpPr>
              <p:spPr>
                <a:xfrm rot="16200000" flipV="1">
                  <a:off x="5906577" y="-1646505"/>
                  <a:ext cx="23286" cy="5216785"/>
                </a:xfrm>
                <a:prstGeom prst="bentConnector3">
                  <a:avLst>
                    <a:gd name="adj1" fmla="val 213890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88" name="椭圆 187"/>
                <p:cNvSpPr/>
                <p:nvPr/>
              </p:nvSpPr>
              <p:spPr>
                <a:xfrm>
                  <a:off x="9873372" y="4245548"/>
                  <a:ext cx="448408" cy="20884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sp>
              <p:nvSpPr>
                <p:cNvPr id="189" name="椭圆 188"/>
                <p:cNvSpPr/>
                <p:nvPr/>
              </p:nvSpPr>
              <p:spPr>
                <a:xfrm>
                  <a:off x="9902336" y="1056366"/>
                  <a:ext cx="448408" cy="20884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sp>
              <p:nvSpPr>
                <p:cNvPr id="190" name="文本框 189"/>
                <p:cNvSpPr txBox="1"/>
                <p:nvPr/>
              </p:nvSpPr>
              <p:spPr>
                <a:xfrm>
                  <a:off x="9864969" y="1039867"/>
                  <a:ext cx="58908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0B050"/>
                      </a:solidFill>
                      <a:effectLst/>
                      <a:uLnTx/>
                      <a:uFillTx/>
                      <a:latin typeface="Tw Cen MT" panose="020B0602020104020603"/>
                      <a:ea typeface="宋体" panose="02010600030101010101" pitchFamily="2" charset="-122"/>
                      <a:cs typeface="+mn-cs"/>
                    </a:rPr>
                    <a:t>0.24</a:t>
                  </a:r>
                  <a:endParaRPr kumimoji="0" lang="zh-CN" altLang="en-US" sz="1600" b="0" i="0" u="none" strike="noStrike" kern="1200" cap="none" spc="0" normalizeH="0" baseline="0" noProof="0" dirty="0">
                    <a:ln>
                      <a:noFill/>
                    </a:ln>
                    <a:solidFill>
                      <a:srgbClr val="00B050"/>
                    </a:solidFill>
                    <a:effectLst/>
                    <a:uLnTx/>
                    <a:uFillTx/>
                    <a:latin typeface="Tw Cen MT" panose="020B0602020104020603"/>
                    <a:ea typeface="宋体" panose="02010600030101010101" pitchFamily="2" charset="-122"/>
                    <a:cs typeface="+mn-cs"/>
                  </a:endParaRPr>
                </a:p>
              </p:txBody>
            </p:sp>
            <p:cxnSp>
              <p:nvCxnSpPr>
                <p:cNvPr id="191" name="直接箭头连接符 190"/>
                <p:cNvCxnSpPr/>
                <p:nvPr/>
              </p:nvCxnSpPr>
              <p:spPr>
                <a:xfrm flipV="1">
                  <a:off x="10093181" y="2389362"/>
                  <a:ext cx="4395" cy="184868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肘形连接符 191"/>
                <p:cNvCxnSpPr>
                  <a:endCxn id="159" idx="0"/>
                </p:cNvCxnSpPr>
                <p:nvPr/>
              </p:nvCxnSpPr>
              <p:spPr>
                <a:xfrm rot="10800000">
                  <a:off x="4160260" y="967930"/>
                  <a:ext cx="5966280" cy="76794"/>
                </a:xfrm>
                <a:prstGeom prst="bentConnector4">
                  <a:avLst>
                    <a:gd name="adj1" fmla="val 264"/>
                    <a:gd name="adj2" fmla="val 1267819"/>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3" name="椭圆 192"/>
                <p:cNvSpPr/>
                <p:nvPr/>
              </p:nvSpPr>
              <p:spPr>
                <a:xfrm>
                  <a:off x="10243036" y="4701966"/>
                  <a:ext cx="452803" cy="188985"/>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sp>
              <p:nvSpPr>
                <p:cNvPr id="194" name="椭圆 193"/>
                <p:cNvSpPr/>
                <p:nvPr/>
              </p:nvSpPr>
              <p:spPr>
                <a:xfrm>
                  <a:off x="10357865" y="1030097"/>
                  <a:ext cx="350591" cy="235787"/>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sp>
              <p:nvSpPr>
                <p:cNvPr id="195" name="文本框 194"/>
                <p:cNvSpPr txBox="1"/>
                <p:nvPr/>
              </p:nvSpPr>
              <p:spPr>
                <a:xfrm>
                  <a:off x="10286996" y="1017459"/>
                  <a:ext cx="58908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CE6633"/>
                      </a:solidFill>
                      <a:effectLst/>
                      <a:uLnTx/>
                      <a:uFillTx/>
                      <a:latin typeface="Tw Cen MT" panose="020B0602020104020603"/>
                      <a:ea typeface="宋体" panose="02010600030101010101" pitchFamily="2" charset="-122"/>
                      <a:cs typeface="+mn-cs"/>
                    </a:rPr>
                    <a:t>0.11</a:t>
                  </a:r>
                  <a:endParaRPr kumimoji="0" lang="zh-CN" altLang="en-US" sz="1800" b="0" i="0" u="none" strike="noStrike" kern="1200" cap="none" spc="0" normalizeH="0" baseline="0" noProof="0" dirty="0">
                    <a:ln>
                      <a:noFill/>
                    </a:ln>
                    <a:solidFill>
                      <a:srgbClr val="CE6633"/>
                    </a:solidFill>
                    <a:effectLst/>
                    <a:uLnTx/>
                    <a:uFillTx/>
                    <a:latin typeface="Tw Cen MT" panose="020B0602020104020603"/>
                    <a:ea typeface="宋体" panose="02010600030101010101" pitchFamily="2" charset="-122"/>
                    <a:cs typeface="+mn-cs"/>
                  </a:endParaRPr>
                </a:p>
              </p:txBody>
            </p:sp>
            <p:cxnSp>
              <p:nvCxnSpPr>
                <p:cNvPr id="196" name="肘形连接符 195"/>
                <p:cNvCxnSpPr>
                  <a:stCxn id="195" idx="0"/>
                  <a:endCxn id="158" idx="0"/>
                </p:cNvCxnSpPr>
                <p:nvPr/>
              </p:nvCxnSpPr>
              <p:spPr>
                <a:xfrm rot="16200000" flipH="1" flipV="1">
                  <a:off x="7501528" y="-1965016"/>
                  <a:ext cx="97536" cy="6062486"/>
                </a:xfrm>
                <a:prstGeom prst="bentConnector3">
                  <a:avLst>
                    <a:gd name="adj1" fmla="val -1234977"/>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接箭头连接符 196"/>
                <p:cNvCxnSpPr/>
                <p:nvPr/>
              </p:nvCxnSpPr>
              <p:spPr>
                <a:xfrm flipV="1">
                  <a:off x="10469437" y="2382716"/>
                  <a:ext cx="0" cy="2326697"/>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3" name="组合 152"/>
              <p:cNvGrpSpPr/>
              <p:nvPr/>
            </p:nvGrpSpPr>
            <p:grpSpPr>
              <a:xfrm>
                <a:off x="2921793" y="1475546"/>
                <a:ext cx="593483" cy="276999"/>
                <a:chOff x="5169878" y="3244362"/>
                <a:chExt cx="593483" cy="276999"/>
              </a:xfrm>
            </p:grpSpPr>
            <p:sp>
              <p:nvSpPr>
                <p:cNvPr id="163" name="文本框 162"/>
                <p:cNvSpPr txBox="1"/>
                <p:nvPr/>
              </p:nvSpPr>
              <p:spPr>
                <a:xfrm>
                  <a:off x="5169878" y="3244362"/>
                  <a:ext cx="593483" cy="276999"/>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FFC000"/>
                      </a:solidFill>
                      <a:effectLst/>
                      <a:uLnTx/>
                      <a:uFillTx/>
                      <a:latin typeface="Tw Cen MT" panose="020B0602020104020603"/>
                      <a:ea typeface="宋体" panose="02010600030101010101" pitchFamily="2" charset="-122"/>
                      <a:cs typeface="+mn-cs"/>
                    </a:rPr>
                    <a:t>0.19</a:t>
                  </a:r>
                  <a:endParaRPr kumimoji="0" lang="zh-CN" altLang="en-US" sz="1800" b="0" i="0" u="none" strike="noStrike" kern="1200" cap="none" spc="0" normalizeH="0" baseline="0" noProof="0" dirty="0">
                    <a:ln>
                      <a:noFill/>
                    </a:ln>
                    <a:solidFill>
                      <a:srgbClr val="FFC000"/>
                    </a:solidFill>
                    <a:effectLst/>
                    <a:uLnTx/>
                    <a:uFillTx/>
                    <a:latin typeface="Tw Cen MT" panose="020B0602020104020603"/>
                    <a:ea typeface="宋体" panose="02010600030101010101" pitchFamily="2" charset="-122"/>
                    <a:cs typeface="+mn-cs"/>
                  </a:endParaRPr>
                </a:p>
              </p:txBody>
            </p:sp>
            <p:sp>
              <p:nvSpPr>
                <p:cNvPr id="164" name="椭圆 163"/>
                <p:cNvSpPr/>
                <p:nvPr/>
              </p:nvSpPr>
              <p:spPr>
                <a:xfrm>
                  <a:off x="5223529" y="3244362"/>
                  <a:ext cx="413238" cy="2286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grpSp>
          <p:grpSp>
            <p:nvGrpSpPr>
              <p:cNvPr id="154" name="组合 153"/>
              <p:cNvGrpSpPr/>
              <p:nvPr/>
            </p:nvGrpSpPr>
            <p:grpSpPr>
              <a:xfrm>
                <a:off x="3349775" y="1372276"/>
                <a:ext cx="747346" cy="322222"/>
                <a:chOff x="5451136" y="3736256"/>
                <a:chExt cx="747346" cy="322222"/>
              </a:xfrm>
            </p:grpSpPr>
            <p:sp>
              <p:nvSpPr>
                <p:cNvPr id="161" name="文本框 160"/>
                <p:cNvSpPr txBox="1"/>
                <p:nvPr/>
              </p:nvSpPr>
              <p:spPr>
                <a:xfrm>
                  <a:off x="5451136" y="3781479"/>
                  <a:ext cx="74734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92D050"/>
                      </a:solidFill>
                      <a:effectLst/>
                      <a:uLnTx/>
                      <a:uFillTx/>
                      <a:latin typeface="Tw Cen MT" panose="020B0602020104020603"/>
                      <a:ea typeface="宋体" panose="02010600030101010101" pitchFamily="2" charset="-122"/>
                      <a:cs typeface="+mn-cs"/>
                    </a:rPr>
                    <a:t>0.25</a:t>
                  </a:r>
                  <a:endParaRPr kumimoji="0" lang="zh-CN" altLang="en-US" sz="1800" b="0" i="0" u="none" strike="noStrike" kern="1200" cap="none" spc="0" normalizeH="0" baseline="0" noProof="0" dirty="0">
                    <a:ln>
                      <a:noFill/>
                    </a:ln>
                    <a:solidFill>
                      <a:srgbClr val="92D050"/>
                    </a:solidFill>
                    <a:effectLst/>
                    <a:uLnTx/>
                    <a:uFillTx/>
                    <a:latin typeface="Tw Cen MT" panose="020B0602020104020603"/>
                    <a:ea typeface="宋体" panose="02010600030101010101" pitchFamily="2" charset="-122"/>
                    <a:cs typeface="+mn-cs"/>
                  </a:endParaRPr>
                </a:p>
              </p:txBody>
            </p:sp>
            <p:sp>
              <p:nvSpPr>
                <p:cNvPr id="162" name="椭圆 161"/>
                <p:cNvSpPr/>
                <p:nvPr/>
              </p:nvSpPr>
              <p:spPr>
                <a:xfrm>
                  <a:off x="5503508" y="3736256"/>
                  <a:ext cx="413237" cy="286942"/>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grpSp>
          <p:grpSp>
            <p:nvGrpSpPr>
              <p:cNvPr id="155" name="组合 154"/>
              <p:cNvGrpSpPr/>
              <p:nvPr/>
            </p:nvGrpSpPr>
            <p:grpSpPr>
              <a:xfrm>
                <a:off x="4151468" y="1379900"/>
                <a:ext cx="615461" cy="287060"/>
                <a:chOff x="5478557" y="3410218"/>
                <a:chExt cx="615461" cy="287060"/>
              </a:xfrm>
            </p:grpSpPr>
            <p:sp>
              <p:nvSpPr>
                <p:cNvPr id="159" name="文本框 158"/>
                <p:cNvSpPr txBox="1"/>
                <p:nvPr/>
              </p:nvSpPr>
              <p:spPr>
                <a:xfrm>
                  <a:off x="5478557" y="3420279"/>
                  <a:ext cx="61546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0B050"/>
                      </a:solidFill>
                      <a:effectLst/>
                      <a:uLnTx/>
                      <a:uFillTx/>
                      <a:latin typeface="Tw Cen MT" panose="020B0602020104020603"/>
                      <a:ea typeface="宋体" panose="02010600030101010101" pitchFamily="2" charset="-122"/>
                      <a:cs typeface="+mn-cs"/>
                    </a:rPr>
                    <a:t>0.24</a:t>
                  </a:r>
                  <a:endParaRPr kumimoji="0" lang="zh-CN" altLang="en-US" sz="1800" b="0" i="0" u="none" strike="noStrike" kern="1200" cap="none" spc="0" normalizeH="0" baseline="0" noProof="0" dirty="0">
                    <a:ln>
                      <a:noFill/>
                    </a:ln>
                    <a:solidFill>
                      <a:srgbClr val="00B050"/>
                    </a:solidFill>
                    <a:effectLst/>
                    <a:uLnTx/>
                    <a:uFillTx/>
                    <a:latin typeface="Tw Cen MT" panose="020B0602020104020603"/>
                    <a:ea typeface="宋体" panose="02010600030101010101" pitchFamily="2" charset="-122"/>
                    <a:cs typeface="+mn-cs"/>
                  </a:endParaRPr>
                </a:p>
              </p:txBody>
            </p:sp>
            <p:sp>
              <p:nvSpPr>
                <p:cNvPr id="160" name="椭圆 159"/>
                <p:cNvSpPr/>
                <p:nvPr/>
              </p:nvSpPr>
              <p:spPr>
                <a:xfrm>
                  <a:off x="5557700" y="3410218"/>
                  <a:ext cx="360484" cy="27699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grpSp>
          <p:grpSp>
            <p:nvGrpSpPr>
              <p:cNvPr id="156" name="组合 155"/>
              <p:cNvGrpSpPr/>
              <p:nvPr/>
            </p:nvGrpSpPr>
            <p:grpSpPr>
              <a:xfrm>
                <a:off x="4553753" y="1537026"/>
                <a:ext cx="817684" cy="303863"/>
                <a:chOff x="5240101" y="3164759"/>
                <a:chExt cx="817684" cy="303863"/>
              </a:xfrm>
            </p:grpSpPr>
            <p:sp>
              <p:nvSpPr>
                <p:cNvPr id="157" name="文本框 156"/>
                <p:cNvSpPr txBox="1"/>
                <p:nvPr/>
              </p:nvSpPr>
              <p:spPr>
                <a:xfrm>
                  <a:off x="5240101" y="3191623"/>
                  <a:ext cx="81768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CE6633"/>
                      </a:solidFill>
                      <a:effectLst/>
                      <a:uLnTx/>
                      <a:uFillTx/>
                      <a:latin typeface="Tw Cen MT" panose="020B0602020104020603"/>
                      <a:ea typeface="宋体" panose="02010600030101010101" pitchFamily="2" charset="-122"/>
                      <a:cs typeface="+mn-cs"/>
                    </a:rPr>
                    <a:t>0.11</a:t>
                  </a:r>
                  <a:endParaRPr kumimoji="0" lang="zh-CN" altLang="en-US" sz="1800" b="0" i="0" u="none" strike="noStrike" kern="1200" cap="none" spc="0" normalizeH="0" baseline="0" noProof="0" dirty="0">
                    <a:ln>
                      <a:noFill/>
                    </a:ln>
                    <a:solidFill>
                      <a:srgbClr val="CE6633"/>
                    </a:solidFill>
                    <a:effectLst/>
                    <a:uLnTx/>
                    <a:uFillTx/>
                    <a:latin typeface="Tw Cen MT" panose="020B0602020104020603"/>
                    <a:ea typeface="宋体" panose="02010600030101010101" pitchFamily="2" charset="-122"/>
                    <a:cs typeface="+mn-cs"/>
                  </a:endParaRPr>
                </a:p>
              </p:txBody>
            </p:sp>
            <p:sp>
              <p:nvSpPr>
                <p:cNvPr id="158" name="椭圆 157"/>
                <p:cNvSpPr/>
                <p:nvPr/>
              </p:nvSpPr>
              <p:spPr>
                <a:xfrm>
                  <a:off x="5293325" y="3164759"/>
                  <a:ext cx="422030" cy="246184"/>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grpSp>
        </p:grpSp>
        <p:cxnSp>
          <p:nvCxnSpPr>
            <p:cNvPr id="5" name="直接箭头连接符 4"/>
            <p:cNvCxnSpPr/>
            <p:nvPr/>
          </p:nvCxnSpPr>
          <p:spPr>
            <a:xfrm flipV="1">
              <a:off x="10297604" y="2767431"/>
              <a:ext cx="0" cy="191886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0100897" y="1032220"/>
              <a:ext cx="429354" cy="332966"/>
              <a:chOff x="7805617" y="3433549"/>
              <a:chExt cx="553050" cy="353058"/>
            </a:xfrm>
          </p:grpSpPr>
          <p:sp>
            <p:nvSpPr>
              <p:cNvPr id="7" name="矩形 6"/>
              <p:cNvSpPr/>
              <p:nvPr/>
            </p:nvSpPr>
            <p:spPr>
              <a:xfrm>
                <a:off x="7805617" y="3462786"/>
                <a:ext cx="514946" cy="323821"/>
              </a:xfrm>
              <a:prstGeom prst="rect">
                <a:avLst/>
              </a:prstGeom>
            </p:spPr>
            <p:txBody>
              <a:bodyPr wrap="none">
                <a:spAutoFit/>
              </a:bodyPr>
              <a:lstStyle/>
              <a:p>
                <a:pPr lvl="0">
                  <a:defRPr/>
                </a:pPr>
                <a:r>
                  <a:rPr lang="en-US" altLang="zh-CN" sz="1100" dirty="0" smtClean="0">
                    <a:solidFill>
                      <a:schemeClr val="accent6"/>
                    </a:solidFill>
                  </a:rPr>
                  <a:t>0.21</a:t>
                </a:r>
                <a:endParaRPr lang="zh-CN" altLang="en-US" sz="1400" dirty="0">
                  <a:solidFill>
                    <a:schemeClr val="accent6"/>
                  </a:solidFill>
                </a:endParaRPr>
              </a:p>
            </p:txBody>
          </p:sp>
          <p:sp>
            <p:nvSpPr>
              <p:cNvPr id="8" name="椭圆 7"/>
              <p:cNvSpPr/>
              <p:nvPr/>
            </p:nvSpPr>
            <p:spPr>
              <a:xfrm>
                <a:off x="7869115" y="3433549"/>
                <a:ext cx="489552" cy="3013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7" name="肘形连接符 36"/>
            <p:cNvCxnSpPr>
              <a:stCxn id="8" idx="0"/>
              <a:endCxn id="111" idx="0"/>
            </p:cNvCxnSpPr>
            <p:nvPr/>
          </p:nvCxnSpPr>
          <p:spPr>
            <a:xfrm rot="16200000" flipH="1" flipV="1">
              <a:off x="7324728" y="-1961290"/>
              <a:ext cx="21985" cy="6009003"/>
            </a:xfrm>
            <a:prstGeom prst="bentConnector3">
              <a:avLst>
                <a:gd name="adj1" fmla="val -1879636"/>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109" name="组合 108"/>
            <p:cNvGrpSpPr/>
            <p:nvPr/>
          </p:nvGrpSpPr>
          <p:grpSpPr>
            <a:xfrm>
              <a:off x="4091894" y="1054205"/>
              <a:ext cx="429354" cy="332966"/>
              <a:chOff x="7805617" y="3433549"/>
              <a:chExt cx="553050" cy="353058"/>
            </a:xfrm>
          </p:grpSpPr>
          <p:sp>
            <p:nvSpPr>
              <p:cNvPr id="110" name="矩形 109"/>
              <p:cNvSpPr/>
              <p:nvPr/>
            </p:nvSpPr>
            <p:spPr>
              <a:xfrm>
                <a:off x="7805617" y="3462786"/>
                <a:ext cx="514946" cy="323821"/>
              </a:xfrm>
              <a:prstGeom prst="rect">
                <a:avLst/>
              </a:prstGeom>
            </p:spPr>
            <p:txBody>
              <a:bodyPr wrap="none">
                <a:spAutoFit/>
              </a:bodyPr>
              <a:lstStyle/>
              <a:p>
                <a:pPr lvl="0">
                  <a:defRPr/>
                </a:pPr>
                <a:r>
                  <a:rPr lang="en-US" altLang="zh-CN" sz="1100" dirty="0" smtClean="0">
                    <a:solidFill>
                      <a:schemeClr val="accent6"/>
                    </a:solidFill>
                  </a:rPr>
                  <a:t>0.21</a:t>
                </a:r>
                <a:endParaRPr lang="zh-CN" altLang="en-US" sz="1400" dirty="0">
                  <a:solidFill>
                    <a:schemeClr val="accent6"/>
                  </a:solidFill>
                </a:endParaRPr>
              </a:p>
            </p:txBody>
          </p:sp>
          <p:sp>
            <p:nvSpPr>
              <p:cNvPr id="111" name="椭圆 110"/>
              <p:cNvSpPr/>
              <p:nvPr/>
            </p:nvSpPr>
            <p:spPr>
              <a:xfrm>
                <a:off x="7869115" y="3433549"/>
                <a:ext cx="489552" cy="3013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38" name="组合 137"/>
          <p:cNvGrpSpPr/>
          <p:nvPr/>
        </p:nvGrpSpPr>
        <p:grpSpPr>
          <a:xfrm>
            <a:off x="343201" y="1338374"/>
            <a:ext cx="4659689" cy="2489703"/>
            <a:chOff x="343201" y="1338374"/>
            <a:chExt cx="4659689" cy="2489703"/>
          </a:xfrm>
        </p:grpSpPr>
        <p:grpSp>
          <p:nvGrpSpPr>
            <p:cNvPr id="139" name="组合 138"/>
            <p:cNvGrpSpPr/>
            <p:nvPr/>
          </p:nvGrpSpPr>
          <p:grpSpPr>
            <a:xfrm>
              <a:off x="343201" y="1572371"/>
              <a:ext cx="4659689" cy="2255706"/>
              <a:chOff x="343201" y="1572371"/>
              <a:chExt cx="4659689" cy="2255706"/>
            </a:xfrm>
          </p:grpSpPr>
          <p:sp>
            <p:nvSpPr>
              <p:cNvPr id="141" name="矩形 140"/>
              <p:cNvSpPr/>
              <p:nvPr/>
            </p:nvSpPr>
            <p:spPr>
              <a:xfrm>
                <a:off x="343201" y="3505618"/>
                <a:ext cx="323678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⑤目标均衡化</a:t>
                </a:r>
                <a:r>
                  <a:rPr kumimoji="0" lang="zh-CN" altLang="en-US" sz="1400" b="0" i="0" u="none" strike="noStrike" kern="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结果返回</a:t>
                </a: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目标规定化结果</a:t>
                </a:r>
              </a:p>
            </p:txBody>
          </p:sp>
          <p:sp>
            <p:nvSpPr>
              <p:cNvPr id="144" name="圆角矩形 143"/>
              <p:cNvSpPr/>
              <p:nvPr/>
            </p:nvSpPr>
            <p:spPr>
              <a:xfrm>
                <a:off x="362434" y="3520300"/>
                <a:ext cx="3322091" cy="30777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cxnSp>
            <p:nvCxnSpPr>
              <p:cNvPr id="145" name="直接箭头连接符 144"/>
              <p:cNvCxnSpPr>
                <a:stCxn id="144" idx="0"/>
              </p:cNvCxnSpPr>
              <p:nvPr/>
            </p:nvCxnSpPr>
            <p:spPr>
              <a:xfrm flipV="1">
                <a:off x="2023480" y="1660184"/>
                <a:ext cx="1492691" cy="1860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144" idx="0"/>
              </p:cNvCxnSpPr>
              <p:nvPr/>
            </p:nvCxnSpPr>
            <p:spPr>
              <a:xfrm flipV="1">
                <a:off x="2023480" y="1615256"/>
                <a:ext cx="1919394" cy="1905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a:stCxn id="144" idx="0"/>
              </p:cNvCxnSpPr>
              <p:nvPr/>
            </p:nvCxnSpPr>
            <p:spPr>
              <a:xfrm flipV="1">
                <a:off x="2023480" y="1572371"/>
                <a:ext cx="2594031" cy="194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144" idx="0"/>
              </p:cNvCxnSpPr>
              <p:nvPr/>
            </p:nvCxnSpPr>
            <p:spPr>
              <a:xfrm flipV="1">
                <a:off x="2023480" y="1703195"/>
                <a:ext cx="2979410" cy="181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40" name="直接箭头连接符 139"/>
            <p:cNvCxnSpPr>
              <a:stCxn id="144" idx="0"/>
            </p:cNvCxnSpPr>
            <p:nvPr/>
          </p:nvCxnSpPr>
          <p:spPr>
            <a:xfrm flipV="1">
              <a:off x="2023480" y="1338374"/>
              <a:ext cx="2307739" cy="2181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0" name="组合 149"/>
          <p:cNvGrpSpPr/>
          <p:nvPr/>
        </p:nvGrpSpPr>
        <p:grpSpPr>
          <a:xfrm>
            <a:off x="4312628" y="1174305"/>
            <a:ext cx="6774472" cy="2646777"/>
            <a:chOff x="4312628" y="1174305"/>
            <a:chExt cx="6774472" cy="2646777"/>
          </a:xfrm>
        </p:grpSpPr>
        <p:grpSp>
          <p:nvGrpSpPr>
            <p:cNvPr id="198" name="组合 197"/>
            <p:cNvGrpSpPr/>
            <p:nvPr/>
          </p:nvGrpSpPr>
          <p:grpSpPr>
            <a:xfrm>
              <a:off x="4312628" y="1174305"/>
              <a:ext cx="6185388" cy="2646777"/>
              <a:chOff x="4312628" y="1174305"/>
              <a:chExt cx="6185388" cy="2646777"/>
            </a:xfrm>
          </p:grpSpPr>
          <p:sp>
            <p:nvSpPr>
              <p:cNvPr id="201" name="矩形 200"/>
              <p:cNvSpPr/>
              <p:nvPr/>
            </p:nvSpPr>
            <p:spPr>
              <a:xfrm>
                <a:off x="4312628" y="3513305"/>
                <a:ext cx="305724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④原</a:t>
                </a:r>
                <a:r>
                  <a:rPr kumimoji="0" lang="zh-CN" altLang="en-US" sz="1400" b="0" i="0" u="none" strike="noStrike" kern="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均衡化结果取代目标均衡化结果</a:t>
                </a:r>
                <a:endParaRPr kumimoji="0" lang="zh-CN" altLang="en-US" sz="1800" b="0" i="0" u="none" strike="noStrike" kern="0" cap="none" spc="0" normalizeH="0" baseline="0" noProof="0" dirty="0" smtClean="0">
                  <a:ln>
                    <a:noFill/>
                  </a:ln>
                  <a:solidFill>
                    <a:sysClr val="windowText" lastClr="000000"/>
                  </a:solidFill>
                  <a:effectLst/>
                  <a:uLnTx/>
                  <a:uFillTx/>
                  <a:latin typeface="楷体" panose="02010609060101010101" pitchFamily="49" charset="-122"/>
                  <a:ea typeface="楷体" panose="02010609060101010101" pitchFamily="49" charset="-122"/>
                  <a:cs typeface="+mn-cs"/>
                </a:endParaRPr>
              </a:p>
            </p:txBody>
          </p:sp>
          <p:sp>
            <p:nvSpPr>
              <p:cNvPr id="203" name="圆角矩形 202"/>
              <p:cNvSpPr/>
              <p:nvPr/>
            </p:nvSpPr>
            <p:spPr>
              <a:xfrm>
                <a:off x="4392235" y="3513305"/>
                <a:ext cx="2898031" cy="3016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cxnSp>
            <p:nvCxnSpPr>
              <p:cNvPr id="205" name="直接箭头连接符 204"/>
              <p:cNvCxnSpPr>
                <a:stCxn id="203" idx="0"/>
              </p:cNvCxnSpPr>
              <p:nvPr/>
            </p:nvCxnSpPr>
            <p:spPr>
              <a:xfrm flipV="1">
                <a:off x="5841251" y="1617741"/>
                <a:ext cx="2621345" cy="1895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203" idx="0"/>
              </p:cNvCxnSpPr>
              <p:nvPr/>
            </p:nvCxnSpPr>
            <p:spPr>
              <a:xfrm flipV="1">
                <a:off x="5841251" y="1616880"/>
                <a:ext cx="3318408" cy="1896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 name="直接箭头连接符 210"/>
              <p:cNvCxnSpPr>
                <a:stCxn id="203" idx="0"/>
              </p:cNvCxnSpPr>
              <p:nvPr/>
            </p:nvCxnSpPr>
            <p:spPr>
              <a:xfrm flipV="1">
                <a:off x="5841251" y="1174305"/>
                <a:ext cx="4308942" cy="2339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直接箭头连接符 211"/>
              <p:cNvCxnSpPr>
                <a:stCxn id="203" idx="0"/>
              </p:cNvCxnSpPr>
              <p:nvPr/>
            </p:nvCxnSpPr>
            <p:spPr>
              <a:xfrm flipV="1">
                <a:off x="5841251" y="1556436"/>
                <a:ext cx="4656765" cy="1956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99" name="直接箭头连接符 198"/>
            <p:cNvCxnSpPr>
              <a:stCxn id="203" idx="0"/>
            </p:cNvCxnSpPr>
            <p:nvPr/>
          </p:nvCxnSpPr>
          <p:spPr>
            <a:xfrm flipV="1">
              <a:off x="5841251" y="1616880"/>
              <a:ext cx="5245849" cy="1896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13" name="组合 212"/>
          <p:cNvGrpSpPr/>
          <p:nvPr/>
        </p:nvGrpSpPr>
        <p:grpSpPr>
          <a:xfrm>
            <a:off x="8749446" y="2743507"/>
            <a:ext cx="3368255" cy="1732084"/>
            <a:chOff x="8749446" y="2743507"/>
            <a:chExt cx="3368255" cy="1732084"/>
          </a:xfrm>
        </p:grpSpPr>
        <p:grpSp>
          <p:nvGrpSpPr>
            <p:cNvPr id="215" name="组合 214"/>
            <p:cNvGrpSpPr/>
            <p:nvPr/>
          </p:nvGrpSpPr>
          <p:grpSpPr>
            <a:xfrm>
              <a:off x="8749446" y="2743507"/>
              <a:ext cx="3368255" cy="1732084"/>
              <a:chOff x="8749446" y="2743507"/>
              <a:chExt cx="3368255" cy="1732084"/>
            </a:xfrm>
          </p:grpSpPr>
          <p:grpSp>
            <p:nvGrpSpPr>
              <p:cNvPr id="219" name="组合 218"/>
              <p:cNvGrpSpPr/>
              <p:nvPr/>
            </p:nvGrpSpPr>
            <p:grpSpPr>
              <a:xfrm>
                <a:off x="11502148" y="2743507"/>
                <a:ext cx="615553" cy="1732084"/>
                <a:chOff x="11355265" y="3235570"/>
                <a:chExt cx="615553" cy="1732084"/>
              </a:xfrm>
            </p:grpSpPr>
            <p:sp>
              <p:nvSpPr>
                <p:cNvPr id="231" name="矩形 230"/>
                <p:cNvSpPr/>
                <p:nvPr/>
              </p:nvSpPr>
              <p:spPr>
                <a:xfrm>
                  <a:off x="11355265" y="3259494"/>
                  <a:ext cx="615553" cy="1708160"/>
                </a:xfrm>
                <a:prstGeom prst="rect">
                  <a:avLst/>
                </a:prstGeom>
              </p:spPr>
              <p:txBody>
                <a:bodyPr vert="eaVert"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③原均衡化</a:t>
                  </a:r>
                  <a:r>
                    <a:rPr kumimoji="0" lang="zh-CN" altLang="en-US" sz="1400" b="0" i="0" u="none" strike="noStrike" kern="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结果靠向</a:t>
                  </a:r>
                  <a:endParaRPr kumimoji="0" lang="en-US" altLang="zh-CN" sz="1400" b="0" i="0" u="none" strike="noStrike" kern="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规定</a:t>
                  </a: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均衡化数据结果</a:t>
                  </a:r>
                </a:p>
              </p:txBody>
            </p:sp>
            <p:sp>
              <p:nvSpPr>
                <p:cNvPr id="232" name="圆角矩形 231"/>
                <p:cNvSpPr/>
                <p:nvPr/>
              </p:nvSpPr>
              <p:spPr>
                <a:xfrm>
                  <a:off x="11472865" y="3235570"/>
                  <a:ext cx="433019" cy="17232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grpSp>
          <p:cxnSp>
            <p:nvCxnSpPr>
              <p:cNvPr id="222" name="直接箭头连接符 221"/>
              <p:cNvCxnSpPr>
                <a:stCxn id="232" idx="1"/>
              </p:cNvCxnSpPr>
              <p:nvPr/>
            </p:nvCxnSpPr>
            <p:spPr>
              <a:xfrm flipH="1">
                <a:off x="11087100" y="3605153"/>
                <a:ext cx="532648" cy="419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4" name="直接箭头连接符 223"/>
              <p:cNvCxnSpPr>
                <a:stCxn id="232" idx="1"/>
              </p:cNvCxnSpPr>
              <p:nvPr/>
            </p:nvCxnSpPr>
            <p:spPr>
              <a:xfrm flipH="1">
                <a:off x="10730623" y="3605153"/>
                <a:ext cx="889125" cy="129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直接箭头连接符 225"/>
              <p:cNvCxnSpPr>
                <a:stCxn id="232" idx="1"/>
              </p:cNvCxnSpPr>
              <p:nvPr/>
            </p:nvCxnSpPr>
            <p:spPr>
              <a:xfrm flipH="1" flipV="1">
                <a:off x="10315574" y="3543300"/>
                <a:ext cx="1304174" cy="61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8" name="直接箭头连接符 227"/>
              <p:cNvCxnSpPr>
                <a:stCxn id="232" idx="1"/>
              </p:cNvCxnSpPr>
              <p:nvPr/>
            </p:nvCxnSpPr>
            <p:spPr>
              <a:xfrm flipH="1" flipV="1">
                <a:off x="8749446" y="3038742"/>
                <a:ext cx="2870302" cy="566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17" name="直接箭头连接符 216"/>
            <p:cNvCxnSpPr/>
            <p:nvPr/>
          </p:nvCxnSpPr>
          <p:spPr>
            <a:xfrm flipH="1" flipV="1">
              <a:off x="9249508" y="3314700"/>
              <a:ext cx="2370240" cy="290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137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13"/>
                                        </p:tgtEl>
                                        <p:attrNameLst>
                                          <p:attrName>style.visibility</p:attrName>
                                        </p:attrNameLst>
                                      </p:cBhvr>
                                      <p:to>
                                        <p:strVal val="visible"/>
                                      </p:to>
                                    </p:set>
                                    <p:animEffect transition="in" filter="fade">
                                      <p:cBhvr>
                                        <p:cTn id="14" dur="500"/>
                                        <p:tgtEl>
                                          <p:spTgt spid="2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0"/>
                                        </p:tgtEl>
                                        <p:attrNameLst>
                                          <p:attrName>style.visibility</p:attrName>
                                        </p:attrNameLst>
                                      </p:cBhvr>
                                      <p:to>
                                        <p:strVal val="visible"/>
                                      </p:to>
                                    </p:set>
                                    <p:animEffect transition="in" filter="fade">
                                      <p:cBhvr>
                                        <p:cTn id="19" dur="500"/>
                                        <p:tgtEl>
                                          <p:spTgt spid="15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8"/>
                                        </p:tgtEl>
                                        <p:attrNameLst>
                                          <p:attrName>style.visibility</p:attrName>
                                        </p:attrNameLst>
                                      </p:cBhvr>
                                      <p:to>
                                        <p:strVal val="visible"/>
                                      </p:to>
                                    </p:set>
                                    <p:animEffect transition="in" filter="fade">
                                      <p:cBhvr>
                                        <p:cTn id="24"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01615" y="312311"/>
            <a:ext cx="9832731" cy="923330"/>
          </a:xfrm>
          <a:prstGeom prst="rect">
            <a:avLst/>
          </a:prstGeom>
        </p:spPr>
        <p:txBody>
          <a:bodyPr wrap="square">
            <a:spAutoFit/>
          </a:bodyPr>
          <a:lstStyle/>
          <a:p>
            <a:r>
              <a:rPr lang="zh-CN" altLang="en-US" dirty="0">
                <a:latin typeface="楷体" panose="02010609060101010101" pitchFamily="49" charset="-122"/>
                <a:ea typeface="楷体" panose="02010609060101010101" pitchFamily="49" charset="-122"/>
              </a:rPr>
              <a:t>作业</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一</a:t>
            </a:r>
            <a:r>
              <a:rPr lang="zh-CN" altLang="en-US" dirty="0">
                <a:latin typeface="楷体" panose="02010609060101010101" pitchFamily="49" charset="-122"/>
                <a:ea typeface="楷体" panose="02010609060101010101" pitchFamily="49" charset="-122"/>
              </a:rPr>
              <a:t>幅图像共有</a:t>
            </a:r>
            <a:r>
              <a:rPr lang="en-US" altLang="zh-CN" dirty="0">
                <a:latin typeface="楷体" panose="02010609060101010101" pitchFamily="49" charset="-122"/>
                <a:ea typeface="楷体" panose="02010609060101010101" pitchFamily="49" charset="-122"/>
              </a:rPr>
              <a:t>8</a:t>
            </a:r>
            <a:r>
              <a:rPr lang="zh-CN" altLang="en-US" dirty="0">
                <a:latin typeface="楷体" panose="02010609060101010101" pitchFamily="49" charset="-122"/>
                <a:ea typeface="楷体" panose="02010609060101010101" pitchFamily="49" charset="-122"/>
              </a:rPr>
              <a:t>个灰度级，每一灰度级</a:t>
            </a:r>
            <a:r>
              <a:rPr lang="zh-CN" altLang="en-US" dirty="0" smtClean="0">
                <a:latin typeface="楷体" panose="02010609060101010101" pitchFamily="49" charset="-122"/>
                <a:ea typeface="楷体" panose="02010609060101010101" pitchFamily="49" charset="-122"/>
              </a:rPr>
              <a:t>的概率分布如表</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所</a:t>
            </a:r>
            <a:r>
              <a:rPr lang="zh-CN" altLang="en-US" dirty="0">
                <a:latin typeface="楷体" panose="02010609060101010101" pitchFamily="49" charset="-122"/>
                <a:ea typeface="楷体" panose="02010609060101010101" pitchFamily="49" charset="-122"/>
              </a:rPr>
              <a:t>示，要求对其进行直方图</a:t>
            </a:r>
            <a:r>
              <a:rPr lang="zh-CN" altLang="en-US" dirty="0" smtClean="0">
                <a:latin typeface="楷体" panose="02010609060101010101" pitchFamily="49" charset="-122"/>
                <a:ea typeface="楷体" panose="02010609060101010101" pitchFamily="49" charset="-122"/>
              </a:rPr>
              <a:t>规定化</a:t>
            </a:r>
            <a:r>
              <a:rPr lang="zh-CN" altLang="en-US" dirty="0">
                <a:latin typeface="楷体" panose="02010609060101010101" pitchFamily="49" charset="-122"/>
                <a:ea typeface="楷体" panose="02010609060101010101" pitchFamily="49" charset="-122"/>
              </a:rPr>
              <a:t>处理，规定化直方图的数据如</a:t>
            </a:r>
            <a:r>
              <a:rPr lang="zh-CN" altLang="en-US" dirty="0" smtClean="0">
                <a:latin typeface="楷体" panose="02010609060101010101" pitchFamily="49" charset="-122"/>
                <a:ea typeface="楷体" panose="02010609060101010101" pitchFamily="49" charset="-122"/>
              </a:rPr>
              <a:t>表</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所</a:t>
            </a:r>
            <a:r>
              <a:rPr lang="zh-CN" altLang="en-US" dirty="0">
                <a:latin typeface="楷体" panose="02010609060101010101" pitchFamily="49" charset="-122"/>
                <a:ea typeface="楷体" panose="02010609060101010101" pitchFamily="49" charset="-122"/>
              </a:rPr>
              <a:t>示。</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画</a:t>
            </a:r>
            <a:r>
              <a:rPr lang="zh-CN" altLang="en-US" dirty="0" smtClean="0">
                <a:latin typeface="楷体" panose="02010609060101010101" pitchFamily="49" charset="-122"/>
                <a:ea typeface="楷体" panose="02010609060101010101" pitchFamily="49" charset="-122"/>
              </a:rPr>
              <a:t>出规定</a:t>
            </a:r>
            <a:r>
              <a:rPr lang="zh-CN" altLang="en-US" dirty="0">
                <a:latin typeface="楷体" panose="02010609060101010101" pitchFamily="49" charset="-122"/>
                <a:ea typeface="楷体" panose="02010609060101010101" pitchFamily="49" charset="-122"/>
              </a:rPr>
              <a:t>化后的直方图</a:t>
            </a:r>
            <a:r>
              <a:rPr lang="en-US" altLang="zh-CN" dirty="0">
                <a:latin typeface="楷体" panose="02010609060101010101" pitchFamily="49" charset="-122"/>
                <a:ea typeface="楷体" panose="02010609060101010101" pitchFamily="49" charset="-122"/>
              </a:rPr>
              <a:t>)</a:t>
            </a:r>
          </a:p>
        </p:txBody>
      </p:sp>
      <p:graphicFrame>
        <p:nvGraphicFramePr>
          <p:cNvPr id="4" name="表格 3"/>
          <p:cNvGraphicFramePr>
            <a:graphicFrameLocks noGrp="1"/>
          </p:cNvGraphicFramePr>
          <p:nvPr>
            <p:extLst>
              <p:ext uri="{D42A27DB-BD31-4B8C-83A1-F6EECF244321}">
                <p14:modId xmlns:p14="http://schemas.microsoft.com/office/powerpoint/2010/main" val="1426019561"/>
              </p:ext>
            </p:extLst>
          </p:nvPr>
        </p:nvGraphicFramePr>
        <p:xfrm>
          <a:off x="100840" y="1379943"/>
          <a:ext cx="6017140" cy="914849"/>
        </p:xfrm>
        <a:graphic>
          <a:graphicData uri="http://schemas.openxmlformats.org/drawingml/2006/table">
            <a:tbl>
              <a:tblPr firstRow="1" firstCol="1" bandRow="1"/>
              <a:tblGrid>
                <a:gridCol w="574472">
                  <a:extLst>
                    <a:ext uri="{9D8B030D-6E8A-4147-A177-3AD203B41FA5}">
                      <a16:colId xmlns:a16="http://schemas.microsoft.com/office/drawing/2014/main" val="2597560191"/>
                    </a:ext>
                  </a:extLst>
                </a:gridCol>
                <a:gridCol w="564355">
                  <a:extLst>
                    <a:ext uri="{9D8B030D-6E8A-4147-A177-3AD203B41FA5}">
                      <a16:colId xmlns:a16="http://schemas.microsoft.com/office/drawing/2014/main" val="3688161805"/>
                    </a:ext>
                  </a:extLst>
                </a:gridCol>
                <a:gridCol w="718993">
                  <a:extLst>
                    <a:ext uri="{9D8B030D-6E8A-4147-A177-3AD203B41FA5}">
                      <a16:colId xmlns:a16="http://schemas.microsoft.com/office/drawing/2014/main" val="2002590919"/>
                    </a:ext>
                  </a:extLst>
                </a:gridCol>
                <a:gridCol w="718993">
                  <a:extLst>
                    <a:ext uri="{9D8B030D-6E8A-4147-A177-3AD203B41FA5}">
                      <a16:colId xmlns:a16="http://schemas.microsoft.com/office/drawing/2014/main" val="3756664490"/>
                    </a:ext>
                  </a:extLst>
                </a:gridCol>
                <a:gridCol w="718993">
                  <a:extLst>
                    <a:ext uri="{9D8B030D-6E8A-4147-A177-3AD203B41FA5}">
                      <a16:colId xmlns:a16="http://schemas.microsoft.com/office/drawing/2014/main" val="2504095979"/>
                    </a:ext>
                  </a:extLst>
                </a:gridCol>
                <a:gridCol w="718993">
                  <a:extLst>
                    <a:ext uri="{9D8B030D-6E8A-4147-A177-3AD203B41FA5}">
                      <a16:colId xmlns:a16="http://schemas.microsoft.com/office/drawing/2014/main" val="2989825129"/>
                    </a:ext>
                  </a:extLst>
                </a:gridCol>
                <a:gridCol w="718993">
                  <a:extLst>
                    <a:ext uri="{9D8B030D-6E8A-4147-A177-3AD203B41FA5}">
                      <a16:colId xmlns:a16="http://schemas.microsoft.com/office/drawing/2014/main" val="1350905320"/>
                    </a:ext>
                  </a:extLst>
                </a:gridCol>
                <a:gridCol w="718993">
                  <a:extLst>
                    <a:ext uri="{9D8B030D-6E8A-4147-A177-3AD203B41FA5}">
                      <a16:colId xmlns:a16="http://schemas.microsoft.com/office/drawing/2014/main" val="3012373820"/>
                    </a:ext>
                  </a:extLst>
                </a:gridCol>
                <a:gridCol w="564355">
                  <a:extLst>
                    <a:ext uri="{9D8B030D-6E8A-4147-A177-3AD203B41FA5}">
                      <a16:colId xmlns:a16="http://schemas.microsoft.com/office/drawing/2014/main" val="2753436262"/>
                    </a:ext>
                  </a:extLst>
                </a:gridCol>
              </a:tblGrid>
              <a:tr h="196027">
                <a:tc gridSpan="9">
                  <a:txBody>
                    <a:bodyPr/>
                    <a:lstStyle/>
                    <a:p>
                      <a:pPr algn="ctr">
                        <a:spcAft>
                          <a:spcPts val="0"/>
                        </a:spcAft>
                      </a:pPr>
                      <a:r>
                        <a:rPr lang="zh-CN" sz="1200" b="0" kern="100" dirty="0">
                          <a:effectLst/>
                          <a:latin typeface="+mn-ea"/>
                          <a:ea typeface="+mn-ea"/>
                          <a:cs typeface="Times New Roman" panose="02020603050405020304" pitchFamily="18" charset="0"/>
                        </a:rPr>
                        <a:t>表</a:t>
                      </a:r>
                      <a:r>
                        <a:rPr lang="en-US" sz="1200" b="0" kern="100" dirty="0">
                          <a:effectLst/>
                          <a:latin typeface="+mn-ea"/>
                          <a:ea typeface="+mn-ea"/>
                          <a:cs typeface="Times New Roman" panose="02020603050405020304" pitchFamily="18" charset="0"/>
                        </a:rPr>
                        <a:t>1 </a:t>
                      </a:r>
                      <a:r>
                        <a:rPr lang="zh-CN" sz="1200" b="0" kern="100" dirty="0">
                          <a:effectLst/>
                          <a:latin typeface="+mn-ea"/>
                          <a:ea typeface="+mn-ea"/>
                          <a:cs typeface="Times New Roman" panose="02020603050405020304" pitchFamily="18" charset="0"/>
                        </a:rPr>
                        <a:t>原始直方图数据</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42535315"/>
                  </a:ext>
                </a:extLst>
              </a:tr>
              <a:tr h="358338">
                <a:tc>
                  <a:txBody>
                    <a:bodyPr/>
                    <a:lstStyle/>
                    <a:p>
                      <a:pPr algn="ctr">
                        <a:spcAft>
                          <a:spcPts val="0"/>
                        </a:spcAft>
                      </a:pPr>
                      <a:r>
                        <a:rPr lang="en-US" sz="1250" kern="100" dirty="0" err="1">
                          <a:effectLst/>
                          <a:latin typeface="Cambria Math" panose="02040503050406030204" pitchFamily="18" charset="0"/>
                          <a:ea typeface="等线" panose="02010600030101010101" pitchFamily="2" charset="-122"/>
                          <a:cs typeface="Times New Roman" panose="02020603050405020304" pitchFamily="18" charset="0"/>
                        </a:rPr>
                        <a:t>r</a:t>
                      </a:r>
                      <a:r>
                        <a:rPr lang="en-US" sz="1250" kern="100" baseline="-25000" dirty="0" err="1">
                          <a:effectLst/>
                          <a:latin typeface="Cambria Math" panose="02040503050406030204" pitchFamily="18" charset="0"/>
                          <a:ea typeface="等线" panose="02010600030101010101" pitchFamily="2" charset="-122"/>
                          <a:cs typeface="Times New Roman" panose="02020603050405020304" pitchFamily="18" charset="0"/>
                        </a:rPr>
                        <a:t>k</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r</a:t>
                      </a:r>
                      <a:r>
                        <a:rPr lang="en-US" sz="1250" kern="100" baseline="-25000">
                          <a:effectLst/>
                          <a:latin typeface="Cambria Math" panose="02040503050406030204" pitchFamily="18" charset="0"/>
                          <a:ea typeface="等线" panose="02010600030101010101" pitchFamily="2" charset="-122"/>
                          <a:cs typeface="Times New Roman" panose="02020603050405020304" pitchFamily="18" charset="0"/>
                        </a:rPr>
                        <a:t>0</a:t>
                      </a:r>
                      <a:r>
                        <a:rPr lang="en-US" sz="125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a:effectLst/>
                          <a:latin typeface="Cambria Math" panose="02040503050406030204" pitchFamily="18" charset="0"/>
                          <a:ea typeface="等线" panose="02010600030101010101" pitchFamily="2" charset="-122"/>
                          <a:cs typeface="Times New Roman" panose="02020603050405020304" pitchFamily="18" charset="0"/>
                        </a:rPr>
                        <a:t>r</a:t>
                      </a:r>
                      <a:r>
                        <a:rPr lang="en-US" sz="1250" kern="100" baseline="-25000" dirty="0">
                          <a:effectLst/>
                          <a:latin typeface="Cambria Math" panose="02040503050406030204" pitchFamily="18" charset="0"/>
                          <a:ea typeface="等线" panose="02010600030101010101" pitchFamily="2" charset="-122"/>
                          <a:cs typeface="Times New Roman" panose="02020603050405020304" pitchFamily="18" charset="0"/>
                        </a:rPr>
                        <a:t>1</a:t>
                      </a:r>
                      <a:r>
                        <a:rPr lang="en-US" sz="1250" kern="100" dirty="0">
                          <a:effectLst/>
                          <a:latin typeface="Cambria Math" panose="02040503050406030204" pitchFamily="18" charset="0"/>
                          <a:ea typeface="等线" panose="02010600030101010101" pitchFamily="2" charset="-122"/>
                          <a:cs typeface="Times New Roman" panose="02020603050405020304" pitchFamily="18" charset="0"/>
                        </a:rPr>
                        <a:t>=1/7</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r</a:t>
                      </a:r>
                      <a:r>
                        <a:rPr lang="en-US" sz="1250" kern="100" baseline="-25000">
                          <a:effectLst/>
                          <a:latin typeface="Cambria Math" panose="02040503050406030204" pitchFamily="18" charset="0"/>
                          <a:ea typeface="等线" panose="02010600030101010101" pitchFamily="2" charset="-122"/>
                          <a:cs typeface="Times New Roman" panose="02020603050405020304" pitchFamily="18" charset="0"/>
                        </a:rPr>
                        <a:t>2</a:t>
                      </a:r>
                      <a:r>
                        <a:rPr lang="en-US" sz="1250" kern="100">
                          <a:effectLst/>
                          <a:latin typeface="Cambria Math" panose="02040503050406030204" pitchFamily="18" charset="0"/>
                          <a:ea typeface="等线" panose="02010600030101010101" pitchFamily="2" charset="-122"/>
                          <a:cs typeface="Times New Roman" panose="02020603050405020304" pitchFamily="18" charset="0"/>
                        </a:rPr>
                        <a:t>=2/7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r</a:t>
                      </a:r>
                      <a:r>
                        <a:rPr lang="en-US" sz="1250" kern="100" baseline="-25000">
                          <a:effectLst/>
                          <a:latin typeface="Cambria Math" panose="02040503050406030204" pitchFamily="18" charset="0"/>
                          <a:ea typeface="等线" panose="02010600030101010101" pitchFamily="2" charset="-122"/>
                          <a:cs typeface="Times New Roman" panose="02020603050405020304" pitchFamily="18" charset="0"/>
                        </a:rPr>
                        <a:t>3</a:t>
                      </a:r>
                      <a:r>
                        <a:rPr lang="en-US" sz="1250" kern="100">
                          <a:effectLst/>
                          <a:latin typeface="Cambria Math" panose="02040503050406030204" pitchFamily="18" charset="0"/>
                          <a:ea typeface="等线" panose="02010600030101010101" pitchFamily="2" charset="-122"/>
                          <a:cs typeface="Times New Roman" panose="02020603050405020304" pitchFamily="18" charset="0"/>
                        </a:rPr>
                        <a:t>=3/7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r</a:t>
                      </a:r>
                      <a:r>
                        <a:rPr lang="en-US" sz="1250" kern="100" baseline="-25000">
                          <a:effectLst/>
                          <a:latin typeface="Cambria Math" panose="02040503050406030204" pitchFamily="18" charset="0"/>
                          <a:ea typeface="等线" panose="02010600030101010101" pitchFamily="2" charset="-122"/>
                          <a:cs typeface="Times New Roman" panose="02020603050405020304" pitchFamily="18" charset="0"/>
                        </a:rPr>
                        <a:t>4</a:t>
                      </a:r>
                      <a:r>
                        <a:rPr lang="en-US" sz="1250" kern="100">
                          <a:effectLst/>
                          <a:latin typeface="Cambria Math" panose="02040503050406030204" pitchFamily="18" charset="0"/>
                          <a:ea typeface="等线" panose="02010600030101010101" pitchFamily="2" charset="-122"/>
                          <a:cs typeface="Times New Roman" panose="02020603050405020304" pitchFamily="18" charset="0"/>
                        </a:rPr>
                        <a:t>=4/7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a:effectLst/>
                          <a:latin typeface="Cambria Math" panose="02040503050406030204" pitchFamily="18" charset="0"/>
                          <a:ea typeface="等线" panose="02010600030101010101" pitchFamily="2" charset="-122"/>
                          <a:cs typeface="Times New Roman" panose="02020603050405020304" pitchFamily="18" charset="0"/>
                        </a:rPr>
                        <a:t>r</a:t>
                      </a:r>
                      <a:r>
                        <a:rPr lang="en-US" sz="1250" kern="100" baseline="-25000" dirty="0">
                          <a:effectLst/>
                          <a:latin typeface="Cambria Math" panose="02040503050406030204" pitchFamily="18" charset="0"/>
                          <a:ea typeface="等线" panose="02010600030101010101" pitchFamily="2" charset="-122"/>
                          <a:cs typeface="Times New Roman" panose="02020603050405020304" pitchFamily="18" charset="0"/>
                        </a:rPr>
                        <a:t>5</a:t>
                      </a:r>
                      <a:r>
                        <a:rPr lang="en-US" sz="1250" kern="100" dirty="0">
                          <a:effectLst/>
                          <a:latin typeface="Cambria Math" panose="02040503050406030204" pitchFamily="18" charset="0"/>
                          <a:ea typeface="等线" panose="02010600030101010101" pitchFamily="2" charset="-122"/>
                          <a:cs typeface="Times New Roman" panose="02020603050405020304" pitchFamily="18" charset="0"/>
                        </a:rPr>
                        <a:t>=5/7</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r</a:t>
                      </a:r>
                      <a:r>
                        <a:rPr lang="en-US" sz="1250" kern="100" baseline="-25000">
                          <a:effectLst/>
                          <a:latin typeface="Cambria Math" panose="02040503050406030204" pitchFamily="18" charset="0"/>
                          <a:ea typeface="等线" panose="02010600030101010101" pitchFamily="2" charset="-122"/>
                          <a:cs typeface="Times New Roman" panose="02020603050405020304" pitchFamily="18" charset="0"/>
                        </a:rPr>
                        <a:t>6</a:t>
                      </a:r>
                      <a:r>
                        <a:rPr lang="en-US" sz="1250" kern="100">
                          <a:effectLst/>
                          <a:latin typeface="Cambria Math" panose="02040503050406030204" pitchFamily="18" charset="0"/>
                          <a:ea typeface="等线" panose="02010600030101010101" pitchFamily="2" charset="-122"/>
                          <a:cs typeface="Times New Roman" panose="02020603050405020304" pitchFamily="18" charset="0"/>
                        </a:rPr>
                        <a:t>=6/7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r</a:t>
                      </a:r>
                      <a:r>
                        <a:rPr lang="en-US" sz="1250" kern="100" baseline="-25000">
                          <a:effectLst/>
                          <a:latin typeface="Cambria Math" panose="02040503050406030204" pitchFamily="18" charset="0"/>
                          <a:ea typeface="等线" panose="02010600030101010101" pitchFamily="2" charset="-122"/>
                          <a:cs typeface="Times New Roman" panose="02020603050405020304" pitchFamily="18" charset="0"/>
                        </a:rPr>
                        <a:t>7</a:t>
                      </a:r>
                      <a:r>
                        <a:rPr lang="en-US" sz="1250" kern="100">
                          <a:effectLst/>
                          <a:latin typeface="Cambria Math" panose="02040503050406030204" pitchFamily="18"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5932754"/>
                  </a:ext>
                </a:extLst>
              </a:tr>
              <a:tr h="360484">
                <a:tc>
                  <a:txBody>
                    <a:bodyPr/>
                    <a:lstStyle/>
                    <a:p>
                      <a:pPr algn="ctr">
                        <a:spcAft>
                          <a:spcPts val="0"/>
                        </a:spcAft>
                      </a:pPr>
                      <a:r>
                        <a:rPr lang="en-US" sz="1250" kern="100" dirty="0" err="1" smtClean="0">
                          <a:effectLst/>
                          <a:latin typeface="Cambria Math" panose="02040503050406030204" pitchFamily="18" charset="0"/>
                          <a:ea typeface="等线" panose="02010600030101010101" pitchFamily="2" charset="-122"/>
                          <a:cs typeface="Times New Roman" panose="02020603050405020304" pitchFamily="18" charset="0"/>
                        </a:rPr>
                        <a:t>P</a:t>
                      </a:r>
                      <a:r>
                        <a:rPr lang="en-US" altLang="zh-CN" sz="1250" kern="100" baseline="-25000" dirty="0" err="1" smtClean="0">
                          <a:effectLst/>
                          <a:latin typeface="Cambria Math" panose="02040503050406030204" pitchFamily="18" charset="0"/>
                          <a:ea typeface="等线" panose="02010600030101010101" pitchFamily="2" charset="-122"/>
                          <a:cs typeface="Times New Roman" panose="02020603050405020304" pitchFamily="18" charset="0"/>
                        </a:rPr>
                        <a:t>r</a:t>
                      </a:r>
                      <a:r>
                        <a:rPr lang="en-US" sz="1250" kern="100" dirty="0" smtClean="0">
                          <a:effectLst/>
                          <a:latin typeface="Cambria Math" panose="02040503050406030204" pitchFamily="18" charset="0"/>
                          <a:ea typeface="等线" panose="02010600030101010101" pitchFamily="2" charset="-122"/>
                          <a:cs typeface="Times New Roman" panose="02020603050405020304" pitchFamily="18" charset="0"/>
                        </a:rPr>
                        <a:t>(</a:t>
                      </a:r>
                      <a:r>
                        <a:rPr lang="en-US" sz="1250" kern="100" dirty="0" err="1" smtClean="0">
                          <a:effectLst/>
                          <a:latin typeface="Cambria Math" panose="02040503050406030204" pitchFamily="18" charset="0"/>
                          <a:ea typeface="等线" panose="02010600030101010101" pitchFamily="2" charset="-122"/>
                          <a:cs typeface="Times New Roman" panose="02020603050405020304" pitchFamily="18" charset="0"/>
                        </a:rPr>
                        <a:t>r</a:t>
                      </a:r>
                      <a:r>
                        <a:rPr lang="en-US" sz="1250" kern="100" baseline="-25000" dirty="0" err="1" smtClean="0">
                          <a:effectLst/>
                          <a:latin typeface="Cambria Math" panose="02040503050406030204" pitchFamily="18" charset="0"/>
                          <a:ea typeface="等线" panose="02010600030101010101" pitchFamily="2" charset="-122"/>
                          <a:cs typeface="Times New Roman" panose="02020603050405020304" pitchFamily="18" charset="0"/>
                        </a:rPr>
                        <a:t>k</a:t>
                      </a:r>
                      <a:r>
                        <a:rPr lang="en-US" sz="1250" kern="100" dirty="0">
                          <a:effectLst/>
                          <a:latin typeface="Cambria Math" panose="02040503050406030204" pitchFamily="18" charset="0"/>
                          <a:ea typeface="等线" panose="02010600030101010101" pitchFamily="2" charset="-122"/>
                          <a:cs typeface="Times New Roman" panose="02020603050405020304" pitchFamily="18" charset="0"/>
                        </a:rPr>
                        <a: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0.29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a:effectLst/>
                          <a:latin typeface="Cambria Math" panose="02040503050406030204" pitchFamily="18" charset="0"/>
                          <a:ea typeface="等线" panose="02010600030101010101" pitchFamily="2" charset="-122"/>
                          <a:cs typeface="Times New Roman" panose="02020603050405020304" pitchFamily="18" charset="0"/>
                        </a:rPr>
                        <a:t>0.24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0.17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0.12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0.09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0.06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a:effectLst/>
                          <a:latin typeface="Cambria Math" panose="02040503050406030204" pitchFamily="18" charset="0"/>
                          <a:ea typeface="等线" panose="02010600030101010101" pitchFamily="2" charset="-122"/>
                          <a:cs typeface="Times New Roman" panose="02020603050405020304" pitchFamily="18" charset="0"/>
                        </a:rPr>
                        <a:t>0.02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a:effectLst/>
                          <a:latin typeface="Cambria Math" panose="02040503050406030204" pitchFamily="18" charset="0"/>
                          <a:ea typeface="等线" panose="02010600030101010101" pitchFamily="2" charset="-122"/>
                          <a:cs typeface="Times New Roman" panose="02020603050405020304" pitchFamily="18" charset="0"/>
                        </a:rPr>
                        <a:t>0.01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562487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588567354"/>
              </p:ext>
            </p:extLst>
          </p:nvPr>
        </p:nvGraphicFramePr>
        <p:xfrm>
          <a:off x="6211765" y="1385560"/>
          <a:ext cx="5833697" cy="911318"/>
        </p:xfrm>
        <a:graphic>
          <a:graphicData uri="http://schemas.openxmlformats.org/drawingml/2006/table">
            <a:tbl>
              <a:tblPr firstRow="1" firstCol="1" bandRow="1"/>
              <a:tblGrid>
                <a:gridCol w="556959">
                  <a:extLst>
                    <a:ext uri="{9D8B030D-6E8A-4147-A177-3AD203B41FA5}">
                      <a16:colId xmlns:a16="http://schemas.microsoft.com/office/drawing/2014/main" val="825525913"/>
                    </a:ext>
                  </a:extLst>
                </a:gridCol>
                <a:gridCol w="547150">
                  <a:extLst>
                    <a:ext uri="{9D8B030D-6E8A-4147-A177-3AD203B41FA5}">
                      <a16:colId xmlns:a16="http://schemas.microsoft.com/office/drawing/2014/main" val="2069081287"/>
                    </a:ext>
                  </a:extLst>
                </a:gridCol>
                <a:gridCol w="697073">
                  <a:extLst>
                    <a:ext uri="{9D8B030D-6E8A-4147-A177-3AD203B41FA5}">
                      <a16:colId xmlns:a16="http://schemas.microsoft.com/office/drawing/2014/main" val="1256286374"/>
                    </a:ext>
                  </a:extLst>
                </a:gridCol>
                <a:gridCol w="697073">
                  <a:extLst>
                    <a:ext uri="{9D8B030D-6E8A-4147-A177-3AD203B41FA5}">
                      <a16:colId xmlns:a16="http://schemas.microsoft.com/office/drawing/2014/main" val="1455035397"/>
                    </a:ext>
                  </a:extLst>
                </a:gridCol>
                <a:gridCol w="697073">
                  <a:extLst>
                    <a:ext uri="{9D8B030D-6E8A-4147-A177-3AD203B41FA5}">
                      <a16:colId xmlns:a16="http://schemas.microsoft.com/office/drawing/2014/main" val="4288751132"/>
                    </a:ext>
                  </a:extLst>
                </a:gridCol>
                <a:gridCol w="697073">
                  <a:extLst>
                    <a:ext uri="{9D8B030D-6E8A-4147-A177-3AD203B41FA5}">
                      <a16:colId xmlns:a16="http://schemas.microsoft.com/office/drawing/2014/main" val="4231446859"/>
                    </a:ext>
                  </a:extLst>
                </a:gridCol>
                <a:gridCol w="697073">
                  <a:extLst>
                    <a:ext uri="{9D8B030D-6E8A-4147-A177-3AD203B41FA5}">
                      <a16:colId xmlns:a16="http://schemas.microsoft.com/office/drawing/2014/main" val="2780470302"/>
                    </a:ext>
                  </a:extLst>
                </a:gridCol>
                <a:gridCol w="697073">
                  <a:extLst>
                    <a:ext uri="{9D8B030D-6E8A-4147-A177-3AD203B41FA5}">
                      <a16:colId xmlns:a16="http://schemas.microsoft.com/office/drawing/2014/main" val="2154091475"/>
                    </a:ext>
                  </a:extLst>
                </a:gridCol>
                <a:gridCol w="547150">
                  <a:extLst>
                    <a:ext uri="{9D8B030D-6E8A-4147-A177-3AD203B41FA5}">
                      <a16:colId xmlns:a16="http://schemas.microsoft.com/office/drawing/2014/main" val="2362574982"/>
                    </a:ext>
                  </a:extLst>
                </a:gridCol>
              </a:tblGrid>
              <a:tr h="180793">
                <a:tc gridSpan="9">
                  <a:txBody>
                    <a:bodyPr/>
                    <a:lstStyle/>
                    <a:p>
                      <a:pPr algn="ctr">
                        <a:spcAft>
                          <a:spcPts val="0"/>
                        </a:spcAft>
                      </a:pPr>
                      <a:r>
                        <a:rPr lang="zh-CN" sz="1200" kern="100" dirty="0">
                          <a:effectLst/>
                          <a:latin typeface="+mn-ea"/>
                          <a:ea typeface="+mn-ea"/>
                          <a:cs typeface="Times New Roman" panose="02020603050405020304" pitchFamily="18" charset="0"/>
                        </a:rPr>
                        <a:t>表</a:t>
                      </a:r>
                      <a:r>
                        <a:rPr lang="en-US" sz="1200" kern="100" dirty="0">
                          <a:effectLst/>
                          <a:latin typeface="+mn-ea"/>
                          <a:ea typeface="+mn-ea"/>
                          <a:cs typeface="Times New Roman" panose="02020603050405020304" pitchFamily="18" charset="0"/>
                        </a:rPr>
                        <a:t>2 </a:t>
                      </a:r>
                      <a:r>
                        <a:rPr lang="zh-CN" sz="1200" kern="100" dirty="0">
                          <a:effectLst/>
                          <a:latin typeface="+mn-ea"/>
                          <a:ea typeface="+mn-ea"/>
                          <a:cs typeface="Times New Roman" panose="02020603050405020304" pitchFamily="18" charset="0"/>
                        </a:rPr>
                        <a:t>规定直方图数据</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31864558"/>
                  </a:ext>
                </a:extLst>
              </a:tr>
              <a:tr h="364219">
                <a:tc>
                  <a:txBody>
                    <a:bodyPr/>
                    <a:lstStyle/>
                    <a:p>
                      <a:pPr algn="ctr">
                        <a:spcAft>
                          <a:spcPts val="0"/>
                        </a:spcAft>
                      </a:pPr>
                      <a:r>
                        <a:rPr lang="en-US" sz="1250" kern="100" dirty="0" err="1">
                          <a:effectLst/>
                          <a:latin typeface="Cambria Math" panose="02040503050406030204" pitchFamily="18" charset="0"/>
                          <a:ea typeface="等线" panose="02010600030101010101" pitchFamily="2" charset="-122"/>
                          <a:cs typeface="Times New Roman" panose="02020603050405020304" pitchFamily="18" charset="0"/>
                        </a:rPr>
                        <a:t>z</a:t>
                      </a:r>
                      <a:r>
                        <a:rPr lang="en-US" sz="1250" kern="100" baseline="-25000" dirty="0" err="1">
                          <a:effectLst/>
                          <a:latin typeface="Cambria Math" panose="02040503050406030204" pitchFamily="18" charset="0"/>
                          <a:ea typeface="等线" panose="02010600030101010101" pitchFamily="2" charset="-122"/>
                          <a:cs typeface="Times New Roman" panose="02020603050405020304" pitchFamily="18" charset="0"/>
                        </a:rPr>
                        <a:t>k</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250" kern="100" baseline="-25000">
                          <a:effectLst/>
                          <a:latin typeface="Cambria Math" panose="02040503050406030204" pitchFamily="18" charset="0"/>
                          <a:ea typeface="等线" panose="02010600030101010101" pitchFamily="2" charset="-122"/>
                          <a:cs typeface="Times New Roman" panose="02020603050405020304" pitchFamily="18" charset="0"/>
                        </a:rPr>
                        <a:t>0</a:t>
                      </a:r>
                      <a:r>
                        <a:rPr lang="en-US" sz="125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250" kern="100" baseline="-25000">
                          <a:effectLst/>
                          <a:latin typeface="Cambria Math" panose="02040503050406030204" pitchFamily="18" charset="0"/>
                          <a:ea typeface="等线" panose="02010600030101010101" pitchFamily="2" charset="-122"/>
                          <a:cs typeface="Times New Roman" panose="02020603050405020304" pitchFamily="18" charset="0"/>
                        </a:rPr>
                        <a:t>1</a:t>
                      </a:r>
                      <a:r>
                        <a:rPr lang="en-US" sz="1250" kern="100">
                          <a:effectLst/>
                          <a:latin typeface="Cambria Math" panose="02040503050406030204" pitchFamily="18" charset="0"/>
                          <a:ea typeface="等线" panose="02010600030101010101" pitchFamily="2" charset="-122"/>
                          <a:cs typeface="Times New Roman" panose="02020603050405020304" pitchFamily="18" charset="0"/>
                        </a:rPr>
                        <a:t>=1/7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250" kern="100" baseline="-25000">
                          <a:effectLst/>
                          <a:latin typeface="Cambria Math" panose="02040503050406030204" pitchFamily="18" charset="0"/>
                          <a:ea typeface="等线" panose="02010600030101010101" pitchFamily="2" charset="-122"/>
                          <a:cs typeface="Times New Roman" panose="02020603050405020304" pitchFamily="18" charset="0"/>
                        </a:rPr>
                        <a:t>2</a:t>
                      </a:r>
                      <a:r>
                        <a:rPr lang="en-US" sz="1250" kern="100">
                          <a:effectLst/>
                          <a:latin typeface="Cambria Math" panose="02040503050406030204" pitchFamily="18" charset="0"/>
                          <a:ea typeface="等线" panose="02010600030101010101" pitchFamily="2" charset="-122"/>
                          <a:cs typeface="Times New Roman" panose="02020603050405020304" pitchFamily="18" charset="0"/>
                        </a:rPr>
                        <a:t>=2/7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250" kern="100" baseline="-25000">
                          <a:effectLst/>
                          <a:latin typeface="Cambria Math" panose="02040503050406030204" pitchFamily="18" charset="0"/>
                          <a:ea typeface="等线" panose="02010600030101010101" pitchFamily="2" charset="-122"/>
                          <a:cs typeface="Times New Roman" panose="02020603050405020304" pitchFamily="18" charset="0"/>
                        </a:rPr>
                        <a:t>3</a:t>
                      </a:r>
                      <a:r>
                        <a:rPr lang="en-US" sz="1250" kern="100">
                          <a:effectLst/>
                          <a:latin typeface="Cambria Math" panose="02040503050406030204" pitchFamily="18" charset="0"/>
                          <a:ea typeface="等线" panose="02010600030101010101" pitchFamily="2" charset="-122"/>
                          <a:cs typeface="Times New Roman" panose="02020603050405020304" pitchFamily="18" charset="0"/>
                        </a:rPr>
                        <a:t>=3/7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250" kern="100" baseline="-25000">
                          <a:effectLst/>
                          <a:latin typeface="Cambria Math" panose="02040503050406030204" pitchFamily="18" charset="0"/>
                          <a:ea typeface="等线" panose="02010600030101010101" pitchFamily="2" charset="-122"/>
                          <a:cs typeface="Times New Roman" panose="02020603050405020304" pitchFamily="18" charset="0"/>
                        </a:rPr>
                        <a:t>4</a:t>
                      </a:r>
                      <a:r>
                        <a:rPr lang="en-US" sz="1250" kern="100">
                          <a:effectLst/>
                          <a:latin typeface="Cambria Math" panose="02040503050406030204" pitchFamily="18" charset="0"/>
                          <a:ea typeface="等线" panose="02010600030101010101" pitchFamily="2" charset="-122"/>
                          <a:cs typeface="Times New Roman" panose="02020603050405020304" pitchFamily="18" charset="0"/>
                        </a:rPr>
                        <a:t>=4/7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250" kern="100" baseline="-25000">
                          <a:effectLst/>
                          <a:latin typeface="Cambria Math" panose="02040503050406030204" pitchFamily="18" charset="0"/>
                          <a:ea typeface="等线" panose="02010600030101010101" pitchFamily="2" charset="-122"/>
                          <a:cs typeface="Times New Roman" panose="02020603050405020304" pitchFamily="18" charset="0"/>
                        </a:rPr>
                        <a:t>5</a:t>
                      </a:r>
                      <a:r>
                        <a:rPr lang="en-US" sz="1250" kern="100">
                          <a:effectLst/>
                          <a:latin typeface="Cambria Math" panose="02040503050406030204" pitchFamily="18" charset="0"/>
                          <a:ea typeface="等线" panose="02010600030101010101" pitchFamily="2" charset="-122"/>
                          <a:cs typeface="Times New Roman" panose="02020603050405020304" pitchFamily="18" charset="0"/>
                        </a:rPr>
                        <a:t>=5/7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250" kern="100" baseline="-25000">
                          <a:effectLst/>
                          <a:latin typeface="Cambria Math" panose="02040503050406030204" pitchFamily="18" charset="0"/>
                          <a:ea typeface="等线" panose="02010600030101010101" pitchFamily="2" charset="-122"/>
                          <a:cs typeface="Times New Roman" panose="02020603050405020304" pitchFamily="18" charset="0"/>
                        </a:rPr>
                        <a:t>6</a:t>
                      </a:r>
                      <a:r>
                        <a:rPr lang="en-US" sz="1250" kern="100">
                          <a:effectLst/>
                          <a:latin typeface="Cambria Math" panose="02040503050406030204" pitchFamily="18" charset="0"/>
                          <a:ea typeface="等线" panose="02010600030101010101" pitchFamily="2" charset="-122"/>
                          <a:cs typeface="Times New Roman" panose="02020603050405020304" pitchFamily="18" charset="0"/>
                        </a:rPr>
                        <a:t>=6/7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250" kern="100" baseline="-25000">
                          <a:effectLst/>
                          <a:latin typeface="Cambria Math" panose="02040503050406030204" pitchFamily="18" charset="0"/>
                          <a:ea typeface="等线" panose="02010600030101010101" pitchFamily="2" charset="-122"/>
                          <a:cs typeface="Times New Roman" panose="02020603050405020304" pitchFamily="18" charset="0"/>
                        </a:rPr>
                        <a:t>7</a:t>
                      </a:r>
                      <a:r>
                        <a:rPr lang="en-US" sz="1250" kern="100">
                          <a:effectLst/>
                          <a:latin typeface="Cambria Math" panose="02040503050406030204" pitchFamily="18" charset="0"/>
                          <a:ea typeface="等线"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1813201"/>
                  </a:ext>
                </a:extLst>
              </a:tr>
              <a:tr h="364219">
                <a:tc>
                  <a:txBody>
                    <a:bodyPr/>
                    <a:lstStyle/>
                    <a:p>
                      <a:pPr algn="ctr">
                        <a:spcAft>
                          <a:spcPts val="0"/>
                        </a:spcAft>
                      </a:pPr>
                      <a:r>
                        <a:rPr lang="en-US" sz="1250" kern="100" dirty="0" err="1">
                          <a:effectLst/>
                          <a:latin typeface="Cambria Math" panose="02040503050406030204" pitchFamily="18" charset="0"/>
                          <a:ea typeface="等线" panose="02010600030101010101" pitchFamily="2" charset="-122"/>
                          <a:cs typeface="Times New Roman" panose="02020603050405020304" pitchFamily="18" charset="0"/>
                        </a:rPr>
                        <a:t>P</a:t>
                      </a:r>
                      <a:r>
                        <a:rPr lang="en-US" sz="1250" kern="100" baseline="-25000" dirty="0" err="1">
                          <a:effectLst/>
                          <a:latin typeface="Cambria Math" panose="02040503050406030204" pitchFamily="18" charset="0"/>
                          <a:ea typeface="等线" panose="02010600030101010101" pitchFamily="2" charset="-122"/>
                          <a:cs typeface="Times New Roman" panose="02020603050405020304" pitchFamily="18" charset="0"/>
                        </a:rPr>
                        <a:t>z</a:t>
                      </a:r>
                      <a:r>
                        <a:rPr lang="en-US" sz="1250" kern="100" dirty="0">
                          <a:effectLst/>
                          <a:latin typeface="Cambria Math" panose="02040503050406030204" pitchFamily="18" charset="0"/>
                          <a:ea typeface="等线" panose="02010600030101010101" pitchFamily="2" charset="-122"/>
                          <a:cs typeface="Times New Roman" panose="02020603050405020304" pitchFamily="18" charset="0"/>
                        </a:rPr>
                        <a:t>(</a:t>
                      </a:r>
                      <a:r>
                        <a:rPr lang="en-US" sz="1250" kern="100" dirty="0" err="1">
                          <a:effectLst/>
                          <a:latin typeface="Cambria Math" panose="02040503050406030204" pitchFamily="18" charset="0"/>
                          <a:ea typeface="等线" panose="02010600030101010101" pitchFamily="2" charset="-122"/>
                          <a:cs typeface="Times New Roman" panose="02020603050405020304" pitchFamily="18" charset="0"/>
                        </a:rPr>
                        <a:t>z</a:t>
                      </a:r>
                      <a:r>
                        <a:rPr lang="en-US" sz="1250" kern="100" baseline="-25000" dirty="0" err="1">
                          <a:effectLst/>
                          <a:latin typeface="Cambria Math" panose="02040503050406030204" pitchFamily="18" charset="0"/>
                          <a:ea typeface="等线" panose="02010600030101010101" pitchFamily="2" charset="-122"/>
                          <a:cs typeface="Times New Roman" panose="02020603050405020304" pitchFamily="18" charset="0"/>
                        </a:rPr>
                        <a:t>k</a:t>
                      </a:r>
                      <a:r>
                        <a:rPr lang="en-US" sz="1250" kern="100" dirty="0">
                          <a:effectLst/>
                          <a:latin typeface="Cambria Math" panose="02040503050406030204" pitchFamily="18" charset="0"/>
                          <a:ea typeface="等线" panose="02010600030101010101" pitchFamily="2" charset="-122"/>
                          <a:cs typeface="Times New Roman" panose="02020603050405020304" pitchFamily="18" charset="0"/>
                        </a:rPr>
                        <a: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0.27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0.43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a:effectLst/>
                          <a:latin typeface="Cambria Math" panose="02040503050406030204" pitchFamily="18" charset="0"/>
                          <a:ea typeface="等线" panose="02010600030101010101" pitchFamily="2" charset="-122"/>
                          <a:cs typeface="Times New Roman" panose="02020603050405020304" pitchFamily="18" charset="0"/>
                        </a:rPr>
                        <a:t>0.19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50" kern="100" dirty="0">
                          <a:effectLst/>
                          <a:latin typeface="Cambria Math" panose="02040503050406030204" pitchFamily="18" charset="0"/>
                          <a:ea typeface="等线" panose="02010600030101010101" pitchFamily="2" charset="-122"/>
                          <a:cs typeface="Times New Roman" panose="02020603050405020304" pitchFamily="18" charset="0"/>
                        </a:rPr>
                        <a:t>0.11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557177"/>
                  </a:ext>
                </a:extLst>
              </a:tr>
            </a:tbl>
          </a:graphicData>
        </a:graphic>
      </p:graphicFrame>
      <p:graphicFrame>
        <p:nvGraphicFramePr>
          <p:cNvPr id="8" name="图表 7"/>
          <p:cNvGraphicFramePr/>
          <p:nvPr>
            <p:extLst>
              <p:ext uri="{D42A27DB-BD31-4B8C-83A1-F6EECF244321}">
                <p14:modId xmlns:p14="http://schemas.microsoft.com/office/powerpoint/2010/main" val="590953114"/>
              </p:ext>
            </p:extLst>
          </p:nvPr>
        </p:nvGraphicFramePr>
        <p:xfrm>
          <a:off x="171449" y="2691764"/>
          <a:ext cx="5946531" cy="287376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图表 13"/>
          <p:cNvGraphicFramePr/>
          <p:nvPr>
            <p:extLst>
              <p:ext uri="{D42A27DB-BD31-4B8C-83A1-F6EECF244321}">
                <p14:modId xmlns:p14="http://schemas.microsoft.com/office/powerpoint/2010/main" val="3060255715"/>
              </p:ext>
            </p:extLst>
          </p:nvPr>
        </p:nvGraphicFramePr>
        <p:xfrm>
          <a:off x="6211766" y="2691765"/>
          <a:ext cx="5833696" cy="28737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4669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ircle(in)">
                                      <p:cBhvr>
                                        <p:cTn id="21" dur="2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circle(in)">
                                      <p:cBhvr>
                                        <p:cTn id="26"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14" grpId="0">
        <p:bldAsOne/>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9944100" cy="7017306"/>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）原始图像直方图均衡化</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	</a:t>
            </a:r>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a</a:t>
            </a:r>
            <a:r>
              <a:rPr lang="zh-CN" altLang="en-US" dirty="0" smtClean="0">
                <a:latin typeface="楷体" panose="02010609060101010101" pitchFamily="49" charset="-122"/>
                <a:ea typeface="楷体" panose="02010609060101010101" pitchFamily="49" charset="-122"/>
              </a:rPr>
              <a:t>）求变换函数，计算各灰度级</a:t>
            </a:r>
            <a:r>
              <a:rPr lang="en-US" altLang="zh-CN" dirty="0" err="1" smtClean="0">
                <a:latin typeface="楷体" panose="02010609060101010101" pitchFamily="49" charset="-122"/>
                <a:ea typeface="楷体" panose="02010609060101010101" pitchFamily="49" charset="-122"/>
              </a:rPr>
              <a:t>s</a:t>
            </a:r>
            <a:r>
              <a:rPr lang="en-US" altLang="zh-CN" baseline="-25000" dirty="0" err="1" smtClean="0">
                <a:latin typeface="楷体" panose="02010609060101010101" pitchFamily="49" charset="-122"/>
                <a:ea typeface="楷体" panose="02010609060101010101" pitchFamily="49" charset="-122"/>
              </a:rPr>
              <a:t>k</a:t>
            </a:r>
            <a:endParaRPr lang="en-US" altLang="zh-CN" baseline="-25000" dirty="0" smtClean="0">
              <a:latin typeface="楷体" panose="02010609060101010101" pitchFamily="49" charset="-122"/>
              <a:ea typeface="楷体" panose="02010609060101010101" pitchFamily="49" charset="-122"/>
            </a:endParaRPr>
          </a:p>
          <a:p>
            <a:r>
              <a:rPr lang="en-US" altLang="zh-CN" dirty="0" smtClean="0">
                <a:solidFill>
                  <a:prstClr val="black"/>
                </a:solidFill>
                <a:latin typeface="Cambria Math" panose="02040503050406030204" pitchFamily="18" charset="0"/>
                <a:ea typeface="Cambria Math" panose="02040503050406030204" pitchFamily="18" charset="0"/>
              </a:rPr>
              <a:t>		s</a:t>
            </a:r>
            <a:r>
              <a:rPr lang="en-US" altLang="zh-CN" baseline="-25000" dirty="0" smtClean="0">
                <a:solidFill>
                  <a:prstClr val="black"/>
                </a:solidFill>
                <a:latin typeface="Cambria Math" panose="02040503050406030204" pitchFamily="18" charset="0"/>
                <a:ea typeface="Cambria Math" panose="02040503050406030204" pitchFamily="18" charset="0"/>
              </a:rPr>
              <a:t>0</a:t>
            </a:r>
            <a:r>
              <a:rPr lang="en-US" altLang="zh-CN" dirty="0" smtClean="0">
                <a:solidFill>
                  <a:prstClr val="black"/>
                </a:solidFill>
                <a:latin typeface="Cambria Math" panose="02040503050406030204" pitchFamily="18" charset="0"/>
                <a:ea typeface="Cambria Math" panose="02040503050406030204" pitchFamily="18" charset="0"/>
              </a:rPr>
              <a:t>=</a:t>
            </a:r>
            <a:r>
              <a:rPr lang="en-US" altLang="zh-CN" kern="100" dirty="0" err="1" smtClean="0">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smtClean="0">
                <a:latin typeface="Cambria Math" panose="02040503050406030204" pitchFamily="18" charset="0"/>
                <a:ea typeface="等线" panose="02010600030101010101" pitchFamily="2" charset="-122"/>
                <a:cs typeface="Times New Roman" panose="02020603050405020304" pitchFamily="18" charset="0"/>
              </a:rPr>
              <a:t>r</a:t>
            </a:r>
            <a:r>
              <a:rPr lang="en-US" altLang="zh-CN" kern="100" dirty="0" smtClean="0">
                <a:latin typeface="Cambria Math" panose="02040503050406030204" pitchFamily="18" charset="0"/>
                <a:ea typeface="等线" panose="02010600030101010101" pitchFamily="2" charset="-122"/>
                <a:cs typeface="Times New Roman" panose="02020603050405020304" pitchFamily="18" charset="0"/>
              </a:rPr>
              <a:t>(r</a:t>
            </a:r>
            <a:r>
              <a:rPr lang="en-US" altLang="zh-CN" kern="100" baseline="-25000" dirty="0">
                <a:latin typeface="Cambria Math" panose="02040503050406030204" pitchFamily="18" charset="0"/>
                <a:ea typeface="等线" panose="02010600030101010101" pitchFamily="2" charset="-122"/>
                <a:cs typeface="Times New Roman" panose="02020603050405020304" pitchFamily="18" charset="0"/>
              </a:rPr>
              <a:t>0</a:t>
            </a:r>
            <a:r>
              <a:rPr lang="en-US" altLang="zh-CN" kern="100" dirty="0" smtClean="0">
                <a:latin typeface="Cambria Math" panose="02040503050406030204" pitchFamily="18" charset="0"/>
                <a:ea typeface="等线" panose="02010600030101010101" pitchFamily="2" charset="-122"/>
                <a:cs typeface="Times New Roman" panose="02020603050405020304" pitchFamily="18" charset="0"/>
              </a:rPr>
              <a:t>)</a:t>
            </a:r>
            <a:r>
              <a:rPr lang="en-US" altLang="zh-CN" dirty="0" smtClean="0">
                <a:solidFill>
                  <a:prstClr val="black"/>
                </a:solidFill>
                <a:latin typeface="Cambria Math" panose="02040503050406030204" pitchFamily="18" charset="0"/>
                <a:ea typeface="Cambria Math" panose="02040503050406030204" pitchFamily="18" charset="0"/>
              </a:rPr>
              <a:t> </a:t>
            </a:r>
            <a:r>
              <a:rPr lang="en-US" altLang="zh-CN" dirty="0">
                <a:solidFill>
                  <a:prstClr val="black"/>
                </a:solidFill>
                <a:latin typeface="Cambria Math" panose="02040503050406030204" pitchFamily="18" charset="0"/>
                <a:ea typeface="Cambria Math" panose="02040503050406030204" pitchFamily="18" charset="0"/>
              </a:rPr>
              <a:t>=</a:t>
            </a:r>
            <a:r>
              <a:rPr lang="en-US" altLang="zh-CN" dirty="0" smtClean="0">
                <a:solidFill>
                  <a:prstClr val="black"/>
                </a:solidFill>
                <a:latin typeface="Cambria Math" panose="02040503050406030204" pitchFamily="18" charset="0"/>
                <a:ea typeface="Cambria Math" panose="02040503050406030204" pitchFamily="18" charset="0"/>
              </a:rPr>
              <a:t>0.29</a:t>
            </a:r>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smtClean="0">
                <a:solidFill>
                  <a:prstClr val="black"/>
                </a:solidFill>
                <a:latin typeface="Cambria Math" panose="02040503050406030204" pitchFamily="18" charset="0"/>
                <a:ea typeface="Cambria Math" panose="02040503050406030204" pitchFamily="18" charset="0"/>
              </a:rPr>
              <a:t>		s</a:t>
            </a:r>
            <a:r>
              <a:rPr lang="en-US" altLang="zh-CN" baseline="-25000" dirty="0" smtClean="0">
                <a:solidFill>
                  <a:prstClr val="black"/>
                </a:solidFill>
                <a:latin typeface="Cambria Math" panose="02040503050406030204" pitchFamily="18" charset="0"/>
                <a:ea typeface="Cambria Math" panose="02040503050406030204" pitchFamily="18" charset="0"/>
              </a:rPr>
              <a:t>1</a:t>
            </a:r>
            <a:r>
              <a:rPr lang="en-US" altLang="zh-CN" dirty="0" smtClean="0">
                <a:solidFill>
                  <a:prstClr val="black"/>
                </a:solidFill>
                <a:latin typeface="Cambria Math" panose="02040503050406030204" pitchFamily="18" charset="0"/>
                <a:ea typeface="Cambria Math" panose="02040503050406030204" pitchFamily="18" charset="0"/>
              </a:rPr>
              <a:t>=</a:t>
            </a:r>
            <a:r>
              <a:rPr lang="en-US" altLang="zh-CN" kern="100" dirty="0" err="1">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latin typeface="Cambria Math" panose="02040503050406030204" pitchFamily="18" charset="0"/>
                <a:ea typeface="等线" panose="02010600030101010101" pitchFamily="2" charset="-122"/>
                <a:cs typeface="Times New Roman" panose="02020603050405020304" pitchFamily="18" charset="0"/>
              </a:rPr>
              <a:t>r</a:t>
            </a:r>
            <a:r>
              <a:rPr lang="en-US" altLang="zh-CN" kern="100" dirty="0">
                <a:latin typeface="Cambria Math" panose="02040503050406030204" pitchFamily="18" charset="0"/>
                <a:ea typeface="等线" panose="02010600030101010101" pitchFamily="2" charset="-122"/>
                <a:cs typeface="Times New Roman" panose="02020603050405020304" pitchFamily="18" charset="0"/>
              </a:rPr>
              <a:t>(r</a:t>
            </a:r>
            <a:r>
              <a:rPr lang="en-US" altLang="zh-CN" kern="100" baseline="-25000" dirty="0">
                <a:latin typeface="Cambria Math" panose="02040503050406030204" pitchFamily="18" charset="0"/>
                <a:ea typeface="等线" panose="02010600030101010101" pitchFamily="2" charset="-122"/>
                <a:cs typeface="Times New Roman" panose="02020603050405020304" pitchFamily="18" charset="0"/>
              </a:rPr>
              <a:t>0</a:t>
            </a:r>
            <a:r>
              <a:rPr lang="en-US" altLang="zh-CN" kern="100" dirty="0">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a:t>
            </a:r>
            <a:r>
              <a:rPr lang="en-US" altLang="zh-CN" kern="100" dirty="0" err="1" smtClean="0">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smtClean="0">
                <a:latin typeface="Cambria Math" panose="02040503050406030204" pitchFamily="18" charset="0"/>
                <a:ea typeface="等线" panose="02010600030101010101" pitchFamily="2" charset="-122"/>
                <a:cs typeface="Times New Roman" panose="02020603050405020304" pitchFamily="18" charset="0"/>
              </a:rPr>
              <a:t>r</a:t>
            </a:r>
            <a:r>
              <a:rPr lang="en-US" altLang="zh-CN" kern="100" dirty="0" smtClean="0">
                <a:latin typeface="Cambria Math" panose="02040503050406030204" pitchFamily="18" charset="0"/>
                <a:ea typeface="等线" panose="02010600030101010101" pitchFamily="2" charset="-122"/>
                <a:cs typeface="Times New Roman" panose="02020603050405020304" pitchFamily="18" charset="0"/>
              </a:rPr>
              <a:t>(r</a:t>
            </a:r>
            <a:r>
              <a:rPr lang="en-US" altLang="zh-CN" kern="100" baseline="-25000" dirty="0" smtClean="0">
                <a:latin typeface="Cambria Math" panose="02040503050406030204" pitchFamily="18" charset="0"/>
                <a:ea typeface="等线" panose="02010600030101010101" pitchFamily="2" charset="-122"/>
                <a:cs typeface="Times New Roman" panose="02020603050405020304" pitchFamily="18" charset="0"/>
              </a:rPr>
              <a:t>1</a:t>
            </a:r>
            <a:r>
              <a:rPr lang="en-US" altLang="zh-CN" kern="100" dirty="0" smtClean="0">
                <a:latin typeface="Cambria Math" panose="02040503050406030204" pitchFamily="18" charset="0"/>
                <a:ea typeface="等线" panose="02010600030101010101" pitchFamily="2" charset="-122"/>
                <a:cs typeface="Times New Roman" panose="02020603050405020304" pitchFamily="18" charset="0"/>
              </a:rPr>
              <a:t>)</a:t>
            </a:r>
            <a:r>
              <a:rPr lang="en-US" altLang="zh-CN" dirty="0" smtClean="0">
                <a:solidFill>
                  <a:prstClr val="black"/>
                </a:solidFill>
                <a:latin typeface="Cambria Math" panose="02040503050406030204" pitchFamily="18" charset="0"/>
                <a:ea typeface="Cambria Math" panose="02040503050406030204" pitchFamily="18" charset="0"/>
              </a:rPr>
              <a:t> =0.29+0.24=0.53</a:t>
            </a:r>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smtClean="0">
                <a:solidFill>
                  <a:prstClr val="black"/>
                </a:solidFill>
                <a:latin typeface="Cambria Math" panose="02040503050406030204" pitchFamily="18" charset="0"/>
                <a:ea typeface="Cambria Math" panose="02040503050406030204" pitchFamily="18" charset="0"/>
              </a:rPr>
              <a:t>		s</a:t>
            </a:r>
            <a:r>
              <a:rPr lang="en-US" altLang="zh-CN" baseline="-25000" dirty="0" smtClean="0">
                <a:solidFill>
                  <a:prstClr val="black"/>
                </a:solidFill>
                <a:latin typeface="Cambria Math" panose="02040503050406030204" pitchFamily="18" charset="0"/>
                <a:ea typeface="Cambria Math" panose="02040503050406030204" pitchFamily="18" charset="0"/>
              </a:rPr>
              <a:t>2</a:t>
            </a:r>
            <a:r>
              <a:rPr lang="en-US" altLang="zh-CN" dirty="0" smtClean="0">
                <a:solidFill>
                  <a:prstClr val="black"/>
                </a:solidFill>
                <a:latin typeface="Cambria Math" panose="02040503050406030204" pitchFamily="18" charset="0"/>
                <a:ea typeface="Cambria Math" panose="02040503050406030204" pitchFamily="18" charset="0"/>
              </a:rPr>
              <a:t>=</a:t>
            </a:r>
            <a:r>
              <a:rPr lang="en-US" altLang="zh-CN" kern="100" dirty="0" err="1">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latin typeface="Cambria Math" panose="02040503050406030204" pitchFamily="18" charset="0"/>
                <a:ea typeface="等线" panose="02010600030101010101" pitchFamily="2" charset="-122"/>
                <a:cs typeface="Times New Roman" panose="02020603050405020304" pitchFamily="18" charset="0"/>
              </a:rPr>
              <a:t>r</a:t>
            </a:r>
            <a:r>
              <a:rPr lang="en-US" altLang="zh-CN" kern="100" dirty="0">
                <a:latin typeface="Cambria Math" panose="02040503050406030204" pitchFamily="18" charset="0"/>
                <a:ea typeface="等线" panose="02010600030101010101" pitchFamily="2" charset="-122"/>
                <a:cs typeface="Times New Roman" panose="02020603050405020304" pitchFamily="18" charset="0"/>
              </a:rPr>
              <a:t>(r</a:t>
            </a:r>
            <a:r>
              <a:rPr lang="en-US" altLang="zh-CN" kern="100" baseline="-25000" dirty="0">
                <a:latin typeface="Cambria Math" panose="02040503050406030204" pitchFamily="18" charset="0"/>
                <a:ea typeface="等线" panose="02010600030101010101" pitchFamily="2" charset="-122"/>
                <a:cs typeface="Times New Roman" panose="02020603050405020304" pitchFamily="18" charset="0"/>
              </a:rPr>
              <a:t>0</a:t>
            </a:r>
            <a:r>
              <a:rPr lang="en-US" altLang="zh-CN" kern="100" dirty="0">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a:t>
            </a:r>
            <a:r>
              <a:rPr lang="en-US" altLang="zh-CN" kern="100" dirty="0" err="1">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latin typeface="Cambria Math" panose="02040503050406030204" pitchFamily="18" charset="0"/>
                <a:ea typeface="等线" panose="02010600030101010101" pitchFamily="2" charset="-122"/>
                <a:cs typeface="Times New Roman" panose="02020603050405020304" pitchFamily="18" charset="0"/>
              </a:rPr>
              <a:t>r</a:t>
            </a:r>
            <a:r>
              <a:rPr lang="en-US" altLang="zh-CN" kern="100" dirty="0">
                <a:latin typeface="Cambria Math" panose="02040503050406030204" pitchFamily="18" charset="0"/>
                <a:ea typeface="等线" panose="02010600030101010101" pitchFamily="2" charset="-122"/>
                <a:cs typeface="Times New Roman" panose="02020603050405020304" pitchFamily="18" charset="0"/>
              </a:rPr>
              <a:t>(r</a:t>
            </a:r>
            <a:r>
              <a:rPr lang="en-US" altLang="zh-CN" kern="100" baseline="-25000" dirty="0">
                <a:latin typeface="Cambria Math" panose="02040503050406030204" pitchFamily="18" charset="0"/>
                <a:ea typeface="等线" panose="02010600030101010101" pitchFamily="2" charset="-122"/>
                <a:cs typeface="Times New Roman" panose="02020603050405020304" pitchFamily="18" charset="0"/>
              </a:rPr>
              <a:t>1</a:t>
            </a:r>
            <a:r>
              <a:rPr lang="en-US" altLang="zh-CN" kern="100" dirty="0">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a:t>
            </a:r>
            <a:r>
              <a:rPr lang="en-US" altLang="zh-CN" kern="100" dirty="0" err="1" smtClean="0">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smtClean="0">
                <a:latin typeface="Cambria Math" panose="02040503050406030204" pitchFamily="18" charset="0"/>
                <a:ea typeface="等线" panose="02010600030101010101" pitchFamily="2" charset="-122"/>
                <a:cs typeface="Times New Roman" panose="02020603050405020304" pitchFamily="18" charset="0"/>
              </a:rPr>
              <a:t>r</a:t>
            </a:r>
            <a:r>
              <a:rPr lang="en-US" altLang="zh-CN" kern="100" dirty="0" smtClean="0">
                <a:latin typeface="Cambria Math" panose="02040503050406030204" pitchFamily="18" charset="0"/>
                <a:ea typeface="等线" panose="02010600030101010101" pitchFamily="2" charset="-122"/>
                <a:cs typeface="Times New Roman" panose="02020603050405020304" pitchFamily="18" charset="0"/>
              </a:rPr>
              <a:t>(r</a:t>
            </a:r>
            <a:r>
              <a:rPr lang="en-US" altLang="zh-CN" kern="100" baseline="-25000" dirty="0" smtClean="0">
                <a:latin typeface="Cambria Math" panose="02040503050406030204" pitchFamily="18" charset="0"/>
                <a:ea typeface="等线" panose="02010600030101010101" pitchFamily="2" charset="-122"/>
                <a:cs typeface="Times New Roman" panose="02020603050405020304" pitchFamily="18" charset="0"/>
              </a:rPr>
              <a:t>2</a:t>
            </a:r>
            <a:r>
              <a:rPr lang="en-US" altLang="zh-CN" kern="100" dirty="0" smtClean="0">
                <a:latin typeface="Cambria Math" panose="02040503050406030204" pitchFamily="18" charset="0"/>
                <a:ea typeface="等线" panose="02010600030101010101" pitchFamily="2" charset="-122"/>
                <a:cs typeface="Times New Roman" panose="020206030504050203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=0.29+0.24+0.17=0.7</a:t>
            </a:r>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smtClean="0">
                <a:solidFill>
                  <a:prstClr val="black"/>
                </a:solidFill>
                <a:latin typeface="Cambria Math" panose="02040503050406030204" pitchFamily="18" charset="0"/>
                <a:ea typeface="Cambria Math" panose="02040503050406030204" pitchFamily="18" charset="0"/>
              </a:rPr>
              <a:t>		</a:t>
            </a:r>
            <a:r>
              <a:rPr lang="zh-CN" altLang="en-US" dirty="0" smtClean="0">
                <a:solidFill>
                  <a:prstClr val="black"/>
                </a:solidFill>
                <a:latin typeface="楷体" panose="02010609060101010101" pitchFamily="49" charset="-122"/>
                <a:ea typeface="楷体" panose="02010609060101010101" pitchFamily="49" charset="-122"/>
              </a:rPr>
              <a:t>同理求出：</a:t>
            </a:r>
            <a:r>
              <a:rPr lang="en-US" altLang="zh-CN" dirty="0" smtClean="0">
                <a:solidFill>
                  <a:prstClr val="black"/>
                </a:solidFill>
                <a:latin typeface="Cambria Math" panose="02040503050406030204" pitchFamily="18" charset="0"/>
                <a:ea typeface="Cambria Math" panose="02040503050406030204" pitchFamily="18" charset="0"/>
              </a:rPr>
              <a:t>s</a:t>
            </a:r>
            <a:r>
              <a:rPr lang="en-US" altLang="zh-CN" baseline="-25000" dirty="0" smtClean="0">
                <a:solidFill>
                  <a:prstClr val="black"/>
                </a:solidFill>
                <a:latin typeface="Cambria Math" panose="02040503050406030204" pitchFamily="18" charset="0"/>
                <a:ea typeface="Cambria Math" panose="02040503050406030204" pitchFamily="18" charset="0"/>
              </a:rPr>
              <a:t>3</a:t>
            </a:r>
            <a:r>
              <a:rPr lang="en-US" altLang="zh-CN" dirty="0" smtClean="0">
                <a:solidFill>
                  <a:prstClr val="black"/>
                </a:solidFill>
                <a:latin typeface="Cambria Math" panose="02040503050406030204" pitchFamily="18" charset="0"/>
                <a:ea typeface="Cambria Math" panose="02040503050406030204" pitchFamily="18" charset="0"/>
              </a:rPr>
              <a:t>=0.82</a:t>
            </a:r>
            <a:r>
              <a:rPr lang="en-US" altLang="zh-CN" dirty="0">
                <a:solidFill>
                  <a:prstClr val="black"/>
                </a:solidFill>
                <a:latin typeface="Cambria Math" panose="02040503050406030204" pitchFamily="18" charset="0"/>
                <a:ea typeface="Cambria Math" panose="02040503050406030204" pitchFamily="18" charset="0"/>
              </a:rPr>
              <a:t>,  s</a:t>
            </a:r>
            <a:r>
              <a:rPr lang="en-US" altLang="zh-CN" baseline="-25000" dirty="0">
                <a:solidFill>
                  <a:prstClr val="black"/>
                </a:solidFill>
                <a:latin typeface="Cambria Math" panose="02040503050406030204" pitchFamily="18" charset="0"/>
                <a:ea typeface="Cambria Math" panose="02040503050406030204" pitchFamily="18" charset="0"/>
              </a:rPr>
              <a:t>4</a:t>
            </a:r>
            <a:r>
              <a:rPr lang="en-US" altLang="zh-CN" dirty="0">
                <a:solidFill>
                  <a:prstClr val="black"/>
                </a:solidFill>
                <a:latin typeface="Cambria Math" panose="02040503050406030204" pitchFamily="18" charset="0"/>
                <a:ea typeface="Cambria Math" panose="02040503050406030204" pitchFamily="18" charset="0"/>
              </a:rPr>
              <a:t>=0.91,  s</a:t>
            </a:r>
            <a:r>
              <a:rPr lang="en-US" altLang="zh-CN" baseline="-25000" dirty="0">
                <a:solidFill>
                  <a:prstClr val="black"/>
                </a:solidFill>
                <a:latin typeface="Cambria Math" panose="02040503050406030204" pitchFamily="18" charset="0"/>
                <a:ea typeface="Cambria Math" panose="02040503050406030204" pitchFamily="18" charset="0"/>
              </a:rPr>
              <a:t>5</a:t>
            </a:r>
            <a:r>
              <a:rPr lang="en-US" altLang="zh-CN" dirty="0">
                <a:solidFill>
                  <a:prstClr val="black"/>
                </a:solidFill>
                <a:latin typeface="Cambria Math" panose="02040503050406030204" pitchFamily="18" charset="0"/>
                <a:ea typeface="Cambria Math" panose="02040503050406030204" pitchFamily="18" charset="0"/>
              </a:rPr>
              <a:t>=0.97,  s</a:t>
            </a:r>
            <a:r>
              <a:rPr lang="en-US" altLang="zh-CN" baseline="-25000" dirty="0">
                <a:solidFill>
                  <a:prstClr val="black"/>
                </a:solidFill>
                <a:latin typeface="Cambria Math" panose="02040503050406030204" pitchFamily="18" charset="0"/>
                <a:ea typeface="Cambria Math" panose="02040503050406030204" pitchFamily="18" charset="0"/>
              </a:rPr>
              <a:t>6</a:t>
            </a:r>
            <a:r>
              <a:rPr lang="en-US" altLang="zh-CN" dirty="0">
                <a:solidFill>
                  <a:prstClr val="black"/>
                </a:solidFill>
                <a:latin typeface="Cambria Math" panose="02040503050406030204" pitchFamily="18" charset="0"/>
                <a:ea typeface="Cambria Math" panose="02040503050406030204" pitchFamily="18" charset="0"/>
              </a:rPr>
              <a:t>=0.99,  </a:t>
            </a:r>
            <a:r>
              <a:rPr lang="en-US" altLang="zh-CN" dirty="0" smtClean="0">
                <a:solidFill>
                  <a:prstClr val="black"/>
                </a:solidFill>
                <a:latin typeface="Cambria Math" panose="02040503050406030204" pitchFamily="18" charset="0"/>
                <a:ea typeface="Cambria Math" panose="02040503050406030204" pitchFamily="18" charset="0"/>
              </a:rPr>
              <a:t>s</a:t>
            </a:r>
            <a:r>
              <a:rPr lang="en-US" altLang="zh-CN" baseline="-25000" dirty="0" smtClean="0">
                <a:solidFill>
                  <a:prstClr val="black"/>
                </a:solidFill>
                <a:latin typeface="Cambria Math" panose="02040503050406030204" pitchFamily="18" charset="0"/>
                <a:ea typeface="Cambria Math" panose="02040503050406030204" pitchFamily="18" charset="0"/>
              </a:rPr>
              <a:t>7</a:t>
            </a:r>
            <a:r>
              <a:rPr lang="en-US" altLang="zh-CN" dirty="0" smtClean="0">
                <a:solidFill>
                  <a:prstClr val="black"/>
                </a:solidFill>
                <a:latin typeface="Cambria Math" panose="02040503050406030204" pitchFamily="18" charset="0"/>
                <a:ea typeface="Cambria Math" panose="02040503050406030204" pitchFamily="18" charset="0"/>
              </a:rPr>
              <a:t>=1</a:t>
            </a:r>
          </a:p>
          <a:p>
            <a:pPr lvl="0"/>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smtClean="0">
                <a:solidFill>
                  <a:prstClr val="black"/>
                </a:solidFill>
                <a:latin typeface="楷体" panose="02010609060101010101" pitchFamily="49" charset="-122"/>
                <a:ea typeface="楷体" panose="02010609060101010101" pitchFamily="49" charset="-122"/>
              </a:rPr>
              <a:t>	</a:t>
            </a:r>
            <a:r>
              <a:rPr lang="zh-CN" altLang="en-US" dirty="0" smtClean="0">
                <a:solidFill>
                  <a:prstClr val="black"/>
                </a:solidFill>
                <a:latin typeface="楷体" panose="02010609060101010101" pitchFamily="49" charset="-122"/>
                <a:ea typeface="楷体" panose="02010609060101010101" pitchFamily="49" charset="-122"/>
              </a:rPr>
              <a:t>（</a:t>
            </a:r>
            <a:r>
              <a:rPr lang="en-US" altLang="zh-CN" dirty="0" smtClean="0">
                <a:solidFill>
                  <a:prstClr val="black"/>
                </a:solidFill>
                <a:latin typeface="楷体" panose="02010609060101010101" pitchFamily="49" charset="-122"/>
                <a:ea typeface="楷体" panose="02010609060101010101" pitchFamily="49" charset="-122"/>
              </a:rPr>
              <a:t>b</a:t>
            </a:r>
            <a:r>
              <a:rPr lang="zh-CN" altLang="en-US" dirty="0" smtClean="0">
                <a:solidFill>
                  <a:prstClr val="black"/>
                </a:solidFill>
                <a:latin typeface="楷体" panose="02010609060101010101" pitchFamily="49" charset="-122"/>
                <a:ea typeface="楷体" panose="02010609060101010101" pitchFamily="49" charset="-122"/>
              </a:rPr>
              <a:t>）计算</a:t>
            </a:r>
            <a:r>
              <a:rPr lang="zh-CN" altLang="en-US" dirty="0">
                <a:solidFill>
                  <a:prstClr val="black"/>
                </a:solidFill>
                <a:latin typeface="楷体" panose="02010609060101010101" pitchFamily="49" charset="-122"/>
                <a:ea typeface="楷体" panose="02010609060101010101" pitchFamily="49" charset="-122"/>
              </a:rPr>
              <a:t>均衡化之后的</a:t>
            </a:r>
            <a:r>
              <a:rPr lang="zh-CN" altLang="en-US" dirty="0" smtClean="0">
                <a:solidFill>
                  <a:prstClr val="black"/>
                </a:solidFill>
                <a:latin typeface="楷体" panose="02010609060101010101" pitchFamily="49" charset="-122"/>
                <a:ea typeface="楷体" panose="02010609060101010101" pitchFamily="49" charset="-122"/>
              </a:rPr>
              <a:t>灰度级</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smtClean="0">
                <a:solidFill>
                  <a:prstClr val="black"/>
                </a:solidFill>
                <a:latin typeface="楷体" panose="02010609060101010101" pitchFamily="49" charset="-122"/>
                <a:ea typeface="楷体" panose="02010609060101010101" pitchFamily="49" charset="-122"/>
              </a:rPr>
              <a:t>		</a:t>
            </a:r>
            <a:r>
              <a:rPr lang="zh-CN" altLang="en-US" dirty="0" smtClean="0">
                <a:solidFill>
                  <a:prstClr val="black"/>
                </a:solidFill>
                <a:latin typeface="楷体" panose="02010609060101010101" pitchFamily="49" charset="-122"/>
                <a:ea typeface="楷体" panose="02010609060101010101" pitchFamily="49" charset="-122"/>
              </a:rPr>
              <a:t>由于</a:t>
            </a:r>
            <a:r>
              <a:rPr lang="zh-CN" altLang="en-US" dirty="0">
                <a:solidFill>
                  <a:prstClr val="black"/>
                </a:solidFill>
                <a:latin typeface="楷体" panose="02010609060101010101" pitchFamily="49" charset="-122"/>
                <a:ea typeface="楷体" panose="02010609060101010101" pitchFamily="49" charset="-122"/>
              </a:rPr>
              <a:t>原图像的灰度级只有</a:t>
            </a:r>
            <a:r>
              <a:rPr lang="en-US" altLang="zh-CN" dirty="0">
                <a:solidFill>
                  <a:prstClr val="black"/>
                </a:solidFill>
                <a:latin typeface="楷体" panose="02010609060101010101" pitchFamily="49" charset="-122"/>
                <a:ea typeface="楷体" panose="02010609060101010101" pitchFamily="49" charset="-122"/>
              </a:rPr>
              <a:t>8</a:t>
            </a:r>
            <a:r>
              <a:rPr lang="zh-CN" altLang="en-US" dirty="0">
                <a:solidFill>
                  <a:prstClr val="black"/>
                </a:solidFill>
                <a:latin typeface="楷体" panose="02010609060101010101" pitchFamily="49" charset="-122"/>
                <a:ea typeface="楷体" panose="02010609060101010101" pitchFamily="49" charset="-122"/>
              </a:rPr>
              <a:t>级，变换之后的</a:t>
            </a:r>
            <a:r>
              <a:rPr lang="en-US" altLang="zh-CN" dirty="0" err="1">
                <a:solidFill>
                  <a:prstClr val="black"/>
                </a:solidFill>
                <a:latin typeface="Cambria Math" panose="02040503050406030204" pitchFamily="18" charset="0"/>
                <a:ea typeface="Cambria Math" panose="02040503050406030204" pitchFamily="18" charset="0"/>
              </a:rPr>
              <a:t>s</a:t>
            </a:r>
            <a:r>
              <a:rPr lang="en-US" altLang="zh-CN" baseline="-25000" dirty="0" err="1">
                <a:solidFill>
                  <a:prstClr val="black"/>
                </a:solidFill>
                <a:latin typeface="Cambria Math" panose="02040503050406030204" pitchFamily="18" charset="0"/>
                <a:ea typeface="Cambria Math" panose="02040503050406030204" pitchFamily="18" charset="0"/>
              </a:rPr>
              <a:t>k</a:t>
            </a:r>
            <a:r>
              <a:rPr lang="zh-CN" altLang="en-US" dirty="0" smtClean="0">
                <a:solidFill>
                  <a:prstClr val="black"/>
                </a:solidFill>
                <a:latin typeface="楷体" panose="02010609060101010101" pitchFamily="49" charset="-122"/>
                <a:ea typeface="楷体" panose="02010609060101010101" pitchFamily="49" charset="-122"/>
              </a:rPr>
              <a:t>只能选择</a:t>
            </a:r>
            <a:r>
              <a:rPr lang="zh-CN" altLang="en-US" dirty="0">
                <a:solidFill>
                  <a:prstClr val="black"/>
                </a:solidFill>
                <a:latin typeface="楷体" panose="02010609060101010101" pitchFamily="49" charset="-122"/>
                <a:ea typeface="楷体" panose="02010609060101010101" pitchFamily="49" charset="-122"/>
              </a:rPr>
              <a:t>最接近的一个灰度级，因此需对</a:t>
            </a:r>
            <a:r>
              <a:rPr lang="en-US" altLang="zh-CN" dirty="0" err="1" smtClean="0">
                <a:solidFill>
                  <a:prstClr val="black"/>
                </a:solidFill>
                <a:latin typeface="Cambria Math" panose="02040503050406030204" pitchFamily="18" charset="0"/>
                <a:ea typeface="Cambria Math" panose="02040503050406030204" pitchFamily="18" charset="0"/>
              </a:rPr>
              <a:t>s</a:t>
            </a:r>
            <a:r>
              <a:rPr lang="en-US" altLang="zh-CN" baseline="-25000" dirty="0" err="1" smtClean="0">
                <a:solidFill>
                  <a:prstClr val="black"/>
                </a:solidFill>
                <a:latin typeface="Cambria Math" panose="02040503050406030204" pitchFamily="18" charset="0"/>
                <a:ea typeface="Cambria Math" panose="02040503050406030204" pitchFamily="18" charset="0"/>
              </a:rPr>
              <a:t>k</a:t>
            </a:r>
            <a:r>
              <a:rPr lang="en-US" altLang="zh-CN" baseline="-25000" dirty="0" smtClean="0">
                <a:solidFill>
                  <a:prstClr val="black"/>
                </a:solidFill>
                <a:latin typeface="楷体" panose="02010609060101010101" pitchFamily="49" charset="-122"/>
                <a:ea typeface="楷体" panose="02010609060101010101" pitchFamily="49" charset="-122"/>
              </a:rPr>
              <a:t>		</a:t>
            </a:r>
            <a:r>
              <a:rPr lang="zh-CN" altLang="en-US" dirty="0" smtClean="0">
                <a:solidFill>
                  <a:prstClr val="black"/>
                </a:solidFill>
                <a:latin typeface="楷体" panose="02010609060101010101" pitchFamily="49" charset="-122"/>
                <a:ea typeface="楷体" panose="02010609060101010101" pitchFamily="49" charset="-122"/>
              </a:rPr>
              <a:t>进行</a:t>
            </a:r>
            <a:r>
              <a:rPr lang="zh-CN" altLang="en-US" dirty="0">
                <a:solidFill>
                  <a:prstClr val="black"/>
                </a:solidFill>
                <a:latin typeface="楷体" panose="02010609060101010101" pitchFamily="49" charset="-122"/>
                <a:ea typeface="楷体" panose="02010609060101010101" pitchFamily="49" charset="-122"/>
              </a:rPr>
              <a:t>舍入处理。</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smtClean="0">
                <a:solidFill>
                  <a:prstClr val="black"/>
                </a:solidFill>
                <a:latin typeface="Cambria Math" panose="02040503050406030204" pitchFamily="18" charset="0"/>
                <a:ea typeface="Cambria Math" panose="02040503050406030204" pitchFamily="18" charset="0"/>
              </a:rPr>
              <a:t>		s</a:t>
            </a:r>
            <a:r>
              <a:rPr lang="en-US" altLang="zh-CN" baseline="-25000" dirty="0" smtClean="0">
                <a:solidFill>
                  <a:prstClr val="black"/>
                </a:solidFill>
                <a:latin typeface="Cambria Math" panose="02040503050406030204" pitchFamily="18" charset="0"/>
                <a:ea typeface="Cambria Math" panose="02040503050406030204" pitchFamily="18" charset="0"/>
              </a:rPr>
              <a:t>0</a:t>
            </a:r>
            <a:r>
              <a:rPr lang="en-US" altLang="zh-CN" dirty="0">
                <a:solidFill>
                  <a:prstClr val="black"/>
                </a:solidFill>
                <a:latin typeface="Cambria Math" panose="02040503050406030204" pitchFamily="18" charset="0"/>
                <a:ea typeface="Cambria Math" panose="02040503050406030204" pitchFamily="18" charset="0"/>
              </a:rPr>
              <a:t>≈2/7		 s</a:t>
            </a:r>
            <a:r>
              <a:rPr lang="en-US" altLang="zh-CN" baseline="-25000" dirty="0">
                <a:solidFill>
                  <a:prstClr val="black"/>
                </a:solidFill>
                <a:latin typeface="Cambria Math" panose="02040503050406030204" pitchFamily="18" charset="0"/>
                <a:ea typeface="Cambria Math" panose="02040503050406030204" pitchFamily="18" charset="0"/>
              </a:rPr>
              <a:t>1</a:t>
            </a:r>
            <a:r>
              <a:rPr lang="en-US" altLang="zh-CN" dirty="0">
                <a:solidFill>
                  <a:prstClr val="black"/>
                </a:solidFill>
                <a:latin typeface="Cambria Math" panose="02040503050406030204" pitchFamily="18" charset="0"/>
                <a:ea typeface="Cambria Math" panose="02040503050406030204" pitchFamily="18" charset="0"/>
              </a:rPr>
              <a:t>≈4/7		 s</a:t>
            </a:r>
            <a:r>
              <a:rPr lang="en-US" altLang="zh-CN" baseline="-25000" dirty="0">
                <a:solidFill>
                  <a:prstClr val="black"/>
                </a:solidFill>
                <a:latin typeface="Cambria Math" panose="02040503050406030204" pitchFamily="18" charset="0"/>
                <a:ea typeface="Cambria Math" panose="02040503050406030204" pitchFamily="18" charset="0"/>
              </a:rPr>
              <a:t>2</a:t>
            </a:r>
            <a:r>
              <a:rPr lang="en-US" altLang="zh-CN" dirty="0">
                <a:solidFill>
                  <a:prstClr val="black"/>
                </a:solidFill>
                <a:latin typeface="Cambria Math" panose="02040503050406030204" pitchFamily="18" charset="0"/>
                <a:ea typeface="Cambria Math" panose="02040503050406030204" pitchFamily="18" charset="0"/>
              </a:rPr>
              <a:t>≈5/7		 s</a:t>
            </a:r>
            <a:r>
              <a:rPr lang="en-US" altLang="zh-CN" baseline="-25000" dirty="0">
                <a:solidFill>
                  <a:prstClr val="black"/>
                </a:solidFill>
                <a:latin typeface="Cambria Math" panose="02040503050406030204" pitchFamily="18" charset="0"/>
                <a:ea typeface="Cambria Math" panose="02040503050406030204" pitchFamily="18" charset="0"/>
              </a:rPr>
              <a:t>3</a:t>
            </a:r>
            <a:r>
              <a:rPr lang="en-US" altLang="zh-CN" dirty="0">
                <a:solidFill>
                  <a:prstClr val="black"/>
                </a:solidFill>
                <a:latin typeface="Cambria Math" panose="02040503050406030204" pitchFamily="18" charset="0"/>
                <a:ea typeface="Cambria Math" panose="02040503050406030204" pitchFamily="18" charset="0"/>
              </a:rPr>
              <a:t>≈6/7</a:t>
            </a:r>
          </a:p>
          <a:p>
            <a:pPr lvl="0"/>
            <a:r>
              <a:rPr lang="en-US" altLang="zh-CN" dirty="0" smtClean="0">
                <a:solidFill>
                  <a:prstClr val="black"/>
                </a:solidFill>
                <a:latin typeface="Cambria Math" panose="02040503050406030204" pitchFamily="18" charset="0"/>
                <a:ea typeface="Cambria Math" panose="02040503050406030204" pitchFamily="18" charset="0"/>
              </a:rPr>
              <a:t>		s</a:t>
            </a:r>
            <a:r>
              <a:rPr lang="en-US" altLang="zh-CN" baseline="-25000" dirty="0" smtClean="0">
                <a:solidFill>
                  <a:prstClr val="black"/>
                </a:solidFill>
                <a:latin typeface="Cambria Math" panose="02040503050406030204" pitchFamily="18" charset="0"/>
                <a:ea typeface="Cambria Math" panose="02040503050406030204" pitchFamily="18" charset="0"/>
              </a:rPr>
              <a:t>4</a:t>
            </a:r>
            <a:r>
              <a:rPr lang="en-US" altLang="zh-CN" dirty="0">
                <a:solidFill>
                  <a:prstClr val="black"/>
                </a:solidFill>
                <a:latin typeface="Cambria Math" panose="02040503050406030204" pitchFamily="18" charset="0"/>
                <a:ea typeface="Cambria Math" panose="02040503050406030204" pitchFamily="18" charset="0"/>
              </a:rPr>
              <a:t>≈6/7		 s</a:t>
            </a:r>
            <a:r>
              <a:rPr lang="en-US" altLang="zh-CN" baseline="-25000" dirty="0">
                <a:solidFill>
                  <a:prstClr val="black"/>
                </a:solidFill>
                <a:latin typeface="Cambria Math" panose="02040503050406030204" pitchFamily="18" charset="0"/>
                <a:ea typeface="Cambria Math" panose="02040503050406030204" pitchFamily="18" charset="0"/>
              </a:rPr>
              <a:t>5</a:t>
            </a:r>
            <a:r>
              <a:rPr lang="en-US" altLang="zh-CN" dirty="0">
                <a:solidFill>
                  <a:prstClr val="black"/>
                </a:solidFill>
                <a:latin typeface="Cambria Math" panose="02040503050406030204" pitchFamily="18" charset="0"/>
                <a:ea typeface="Cambria Math" panose="02040503050406030204" pitchFamily="18" charset="0"/>
              </a:rPr>
              <a:t>≈1		 s</a:t>
            </a:r>
            <a:r>
              <a:rPr lang="en-US" altLang="zh-CN" baseline="-25000" dirty="0">
                <a:solidFill>
                  <a:prstClr val="black"/>
                </a:solidFill>
                <a:latin typeface="Cambria Math" panose="02040503050406030204" pitchFamily="18" charset="0"/>
                <a:ea typeface="Cambria Math" panose="02040503050406030204" pitchFamily="18" charset="0"/>
              </a:rPr>
              <a:t>6</a:t>
            </a:r>
            <a:r>
              <a:rPr lang="en-US" altLang="zh-CN" dirty="0">
                <a:solidFill>
                  <a:prstClr val="black"/>
                </a:solidFill>
                <a:latin typeface="Cambria Math" panose="02040503050406030204" pitchFamily="18" charset="0"/>
                <a:ea typeface="Cambria Math" panose="02040503050406030204" pitchFamily="18" charset="0"/>
              </a:rPr>
              <a:t>≈1		 s</a:t>
            </a:r>
            <a:r>
              <a:rPr lang="en-US" altLang="zh-CN" baseline="-25000" dirty="0">
                <a:solidFill>
                  <a:prstClr val="black"/>
                </a:solidFill>
                <a:latin typeface="Cambria Math" panose="02040503050406030204" pitchFamily="18" charset="0"/>
                <a:ea typeface="Cambria Math" panose="02040503050406030204" pitchFamily="18" charset="0"/>
              </a:rPr>
              <a:t>7</a:t>
            </a:r>
            <a:r>
              <a:rPr lang="en-US" altLang="zh-CN" dirty="0">
                <a:solidFill>
                  <a:prstClr val="black"/>
                </a:solidFill>
                <a:latin typeface="Cambria Math" panose="02040503050406030204" pitchFamily="18" charset="0"/>
                <a:ea typeface="Cambria Math" panose="02040503050406030204" pitchFamily="18" charset="0"/>
              </a:rPr>
              <a:t>≈1</a:t>
            </a:r>
          </a:p>
          <a:p>
            <a:pPr lvl="0"/>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smtClean="0">
                <a:solidFill>
                  <a:prstClr val="black"/>
                </a:solidFill>
                <a:latin typeface="Cambria Math" panose="02040503050406030204" pitchFamily="18" charset="0"/>
              </a:rPr>
              <a:t>		</a:t>
            </a:r>
            <a:r>
              <a:rPr lang="zh-CN" altLang="en-US" dirty="0" smtClean="0">
                <a:solidFill>
                  <a:prstClr val="black"/>
                </a:solidFill>
                <a:latin typeface="楷体" panose="02010609060101010101" pitchFamily="49" charset="-122"/>
                <a:ea typeface="楷体" panose="02010609060101010101" pitchFamily="49" charset="-122"/>
              </a:rPr>
              <a:t>根据</a:t>
            </a:r>
            <a:r>
              <a:rPr lang="zh-CN" altLang="en-US" dirty="0">
                <a:solidFill>
                  <a:prstClr val="black"/>
                </a:solidFill>
                <a:latin typeface="楷体" panose="02010609060101010101" pitchFamily="49" charset="-122"/>
                <a:ea typeface="楷体" panose="02010609060101010101" pitchFamily="49" charset="-122"/>
              </a:rPr>
              <a:t>对</a:t>
            </a:r>
            <a:r>
              <a:rPr lang="en-US" altLang="zh-CN" dirty="0" err="1">
                <a:solidFill>
                  <a:prstClr val="black"/>
                </a:solidFill>
                <a:latin typeface="楷体" panose="02010609060101010101" pitchFamily="49" charset="-122"/>
                <a:ea typeface="楷体" panose="02010609060101010101" pitchFamily="49" charset="-122"/>
              </a:rPr>
              <a:t>s</a:t>
            </a:r>
            <a:r>
              <a:rPr lang="en-US" altLang="zh-CN" baseline="-25000" dirty="0" err="1">
                <a:solidFill>
                  <a:prstClr val="black"/>
                </a:solidFill>
                <a:latin typeface="楷体" panose="02010609060101010101" pitchFamily="49" charset="-122"/>
                <a:ea typeface="楷体" panose="02010609060101010101" pitchFamily="49" charset="-122"/>
              </a:rPr>
              <a:t>k</a:t>
            </a:r>
            <a:r>
              <a:rPr lang="zh-CN" altLang="en-US" dirty="0">
                <a:solidFill>
                  <a:prstClr val="black"/>
                </a:solidFill>
                <a:latin typeface="楷体" panose="02010609060101010101" pitchFamily="49" charset="-122"/>
                <a:ea typeface="楷体" panose="02010609060101010101" pitchFamily="49" charset="-122"/>
              </a:rPr>
              <a:t>的舍入结果，均衡化后的灰度级有</a:t>
            </a:r>
            <a:r>
              <a:rPr lang="en-US" altLang="zh-CN" dirty="0">
                <a:solidFill>
                  <a:prstClr val="black"/>
                </a:solidFill>
                <a:latin typeface="楷体" panose="02010609060101010101" pitchFamily="49" charset="-122"/>
                <a:ea typeface="楷体" panose="02010609060101010101" pitchFamily="49" charset="-122"/>
              </a:rPr>
              <a:t>5</a:t>
            </a:r>
            <a:r>
              <a:rPr lang="zh-CN" altLang="en-US" dirty="0">
                <a:solidFill>
                  <a:prstClr val="black"/>
                </a:solidFill>
                <a:latin typeface="楷体" panose="02010609060101010101" pitchFamily="49" charset="-122"/>
                <a:ea typeface="楷体" panose="02010609060101010101" pitchFamily="49" charset="-122"/>
              </a:rPr>
              <a:t>级，分别</a:t>
            </a:r>
            <a:r>
              <a:rPr lang="zh-CN" altLang="en-US" dirty="0" smtClean="0">
                <a:solidFill>
                  <a:prstClr val="black"/>
                </a:solidFill>
                <a:latin typeface="楷体" panose="02010609060101010101" pitchFamily="49" charset="-122"/>
                <a:ea typeface="楷体" panose="02010609060101010101" pitchFamily="49" charset="-122"/>
              </a:rPr>
              <a:t>是：</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smtClean="0">
                <a:solidFill>
                  <a:prstClr val="black"/>
                </a:solidFill>
                <a:latin typeface="Cambria Math" panose="02040503050406030204" pitchFamily="18" charset="0"/>
                <a:ea typeface="Cambria Math" panose="02040503050406030204" pitchFamily="18" charset="0"/>
              </a:rPr>
              <a:t>		s</a:t>
            </a:r>
            <a:r>
              <a:rPr lang="en-US" altLang="zh-CN" baseline="-25000" dirty="0" smtClean="0">
                <a:solidFill>
                  <a:prstClr val="black"/>
                </a:solidFill>
                <a:latin typeface="Cambria Math" panose="02040503050406030204" pitchFamily="18" charset="0"/>
                <a:ea typeface="Cambria Math" panose="02040503050406030204" pitchFamily="18" charset="0"/>
              </a:rPr>
              <a:t>0</a:t>
            </a:r>
            <a:r>
              <a:rPr lang="en-US" altLang="zh-CN" dirty="0" smtClean="0">
                <a:solidFill>
                  <a:prstClr val="black"/>
                </a:solidFill>
                <a:latin typeface="Cambria Math" panose="02040503050406030204" pitchFamily="18" charset="0"/>
                <a:ea typeface="Cambria Math" panose="02040503050406030204" pitchFamily="18" charset="0"/>
              </a:rPr>
              <a:t>=2/7</a:t>
            </a:r>
            <a:r>
              <a:rPr lang="en-US" altLang="zh-CN" dirty="0">
                <a:solidFill>
                  <a:prstClr val="black"/>
                </a:solidFill>
                <a:latin typeface="Cambria Math" panose="02040503050406030204" pitchFamily="18" charset="0"/>
                <a:ea typeface="Cambria Math" panose="02040503050406030204" pitchFamily="18" charset="0"/>
              </a:rPr>
              <a:t>		 s</a:t>
            </a:r>
            <a:r>
              <a:rPr lang="en-US" altLang="zh-CN" baseline="-25000" dirty="0">
                <a:solidFill>
                  <a:prstClr val="black"/>
                </a:solidFill>
                <a:latin typeface="Cambria Math" panose="02040503050406030204" pitchFamily="18" charset="0"/>
                <a:ea typeface="Cambria Math" panose="02040503050406030204" pitchFamily="18" charset="0"/>
              </a:rPr>
              <a:t>1</a:t>
            </a:r>
            <a:r>
              <a:rPr lang="en-US" altLang="zh-CN" dirty="0">
                <a:solidFill>
                  <a:prstClr val="black"/>
                </a:solidFill>
                <a:latin typeface="Cambria Math" panose="02040503050406030204" pitchFamily="18" charset="0"/>
                <a:ea typeface="Cambria Math" panose="02040503050406030204" pitchFamily="18" charset="0"/>
              </a:rPr>
              <a:t>=4/7		 s</a:t>
            </a:r>
            <a:r>
              <a:rPr lang="en-US" altLang="zh-CN" baseline="-25000" dirty="0">
                <a:solidFill>
                  <a:prstClr val="black"/>
                </a:solidFill>
                <a:latin typeface="Cambria Math" panose="02040503050406030204" pitchFamily="18" charset="0"/>
                <a:ea typeface="Cambria Math" panose="02040503050406030204" pitchFamily="18" charset="0"/>
              </a:rPr>
              <a:t>2</a:t>
            </a:r>
            <a:r>
              <a:rPr lang="en-US" altLang="zh-CN" dirty="0">
                <a:solidFill>
                  <a:prstClr val="black"/>
                </a:solidFill>
                <a:latin typeface="Cambria Math" panose="02040503050406030204" pitchFamily="18" charset="0"/>
                <a:ea typeface="Cambria Math" panose="02040503050406030204" pitchFamily="18" charset="0"/>
              </a:rPr>
              <a:t>=5/7		 s</a:t>
            </a:r>
            <a:r>
              <a:rPr lang="en-US" altLang="zh-CN" baseline="-25000" dirty="0">
                <a:solidFill>
                  <a:prstClr val="black"/>
                </a:solidFill>
                <a:latin typeface="Cambria Math" panose="02040503050406030204" pitchFamily="18" charset="0"/>
                <a:ea typeface="Cambria Math" panose="02040503050406030204" pitchFamily="18" charset="0"/>
              </a:rPr>
              <a:t>3</a:t>
            </a:r>
            <a:r>
              <a:rPr lang="en-US" altLang="zh-CN" dirty="0">
                <a:solidFill>
                  <a:prstClr val="black"/>
                </a:solidFill>
                <a:latin typeface="Cambria Math" panose="02040503050406030204" pitchFamily="18" charset="0"/>
                <a:ea typeface="Cambria Math" panose="02040503050406030204" pitchFamily="18" charset="0"/>
              </a:rPr>
              <a:t>=6/7		 </a:t>
            </a:r>
            <a:r>
              <a:rPr lang="en-US" altLang="zh-CN" dirty="0" smtClean="0">
                <a:solidFill>
                  <a:prstClr val="black"/>
                </a:solidFill>
                <a:latin typeface="Cambria Math" panose="02040503050406030204" pitchFamily="18" charset="0"/>
                <a:ea typeface="Cambria Math" panose="02040503050406030204" pitchFamily="18" charset="0"/>
              </a:rPr>
              <a:t>s</a:t>
            </a:r>
            <a:r>
              <a:rPr lang="en-US" altLang="zh-CN" baseline="-25000" dirty="0" smtClean="0">
                <a:solidFill>
                  <a:prstClr val="black"/>
                </a:solidFill>
                <a:latin typeface="Cambria Math" panose="02040503050406030204" pitchFamily="18" charset="0"/>
                <a:ea typeface="Cambria Math" panose="02040503050406030204" pitchFamily="18" charset="0"/>
              </a:rPr>
              <a:t>4</a:t>
            </a:r>
            <a:r>
              <a:rPr lang="en-US" altLang="zh-CN" dirty="0" smtClean="0">
                <a:solidFill>
                  <a:prstClr val="black"/>
                </a:solidFill>
                <a:latin typeface="Cambria Math" panose="02040503050406030204" pitchFamily="18" charset="0"/>
                <a:ea typeface="Cambria Math" panose="02040503050406030204" pitchFamily="18" charset="0"/>
              </a:rPr>
              <a:t>=1</a:t>
            </a:r>
          </a:p>
          <a:p>
            <a:pPr lvl="0"/>
            <a:endParaRPr lang="en-US" altLang="zh-CN" dirty="0">
              <a:solidFill>
                <a:prstClr val="black"/>
              </a:solidFill>
              <a:latin typeface="Cambria Math" panose="02040503050406030204" pitchFamily="18" charset="0"/>
              <a:ea typeface="Cambria Math" panose="02040503050406030204" pitchFamily="18" charset="0"/>
            </a:endParaRPr>
          </a:p>
          <a:p>
            <a:r>
              <a:rPr lang="en-US" altLang="zh-CN" dirty="0" smtClean="0">
                <a:latin typeface="楷体" panose="02010609060101010101" pitchFamily="49" charset="-122"/>
                <a:ea typeface="楷体" panose="02010609060101010101" pitchFamily="49" charset="-122"/>
              </a:rPr>
              <a:t>	</a:t>
            </a:r>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c</a:t>
            </a:r>
            <a:r>
              <a:rPr lang="zh-CN" altLang="en-US" dirty="0" smtClean="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对于均衡化后的每一灰度级，计算各</a:t>
            </a:r>
            <a:r>
              <a:rPr lang="en-US" altLang="zh-CN" dirty="0">
                <a:latin typeface="Cambria Math" panose="02040503050406030204" pitchFamily="18" charset="0"/>
                <a:ea typeface="Cambria Math" panose="02040503050406030204" pitchFamily="18" charset="0"/>
              </a:rPr>
              <a:t>P</a:t>
            </a:r>
            <a:r>
              <a:rPr lang="en-US" altLang="zh-CN" baseline="-25000" dirty="0">
                <a:latin typeface="Cambria Math" panose="02040503050406030204" pitchFamily="18" charset="0"/>
                <a:ea typeface="Cambria Math" panose="02040503050406030204" pitchFamily="18" charset="0"/>
              </a:rPr>
              <a:t>s</a:t>
            </a:r>
            <a:r>
              <a:rPr lang="en-US" altLang="zh-CN" dirty="0">
                <a:latin typeface="Cambria Math" panose="02040503050406030204" pitchFamily="18" charset="0"/>
                <a:ea typeface="Cambria Math" panose="02040503050406030204" pitchFamily="18" charset="0"/>
              </a:rPr>
              <a:t>(</a:t>
            </a:r>
            <a:r>
              <a:rPr lang="en-US" altLang="zh-CN" dirty="0" err="1">
                <a:latin typeface="Cambria Math" panose="02040503050406030204" pitchFamily="18" charset="0"/>
                <a:ea typeface="Cambria Math" panose="02040503050406030204" pitchFamily="18" charset="0"/>
              </a:rPr>
              <a:t>s</a:t>
            </a:r>
            <a:r>
              <a:rPr lang="en-US" altLang="zh-CN" baseline="-25000" dirty="0" err="1">
                <a:latin typeface="Cambria Math" panose="02040503050406030204" pitchFamily="18" charset="0"/>
                <a:ea typeface="Cambria Math" panose="02040503050406030204" pitchFamily="18" charset="0"/>
              </a:rPr>
              <a:t>k</a:t>
            </a:r>
            <a:r>
              <a:rPr lang="en-US" altLang="zh-CN" dirty="0">
                <a:latin typeface="Cambria Math" panose="02040503050406030204" pitchFamily="18" charset="0"/>
                <a:ea typeface="Cambria Math" panose="02040503050406030204" pitchFamily="18" charset="0"/>
              </a:rPr>
              <a:t>)</a:t>
            </a:r>
            <a:r>
              <a:rPr lang="zh-CN" altLang="en-US" dirty="0"/>
              <a:t>。</a:t>
            </a:r>
            <a:endParaRPr lang="en-US" altLang="zh-CN" dirty="0"/>
          </a:p>
          <a:p>
            <a:r>
              <a:rPr lang="en-US" altLang="zh-CN" kern="100" dirty="0" smtClean="0">
                <a:latin typeface="Cambria Math" panose="02040503050406030204" pitchFamily="18" charset="0"/>
                <a:ea typeface="Cambria Math" panose="02040503050406030204" pitchFamily="18" charset="0"/>
                <a:cs typeface="Times New Roman" panose="02020603050405020304" pitchFamily="18" charset="0"/>
              </a:rPr>
              <a:t>		r</a:t>
            </a:r>
            <a:r>
              <a:rPr lang="en-US" altLang="zh-CN" kern="100" baseline="-25000" dirty="0" smtClean="0">
                <a:latin typeface="Cambria Math" panose="02040503050406030204" pitchFamily="18" charset="0"/>
                <a:ea typeface="Cambria Math" panose="02040503050406030204" pitchFamily="18" charset="0"/>
                <a:cs typeface="Times New Roman" panose="02020603050405020304" pitchFamily="18" charset="0"/>
              </a:rPr>
              <a:t>0</a:t>
            </a:r>
            <a:r>
              <a:rPr lang="en-US" altLang="zh-CN" kern="100" dirty="0" smtClean="0">
                <a:latin typeface="Cambria Math" panose="02040503050406030204" pitchFamily="18" charset="0"/>
                <a:ea typeface="Cambria Math" panose="02040503050406030204" pitchFamily="18" charset="0"/>
                <a:cs typeface="Times New Roman" panose="02020603050405020304" pitchFamily="18" charset="0"/>
              </a:rPr>
              <a:t>=0</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映射到</a:t>
            </a:r>
            <a:r>
              <a:rPr lang="en-US" altLang="zh-CN" dirty="0">
                <a:solidFill>
                  <a:prstClr val="black"/>
                </a:solidFill>
                <a:latin typeface="Cambria Math" panose="02040503050406030204" pitchFamily="18" charset="0"/>
                <a:ea typeface="Cambria Math" panose="02040503050406030204" pitchFamily="18" charset="0"/>
              </a:rPr>
              <a:t>s</a:t>
            </a:r>
            <a:r>
              <a:rPr lang="en-US" altLang="zh-CN" baseline="-25000" dirty="0">
                <a:solidFill>
                  <a:prstClr val="black"/>
                </a:solidFill>
                <a:latin typeface="Cambria Math" panose="02040503050406030204" pitchFamily="18" charset="0"/>
                <a:ea typeface="Cambria Math" panose="02040503050406030204" pitchFamily="18" charset="0"/>
              </a:rPr>
              <a:t>0</a:t>
            </a:r>
            <a:r>
              <a:rPr lang="en-US" altLang="zh-CN" dirty="0">
                <a:solidFill>
                  <a:prstClr val="black"/>
                </a:solidFill>
                <a:latin typeface="Cambria Math" panose="02040503050406030204" pitchFamily="18" charset="0"/>
                <a:ea typeface="Cambria Math" panose="02040503050406030204" pitchFamily="18" charset="0"/>
              </a:rPr>
              <a:t>=2/7</a:t>
            </a:r>
            <a:r>
              <a:rPr lang="zh-CN" altLang="en-US" dirty="0">
                <a:solidFill>
                  <a:prstClr val="black"/>
                </a:solidFill>
                <a:latin typeface="Cambria Math" panose="02040503050406030204" pitchFamily="18" charset="0"/>
                <a:ea typeface="Cambria Math" panose="02040503050406030204" pitchFamily="18" charset="0"/>
              </a:rPr>
              <a:t>，</a:t>
            </a:r>
            <a:r>
              <a:rPr lang="en-US" altLang="zh-CN" dirty="0">
                <a:latin typeface="Cambria Math" panose="02040503050406030204" pitchFamily="18" charset="0"/>
                <a:ea typeface="Cambria Math" panose="02040503050406030204" pitchFamily="18" charset="0"/>
              </a:rPr>
              <a:t> P</a:t>
            </a:r>
            <a:r>
              <a:rPr lang="en-US" altLang="zh-CN" baseline="-25000" dirty="0">
                <a:latin typeface="Cambria Math" panose="02040503050406030204" pitchFamily="18" charset="0"/>
                <a:ea typeface="Cambria Math" panose="02040503050406030204" pitchFamily="18" charset="0"/>
              </a:rPr>
              <a:t>s</a:t>
            </a:r>
            <a:r>
              <a:rPr lang="en-US" altLang="zh-CN" dirty="0">
                <a:latin typeface="Cambria Math" panose="02040503050406030204" pitchFamily="18" charset="0"/>
                <a:ea typeface="Cambria Math" panose="02040503050406030204" pitchFamily="18" charset="0"/>
              </a:rPr>
              <a:t>(s</a:t>
            </a:r>
            <a:r>
              <a:rPr lang="en-US" altLang="zh-CN" baseline="-25000" dirty="0">
                <a:latin typeface="Cambria Math" panose="02040503050406030204" pitchFamily="18" charset="0"/>
                <a:ea typeface="Cambria Math" panose="02040503050406030204" pitchFamily="18" charset="0"/>
              </a:rPr>
              <a:t>0</a:t>
            </a:r>
            <a:r>
              <a:rPr lang="en-US" altLang="zh-CN" dirty="0">
                <a:latin typeface="Cambria Math" panose="02040503050406030204" pitchFamily="18" charset="0"/>
                <a:ea typeface="Cambria Math" panose="02040503050406030204" pitchFamily="18" charset="0"/>
              </a:rPr>
              <a:t>)=0.29</a:t>
            </a:r>
          </a:p>
          <a:p>
            <a:r>
              <a:rPr lang="en-US" altLang="zh-CN" kern="100" dirty="0" smtClean="0">
                <a:latin typeface="Cambria Math" panose="02040503050406030204" pitchFamily="18" charset="0"/>
                <a:ea typeface="Cambria Math" panose="02040503050406030204" pitchFamily="18" charset="0"/>
                <a:cs typeface="Times New Roman" panose="02020603050405020304" pitchFamily="18" charset="0"/>
              </a:rPr>
              <a:t>		r</a:t>
            </a:r>
            <a:r>
              <a:rPr lang="en-US" altLang="zh-CN" kern="100" baseline="-25000" dirty="0" smtClean="0">
                <a:latin typeface="Cambria Math" panose="02040503050406030204" pitchFamily="18" charset="0"/>
                <a:ea typeface="Cambria Math" panose="02040503050406030204" pitchFamily="18" charset="0"/>
                <a:cs typeface="Times New Roman" panose="02020603050405020304" pitchFamily="18" charset="0"/>
              </a:rPr>
              <a:t>1</a:t>
            </a:r>
            <a:r>
              <a:rPr lang="en-US" altLang="zh-CN" kern="100" dirty="0" smtClean="0">
                <a:latin typeface="Cambria Math" panose="02040503050406030204" pitchFamily="18" charset="0"/>
                <a:ea typeface="Cambria Math" panose="02040503050406030204" pitchFamily="18" charset="0"/>
                <a:cs typeface="Times New Roman" panose="02020603050405020304" pitchFamily="18" charset="0"/>
              </a:rPr>
              <a:t>=1/7</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映射到</a:t>
            </a:r>
            <a:r>
              <a:rPr lang="en-US" altLang="zh-CN" dirty="0">
                <a:solidFill>
                  <a:prstClr val="black"/>
                </a:solidFill>
                <a:latin typeface="Cambria Math" panose="02040503050406030204" pitchFamily="18" charset="0"/>
                <a:ea typeface="Cambria Math" panose="02040503050406030204" pitchFamily="18" charset="0"/>
              </a:rPr>
              <a:t>s</a:t>
            </a:r>
            <a:r>
              <a:rPr lang="en-US" altLang="zh-CN" baseline="-25000" dirty="0">
                <a:solidFill>
                  <a:prstClr val="black"/>
                </a:solidFill>
                <a:latin typeface="Cambria Math" panose="02040503050406030204" pitchFamily="18" charset="0"/>
                <a:ea typeface="Cambria Math" panose="02040503050406030204" pitchFamily="18" charset="0"/>
              </a:rPr>
              <a:t>1</a:t>
            </a:r>
            <a:r>
              <a:rPr lang="en-US" altLang="zh-CN" dirty="0">
                <a:solidFill>
                  <a:prstClr val="black"/>
                </a:solidFill>
                <a:latin typeface="Cambria Math" panose="02040503050406030204" pitchFamily="18" charset="0"/>
                <a:ea typeface="Cambria Math" panose="02040503050406030204" pitchFamily="18" charset="0"/>
              </a:rPr>
              <a:t>=4/7 </a:t>
            </a:r>
            <a:r>
              <a:rPr lang="zh-CN" altLang="en-US" dirty="0">
                <a:solidFill>
                  <a:prstClr val="black"/>
                </a:solidFill>
                <a:latin typeface="Cambria Math" panose="02040503050406030204" pitchFamily="18" charset="0"/>
                <a:ea typeface="Cambria Math" panose="02040503050406030204" pitchFamily="18" charset="0"/>
              </a:rPr>
              <a:t>，</a:t>
            </a:r>
            <a:r>
              <a:rPr lang="en-US" altLang="zh-CN" dirty="0">
                <a:latin typeface="Cambria Math" panose="02040503050406030204" pitchFamily="18" charset="0"/>
                <a:ea typeface="Cambria Math" panose="02040503050406030204" pitchFamily="18" charset="0"/>
              </a:rPr>
              <a:t>P</a:t>
            </a:r>
            <a:r>
              <a:rPr lang="en-US" altLang="zh-CN" baseline="-25000" dirty="0">
                <a:latin typeface="Cambria Math" panose="02040503050406030204" pitchFamily="18" charset="0"/>
                <a:ea typeface="Cambria Math" panose="02040503050406030204" pitchFamily="18" charset="0"/>
              </a:rPr>
              <a:t>s</a:t>
            </a:r>
            <a:r>
              <a:rPr lang="en-US" altLang="zh-CN" dirty="0">
                <a:latin typeface="Cambria Math" panose="02040503050406030204" pitchFamily="18" charset="0"/>
                <a:ea typeface="Cambria Math" panose="02040503050406030204" pitchFamily="18" charset="0"/>
              </a:rPr>
              <a:t>(s</a:t>
            </a:r>
            <a:r>
              <a:rPr lang="en-US" altLang="zh-CN" baseline="-25000" dirty="0">
                <a:latin typeface="Cambria Math" panose="02040503050406030204" pitchFamily="18" charset="0"/>
                <a:ea typeface="Cambria Math" panose="02040503050406030204" pitchFamily="18" charset="0"/>
              </a:rPr>
              <a:t>1</a:t>
            </a:r>
            <a:r>
              <a:rPr lang="en-US" altLang="zh-CN" dirty="0">
                <a:latin typeface="Cambria Math" panose="02040503050406030204" pitchFamily="18" charset="0"/>
                <a:ea typeface="Cambria Math" panose="02040503050406030204" pitchFamily="18" charset="0"/>
              </a:rPr>
              <a:t>)=0.24</a:t>
            </a:r>
          </a:p>
          <a:p>
            <a:r>
              <a:rPr lang="en-US" altLang="zh-CN" kern="100" dirty="0" smtClean="0">
                <a:latin typeface="Cambria Math" panose="02040503050406030204" pitchFamily="18" charset="0"/>
                <a:ea typeface="Cambria Math" panose="02040503050406030204" pitchFamily="18" charset="0"/>
                <a:cs typeface="Times New Roman" panose="02020603050405020304" pitchFamily="18" charset="0"/>
              </a:rPr>
              <a:t>		r</a:t>
            </a:r>
            <a:r>
              <a:rPr lang="en-US" altLang="zh-CN" kern="100" baseline="-25000" dirty="0" smtClean="0">
                <a:latin typeface="Cambria Math" panose="02040503050406030204" pitchFamily="18" charset="0"/>
                <a:ea typeface="Cambria Math" panose="02040503050406030204" pitchFamily="18" charset="0"/>
                <a:cs typeface="Times New Roman" panose="02020603050405020304" pitchFamily="18" charset="0"/>
              </a:rPr>
              <a:t>2</a:t>
            </a:r>
            <a:r>
              <a:rPr lang="en-US" altLang="zh-CN" kern="100" dirty="0" smtClean="0">
                <a:latin typeface="Cambria Math" panose="02040503050406030204" pitchFamily="18" charset="0"/>
                <a:ea typeface="Cambria Math" panose="02040503050406030204" pitchFamily="18" charset="0"/>
                <a:cs typeface="Times New Roman" panose="02020603050405020304" pitchFamily="18" charset="0"/>
              </a:rPr>
              <a:t>=2/7</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映射到</a:t>
            </a:r>
            <a:r>
              <a:rPr lang="en-US" altLang="zh-CN" dirty="0">
                <a:solidFill>
                  <a:prstClr val="black"/>
                </a:solidFill>
                <a:latin typeface="Cambria Math" panose="02040503050406030204" pitchFamily="18" charset="0"/>
                <a:ea typeface="Cambria Math" panose="02040503050406030204" pitchFamily="18" charset="0"/>
              </a:rPr>
              <a:t>s</a:t>
            </a:r>
            <a:r>
              <a:rPr lang="en-US" altLang="zh-CN" baseline="-25000" dirty="0">
                <a:solidFill>
                  <a:prstClr val="black"/>
                </a:solidFill>
                <a:latin typeface="Cambria Math" panose="02040503050406030204" pitchFamily="18" charset="0"/>
                <a:ea typeface="Cambria Math" panose="02040503050406030204" pitchFamily="18" charset="0"/>
              </a:rPr>
              <a:t>2</a:t>
            </a:r>
            <a:r>
              <a:rPr lang="en-US" altLang="zh-CN" dirty="0">
                <a:solidFill>
                  <a:prstClr val="black"/>
                </a:solidFill>
                <a:latin typeface="Cambria Math" panose="02040503050406030204" pitchFamily="18" charset="0"/>
                <a:ea typeface="Cambria Math" panose="02040503050406030204" pitchFamily="18" charset="0"/>
              </a:rPr>
              <a:t>=5/7 </a:t>
            </a:r>
            <a:r>
              <a:rPr lang="zh-CN" altLang="en-US" dirty="0">
                <a:solidFill>
                  <a:prstClr val="black"/>
                </a:solidFill>
                <a:latin typeface="Cambria Math" panose="02040503050406030204" pitchFamily="18" charset="0"/>
                <a:ea typeface="Cambria Math" panose="02040503050406030204" pitchFamily="18" charset="0"/>
              </a:rPr>
              <a:t>， </a:t>
            </a:r>
            <a:r>
              <a:rPr lang="en-US" altLang="zh-CN" dirty="0">
                <a:latin typeface="Cambria Math" panose="02040503050406030204" pitchFamily="18" charset="0"/>
                <a:ea typeface="Cambria Math" panose="02040503050406030204" pitchFamily="18" charset="0"/>
              </a:rPr>
              <a:t>P</a:t>
            </a:r>
            <a:r>
              <a:rPr lang="en-US" altLang="zh-CN" baseline="-25000" dirty="0">
                <a:latin typeface="Cambria Math" panose="02040503050406030204" pitchFamily="18" charset="0"/>
                <a:ea typeface="Cambria Math" panose="02040503050406030204" pitchFamily="18" charset="0"/>
              </a:rPr>
              <a:t>s</a:t>
            </a:r>
            <a:r>
              <a:rPr lang="en-US" altLang="zh-CN" dirty="0">
                <a:latin typeface="Cambria Math" panose="02040503050406030204" pitchFamily="18" charset="0"/>
                <a:ea typeface="Cambria Math" panose="02040503050406030204" pitchFamily="18" charset="0"/>
              </a:rPr>
              <a:t>(s</a:t>
            </a:r>
            <a:r>
              <a:rPr lang="en-US" altLang="zh-CN" baseline="-25000" dirty="0">
                <a:latin typeface="Cambria Math" panose="02040503050406030204" pitchFamily="18" charset="0"/>
                <a:ea typeface="Cambria Math" panose="02040503050406030204" pitchFamily="18" charset="0"/>
              </a:rPr>
              <a:t>2</a:t>
            </a:r>
            <a:r>
              <a:rPr lang="en-US" altLang="zh-CN" dirty="0">
                <a:latin typeface="Cambria Math" panose="02040503050406030204" pitchFamily="18" charset="0"/>
                <a:ea typeface="Cambria Math" panose="02040503050406030204" pitchFamily="18" charset="0"/>
              </a:rPr>
              <a:t>)=0.17</a:t>
            </a:r>
          </a:p>
          <a:p>
            <a:r>
              <a:rPr lang="en-US" altLang="zh-CN" kern="100" dirty="0" smtClean="0">
                <a:latin typeface="Cambria Math" panose="02040503050406030204" pitchFamily="18" charset="0"/>
                <a:ea typeface="Cambria Math" panose="02040503050406030204" pitchFamily="18" charset="0"/>
                <a:cs typeface="Times New Roman" panose="02020603050405020304" pitchFamily="18" charset="0"/>
              </a:rPr>
              <a:t>		r</a:t>
            </a:r>
            <a:r>
              <a:rPr lang="en-US" altLang="zh-CN" kern="100" baseline="-25000" dirty="0" smtClean="0">
                <a:latin typeface="Cambria Math" panose="02040503050406030204" pitchFamily="18" charset="0"/>
                <a:ea typeface="Cambria Math" panose="02040503050406030204" pitchFamily="18" charset="0"/>
                <a:cs typeface="Times New Roman" panose="02020603050405020304" pitchFamily="18" charset="0"/>
              </a:rPr>
              <a:t>3</a:t>
            </a:r>
            <a:r>
              <a:rPr lang="zh-CN" altLang="en-US" kern="1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kern="100" dirty="0">
                <a:latin typeface="Cambria Math" panose="02040503050406030204" pitchFamily="18" charset="0"/>
                <a:ea typeface="Cambria Math" panose="02040503050406030204" pitchFamily="18" charset="0"/>
                <a:cs typeface="Times New Roman" panose="02020603050405020304" pitchFamily="18" charset="0"/>
              </a:rPr>
              <a:t> r</a:t>
            </a:r>
            <a:r>
              <a:rPr lang="en-US" altLang="zh-CN" kern="100" baseline="-25000" dirty="0">
                <a:latin typeface="Cambria Math" panose="02040503050406030204" pitchFamily="18" charset="0"/>
                <a:ea typeface="Cambria Math" panose="02040503050406030204" pitchFamily="18" charset="0"/>
                <a:cs typeface="Times New Roman" panose="02020603050405020304" pitchFamily="18" charset="0"/>
              </a:rPr>
              <a:t>4</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映射到</a:t>
            </a:r>
            <a:r>
              <a:rPr lang="en-US" altLang="zh-CN" dirty="0">
                <a:solidFill>
                  <a:prstClr val="black"/>
                </a:solidFill>
                <a:latin typeface="Cambria Math" panose="02040503050406030204" pitchFamily="18" charset="0"/>
                <a:ea typeface="Cambria Math" panose="02040503050406030204" pitchFamily="18" charset="0"/>
              </a:rPr>
              <a:t>s</a:t>
            </a:r>
            <a:r>
              <a:rPr lang="en-US" altLang="zh-CN" baseline="-25000" dirty="0">
                <a:solidFill>
                  <a:prstClr val="black"/>
                </a:solidFill>
                <a:latin typeface="Cambria Math" panose="02040503050406030204" pitchFamily="18" charset="0"/>
                <a:ea typeface="Cambria Math" panose="02040503050406030204" pitchFamily="18" charset="0"/>
              </a:rPr>
              <a:t>3</a:t>
            </a:r>
            <a:r>
              <a:rPr lang="en-US" altLang="zh-CN" dirty="0">
                <a:solidFill>
                  <a:prstClr val="black"/>
                </a:solidFill>
                <a:latin typeface="Cambria Math" panose="02040503050406030204" pitchFamily="18" charset="0"/>
                <a:ea typeface="Cambria Math" panose="02040503050406030204" pitchFamily="18" charset="0"/>
              </a:rPr>
              <a:t>=6/7 </a:t>
            </a:r>
            <a:r>
              <a:rPr lang="zh-CN" altLang="en-US" dirty="0">
                <a:solidFill>
                  <a:prstClr val="black"/>
                </a:solidFill>
                <a:latin typeface="Cambria Math" panose="02040503050406030204" pitchFamily="18" charset="0"/>
                <a:ea typeface="Cambria Math" panose="02040503050406030204" pitchFamily="18" charset="0"/>
              </a:rPr>
              <a:t>， </a:t>
            </a:r>
            <a:r>
              <a:rPr lang="en-US" altLang="zh-CN" dirty="0">
                <a:latin typeface="Cambria Math" panose="02040503050406030204" pitchFamily="18" charset="0"/>
                <a:ea typeface="Cambria Math" panose="02040503050406030204" pitchFamily="18" charset="0"/>
              </a:rPr>
              <a:t>P</a:t>
            </a:r>
            <a:r>
              <a:rPr lang="en-US" altLang="zh-CN" baseline="-25000" dirty="0">
                <a:latin typeface="Cambria Math" panose="02040503050406030204" pitchFamily="18" charset="0"/>
                <a:ea typeface="Cambria Math" panose="02040503050406030204" pitchFamily="18" charset="0"/>
              </a:rPr>
              <a:t>s</a:t>
            </a:r>
            <a:r>
              <a:rPr lang="en-US" altLang="zh-CN" dirty="0">
                <a:latin typeface="Cambria Math" panose="02040503050406030204" pitchFamily="18" charset="0"/>
                <a:ea typeface="Cambria Math" panose="02040503050406030204" pitchFamily="18" charset="0"/>
              </a:rPr>
              <a:t>(s</a:t>
            </a:r>
            <a:r>
              <a:rPr lang="en-US" altLang="zh-CN" baseline="-25000" dirty="0">
                <a:latin typeface="Cambria Math" panose="02040503050406030204" pitchFamily="18" charset="0"/>
                <a:ea typeface="Cambria Math" panose="02040503050406030204" pitchFamily="18" charset="0"/>
              </a:rPr>
              <a:t>3</a:t>
            </a:r>
            <a:r>
              <a:rPr lang="en-US" altLang="zh-CN" dirty="0">
                <a:latin typeface="Cambria Math" panose="02040503050406030204" pitchFamily="18" charset="0"/>
                <a:ea typeface="Cambria Math" panose="02040503050406030204" pitchFamily="18" charset="0"/>
              </a:rPr>
              <a:t>)=0.12+0.09=0.21</a:t>
            </a:r>
          </a:p>
          <a:p>
            <a:r>
              <a:rPr lang="en-US" altLang="zh-CN" kern="100" dirty="0" smtClean="0">
                <a:latin typeface="Cambria Math" panose="02040503050406030204" pitchFamily="18" charset="0"/>
                <a:ea typeface="Cambria Math" panose="02040503050406030204" pitchFamily="18" charset="0"/>
                <a:cs typeface="Times New Roman" panose="02020603050405020304" pitchFamily="18" charset="0"/>
              </a:rPr>
              <a:t>		r</a:t>
            </a:r>
            <a:r>
              <a:rPr lang="en-US" altLang="zh-CN" kern="100" baseline="-25000" dirty="0" smtClean="0">
                <a:latin typeface="Cambria Math" panose="02040503050406030204" pitchFamily="18" charset="0"/>
                <a:ea typeface="Cambria Math" panose="02040503050406030204" pitchFamily="18" charset="0"/>
                <a:cs typeface="Times New Roman" panose="02020603050405020304" pitchFamily="18" charset="0"/>
              </a:rPr>
              <a:t>5</a:t>
            </a:r>
            <a:r>
              <a:rPr lang="zh-CN" altLang="en-US" kern="1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kern="100" dirty="0">
                <a:latin typeface="Cambria Math" panose="02040503050406030204" pitchFamily="18" charset="0"/>
                <a:ea typeface="Cambria Math" panose="02040503050406030204" pitchFamily="18" charset="0"/>
                <a:cs typeface="Times New Roman" panose="02020603050405020304" pitchFamily="18" charset="0"/>
              </a:rPr>
              <a:t> r</a:t>
            </a:r>
            <a:r>
              <a:rPr lang="en-US" altLang="zh-CN" kern="100" baseline="-25000" dirty="0">
                <a:latin typeface="Cambria Math" panose="02040503050406030204" pitchFamily="18" charset="0"/>
                <a:ea typeface="Cambria Math" panose="02040503050406030204" pitchFamily="18" charset="0"/>
                <a:cs typeface="Times New Roman" panose="02020603050405020304" pitchFamily="18" charset="0"/>
              </a:rPr>
              <a:t>6</a:t>
            </a:r>
            <a:r>
              <a:rPr lang="zh-CN" altLang="en-US" kern="1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kern="100" dirty="0">
                <a:latin typeface="Cambria Math" panose="02040503050406030204" pitchFamily="18" charset="0"/>
                <a:ea typeface="Cambria Math" panose="02040503050406030204" pitchFamily="18" charset="0"/>
                <a:cs typeface="Times New Roman" panose="02020603050405020304" pitchFamily="18" charset="0"/>
              </a:rPr>
              <a:t> r</a:t>
            </a:r>
            <a:r>
              <a:rPr lang="en-US" altLang="zh-CN" kern="100" baseline="-25000" dirty="0">
                <a:latin typeface="Cambria Math" panose="02040503050406030204" pitchFamily="18" charset="0"/>
                <a:ea typeface="Cambria Math" panose="02040503050406030204" pitchFamily="18" charset="0"/>
                <a:cs typeface="Times New Roman" panose="02020603050405020304" pitchFamily="18" charset="0"/>
              </a:rPr>
              <a:t>7</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映射到</a:t>
            </a:r>
            <a:r>
              <a:rPr lang="en-US" altLang="zh-CN" dirty="0">
                <a:solidFill>
                  <a:prstClr val="black"/>
                </a:solidFill>
                <a:latin typeface="Cambria Math" panose="02040503050406030204" pitchFamily="18" charset="0"/>
                <a:ea typeface="Cambria Math" panose="02040503050406030204" pitchFamily="18" charset="0"/>
              </a:rPr>
              <a:t>s</a:t>
            </a:r>
            <a:r>
              <a:rPr lang="en-US" altLang="zh-CN" baseline="-25000" dirty="0">
                <a:solidFill>
                  <a:prstClr val="black"/>
                </a:solidFill>
                <a:latin typeface="Cambria Math" panose="02040503050406030204" pitchFamily="18" charset="0"/>
                <a:ea typeface="Cambria Math" panose="02040503050406030204" pitchFamily="18" charset="0"/>
              </a:rPr>
              <a:t>4</a:t>
            </a:r>
            <a:r>
              <a:rPr lang="en-US" altLang="zh-CN" dirty="0">
                <a:solidFill>
                  <a:prstClr val="black"/>
                </a:solidFill>
                <a:latin typeface="Cambria Math" panose="02040503050406030204" pitchFamily="18" charset="0"/>
                <a:ea typeface="Cambria Math" panose="02040503050406030204" pitchFamily="18" charset="0"/>
              </a:rPr>
              <a:t>=1 </a:t>
            </a:r>
            <a:r>
              <a:rPr lang="zh-CN" altLang="en-US" dirty="0">
                <a:solidFill>
                  <a:prstClr val="black"/>
                </a:solidFill>
                <a:latin typeface="Cambria Math" panose="02040503050406030204" pitchFamily="18" charset="0"/>
                <a:ea typeface="Cambria Math" panose="02040503050406030204" pitchFamily="18" charset="0"/>
              </a:rPr>
              <a:t>，</a:t>
            </a:r>
            <a:r>
              <a:rPr lang="en-US" altLang="zh-CN" dirty="0">
                <a:latin typeface="Cambria Math" panose="02040503050406030204" pitchFamily="18" charset="0"/>
                <a:ea typeface="Cambria Math" panose="02040503050406030204" pitchFamily="18" charset="0"/>
              </a:rPr>
              <a:t>P</a:t>
            </a:r>
            <a:r>
              <a:rPr lang="en-US" altLang="zh-CN" baseline="-25000" dirty="0">
                <a:latin typeface="Cambria Math" panose="02040503050406030204" pitchFamily="18" charset="0"/>
                <a:ea typeface="Cambria Math" panose="02040503050406030204" pitchFamily="18" charset="0"/>
              </a:rPr>
              <a:t>s</a:t>
            </a:r>
            <a:r>
              <a:rPr lang="en-US" altLang="zh-CN" dirty="0">
                <a:latin typeface="Cambria Math" panose="02040503050406030204" pitchFamily="18" charset="0"/>
                <a:ea typeface="Cambria Math" panose="02040503050406030204" pitchFamily="18" charset="0"/>
              </a:rPr>
              <a:t>(s</a:t>
            </a:r>
            <a:r>
              <a:rPr lang="en-US" altLang="zh-CN" baseline="-25000" dirty="0">
                <a:latin typeface="Cambria Math" panose="02040503050406030204" pitchFamily="18" charset="0"/>
                <a:ea typeface="Cambria Math" panose="02040503050406030204" pitchFamily="18" charset="0"/>
              </a:rPr>
              <a:t>4</a:t>
            </a:r>
            <a:r>
              <a:rPr lang="en-US" altLang="zh-CN" dirty="0">
                <a:latin typeface="Cambria Math" panose="02040503050406030204" pitchFamily="18" charset="0"/>
                <a:ea typeface="Cambria Math" panose="02040503050406030204" pitchFamily="18" charset="0"/>
              </a:rPr>
              <a:t>)=</a:t>
            </a:r>
            <a:r>
              <a:rPr lang="en-US" altLang="zh-CN" dirty="0" smtClean="0">
                <a:latin typeface="Cambria Math" panose="02040503050406030204" pitchFamily="18" charset="0"/>
                <a:ea typeface="Cambria Math" panose="02040503050406030204" pitchFamily="18" charset="0"/>
              </a:rPr>
              <a:t>0.06+0.02+0.01=0.09</a:t>
            </a:r>
          </a:p>
          <a:p>
            <a:endParaRPr lang="en-US" altLang="zh-CN" dirty="0">
              <a:latin typeface="Cambria Math" panose="02040503050406030204" pitchFamily="18" charset="0"/>
              <a:ea typeface="Cambria Math" panose="02040503050406030204" pitchFamily="18" charset="0"/>
            </a:endParaRPr>
          </a:p>
          <a:p>
            <a:r>
              <a:rPr lang="en-US" altLang="zh-CN" dirty="0" smtClean="0">
                <a:solidFill>
                  <a:prstClr val="black"/>
                </a:solidFill>
                <a:latin typeface="楷体" panose="02010609060101010101" pitchFamily="49" charset="-122"/>
                <a:ea typeface="楷体" panose="02010609060101010101" pitchFamily="49" charset="-122"/>
              </a:rPr>
              <a:t>	</a:t>
            </a:r>
            <a:r>
              <a:rPr lang="zh-CN" altLang="en-US" dirty="0" smtClean="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d</a:t>
            </a:r>
            <a:r>
              <a:rPr lang="zh-CN" altLang="en-US" dirty="0">
                <a:solidFill>
                  <a:prstClr val="black"/>
                </a:solidFill>
                <a:latin typeface="楷体" panose="02010609060101010101" pitchFamily="49" charset="-122"/>
                <a:ea typeface="楷体" panose="02010609060101010101" pitchFamily="49" charset="-122"/>
              </a:rPr>
              <a:t>）原始图像均衡化后的直方图如下：</a:t>
            </a:r>
          </a:p>
          <a:p>
            <a:endParaRPr lang="en-US" altLang="zh-CN" dirty="0">
              <a:latin typeface="Cambria Math" panose="02040503050406030204" pitchFamily="18" charset="0"/>
              <a:ea typeface="Cambria Math" panose="02040503050406030204" pitchFamily="18" charset="0"/>
            </a:endParaRPr>
          </a:p>
        </p:txBody>
      </p:sp>
      <p:graphicFrame>
        <p:nvGraphicFramePr>
          <p:cNvPr id="3" name="图表 2"/>
          <p:cNvGraphicFramePr/>
          <p:nvPr>
            <p:extLst>
              <p:ext uri="{D42A27DB-BD31-4B8C-83A1-F6EECF244321}">
                <p14:modId xmlns:p14="http://schemas.microsoft.com/office/powerpoint/2010/main" val="1033552998"/>
              </p:ext>
            </p:extLst>
          </p:nvPr>
        </p:nvGraphicFramePr>
        <p:xfrm>
          <a:off x="7051431" y="4317022"/>
          <a:ext cx="5140569" cy="254097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7481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9917723" cy="6740307"/>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）目标图像</a:t>
            </a:r>
            <a:r>
              <a:rPr lang="zh-CN" altLang="en-US" dirty="0">
                <a:latin typeface="楷体" panose="02010609060101010101" pitchFamily="49" charset="-122"/>
                <a:ea typeface="楷体" panose="02010609060101010101" pitchFamily="49" charset="-122"/>
              </a:rPr>
              <a:t>直方图均衡化</a:t>
            </a:r>
            <a:endParaRPr lang="en-US" altLang="zh-CN" dirty="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	</a:t>
            </a:r>
            <a:r>
              <a:rPr lang="zh-CN" altLang="en-US" dirty="0" smtClean="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）求变换</a:t>
            </a:r>
            <a:r>
              <a:rPr lang="zh-CN" altLang="en-US" dirty="0" smtClean="0">
                <a:latin typeface="楷体" panose="02010609060101010101" pitchFamily="49" charset="-122"/>
                <a:ea typeface="楷体" panose="02010609060101010101" pitchFamily="49" charset="-122"/>
              </a:rPr>
              <a:t>函数</a:t>
            </a:r>
            <a:endParaRPr lang="en-US" altLang="zh-CN" dirty="0" smtClean="0">
              <a:latin typeface="楷体" panose="02010609060101010101" pitchFamily="49" charset="-122"/>
              <a:ea typeface="楷体" panose="02010609060101010101" pitchFamily="49" charset="-122"/>
            </a:endParaRPr>
          </a:p>
          <a:p>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0</a:t>
            </a:r>
            <a:r>
              <a:rPr lang="en-US" altLang="zh-CN" dirty="0" smtClean="0">
                <a:solidFill>
                  <a:prstClr val="black"/>
                </a:solidFill>
                <a:latin typeface="Cambria Math" panose="02040503050406030204" pitchFamily="18" charset="0"/>
                <a:ea typeface="Cambria Math" panose="02040503050406030204" pitchFamily="18" charset="0"/>
              </a:rPr>
              <a:t>=</a:t>
            </a:r>
            <a:r>
              <a:rPr lang="en-US" altLang="zh-CN" kern="100" dirty="0" err="1" smtClean="0">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smtClean="0">
                <a:latin typeface="Cambria Math" panose="02040503050406030204" pitchFamily="18" charset="0"/>
                <a:ea typeface="等线" panose="02010600030101010101" pitchFamily="2" charset="-122"/>
                <a:cs typeface="Times New Roman" panose="02020603050405020304" pitchFamily="18" charset="0"/>
              </a:rPr>
              <a:t>z</a:t>
            </a:r>
            <a:r>
              <a:rPr lang="en-US" altLang="zh-CN" kern="100" dirty="0" smtClean="0">
                <a:latin typeface="Cambria Math" panose="02040503050406030204" pitchFamily="18" charset="0"/>
                <a:ea typeface="等线" panose="02010600030101010101" pitchFamily="2" charset="-122"/>
                <a:cs typeface="Times New Roman" panose="02020603050405020304" pitchFamily="18" charset="0"/>
              </a:rPr>
              <a:t>(z</a:t>
            </a:r>
            <a:r>
              <a:rPr lang="en-US" altLang="zh-CN" kern="100" baseline="-25000" dirty="0" smtClean="0">
                <a:latin typeface="Cambria Math" panose="02040503050406030204" pitchFamily="18" charset="0"/>
                <a:ea typeface="等线" panose="02010600030101010101" pitchFamily="2" charset="-122"/>
                <a:cs typeface="Times New Roman" panose="02020603050405020304" pitchFamily="18" charset="0"/>
              </a:rPr>
              <a:t>0</a:t>
            </a:r>
            <a:r>
              <a:rPr lang="en-US" altLang="zh-CN" kern="100" dirty="0" smtClean="0">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0</a:t>
            </a:r>
            <a:endParaRPr lang="en-US" altLang="zh-CN" dirty="0">
              <a:solidFill>
                <a:prstClr val="black"/>
              </a:solidFill>
              <a:latin typeface="Cambria Math" panose="02040503050406030204" pitchFamily="18" charset="0"/>
              <a:ea typeface="Cambria Math" panose="02040503050406030204" pitchFamily="18" charset="0"/>
            </a:endParaRPr>
          </a:p>
          <a:p>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1</a:t>
            </a:r>
            <a:r>
              <a:rPr lang="en-US" altLang="zh-CN" dirty="0" smtClean="0">
                <a:solidFill>
                  <a:prstClr val="black"/>
                </a:solidFill>
                <a:latin typeface="Cambria Math" panose="02040503050406030204" pitchFamily="18" charset="0"/>
                <a:ea typeface="Cambria Math" panose="02040503050406030204" pitchFamily="18" charset="0"/>
              </a:rPr>
              <a:t>=</a:t>
            </a:r>
            <a:r>
              <a:rPr lang="en-US" altLang="zh-CN" kern="100" dirty="0" err="1" smtClean="0">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smtClean="0">
                <a:latin typeface="Cambria Math" panose="02040503050406030204" pitchFamily="18" charset="0"/>
                <a:ea typeface="等线" panose="02010600030101010101" pitchFamily="2" charset="-122"/>
                <a:cs typeface="Times New Roman" panose="02020603050405020304" pitchFamily="18" charset="0"/>
              </a:rPr>
              <a:t>z</a:t>
            </a:r>
            <a:r>
              <a:rPr lang="en-US" altLang="zh-CN" kern="100" dirty="0" smtClean="0">
                <a:latin typeface="Cambria Math" panose="02040503050406030204" pitchFamily="18" charset="0"/>
                <a:ea typeface="等线" panose="02010600030101010101" pitchFamily="2" charset="-122"/>
                <a:cs typeface="Times New Roman" panose="02020603050405020304" pitchFamily="18" charset="0"/>
              </a:rPr>
              <a:t>(z</a:t>
            </a:r>
            <a:r>
              <a:rPr lang="en-US" altLang="zh-CN" kern="100" baseline="-25000" dirty="0" smtClean="0">
                <a:latin typeface="Cambria Math" panose="02040503050406030204" pitchFamily="18" charset="0"/>
                <a:ea typeface="等线" panose="02010600030101010101" pitchFamily="2" charset="-122"/>
                <a:cs typeface="Times New Roman" panose="02020603050405020304" pitchFamily="18" charset="0"/>
              </a:rPr>
              <a:t>0</a:t>
            </a:r>
            <a:r>
              <a:rPr lang="en-US" altLang="zh-CN" kern="100" dirty="0" smtClean="0">
                <a:latin typeface="Cambria Math" panose="02040503050406030204" pitchFamily="18" charset="0"/>
                <a:ea typeface="等线" panose="02010600030101010101" pitchFamily="2" charset="-122"/>
                <a:cs typeface="Times New Roman" panose="02020603050405020304" pitchFamily="18" charset="0"/>
              </a:rPr>
              <a:t>)</a:t>
            </a:r>
            <a:r>
              <a:rPr lang="en-US" altLang="zh-CN" dirty="0" smtClean="0">
                <a:solidFill>
                  <a:prstClr val="black"/>
                </a:solidFill>
                <a:latin typeface="Cambria Math" panose="02040503050406030204" pitchFamily="18" charset="0"/>
                <a:ea typeface="Cambria Math" panose="02040503050406030204" pitchFamily="18" charset="0"/>
              </a:rPr>
              <a:t> +</a:t>
            </a:r>
            <a:r>
              <a:rPr lang="en-US" altLang="zh-CN" kern="100" dirty="0" err="1" smtClean="0">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smtClean="0">
                <a:latin typeface="Cambria Math" panose="02040503050406030204" pitchFamily="18" charset="0"/>
                <a:ea typeface="等线" panose="02010600030101010101" pitchFamily="2" charset="-122"/>
                <a:cs typeface="Times New Roman" panose="02020603050405020304" pitchFamily="18" charset="0"/>
              </a:rPr>
              <a:t>z</a:t>
            </a:r>
            <a:r>
              <a:rPr lang="en-US" altLang="zh-CN" kern="100" dirty="0" smtClean="0">
                <a:latin typeface="Cambria Math" panose="02040503050406030204" pitchFamily="18" charset="0"/>
                <a:ea typeface="等线" panose="02010600030101010101" pitchFamily="2" charset="-122"/>
                <a:cs typeface="Times New Roman" panose="02020603050405020304" pitchFamily="18" charset="0"/>
              </a:rPr>
              <a:t>(z</a:t>
            </a:r>
            <a:r>
              <a:rPr lang="en-US" altLang="zh-CN" kern="100" baseline="-25000" dirty="0" smtClean="0">
                <a:latin typeface="Cambria Math" panose="02040503050406030204" pitchFamily="18" charset="0"/>
                <a:ea typeface="等线" panose="02010600030101010101" pitchFamily="2" charset="-122"/>
                <a:cs typeface="Times New Roman" panose="02020603050405020304" pitchFamily="18" charset="0"/>
              </a:rPr>
              <a:t>1</a:t>
            </a:r>
            <a:r>
              <a:rPr lang="en-US" altLang="zh-CN" kern="100" dirty="0" smtClean="0">
                <a:latin typeface="Cambria Math" panose="02040503050406030204" pitchFamily="18" charset="0"/>
                <a:ea typeface="等线" panose="02010600030101010101" pitchFamily="2" charset="-122"/>
                <a:cs typeface="Times New Roman" panose="02020603050405020304" pitchFamily="18" charset="0"/>
              </a:rPr>
              <a:t>)</a:t>
            </a:r>
            <a:r>
              <a:rPr lang="en-US" altLang="zh-CN" dirty="0" smtClean="0">
                <a:solidFill>
                  <a:prstClr val="black"/>
                </a:solidFill>
                <a:latin typeface="Cambria Math" panose="02040503050406030204" pitchFamily="18" charset="0"/>
                <a:ea typeface="Cambria Math" panose="02040503050406030204" pitchFamily="18" charset="0"/>
              </a:rPr>
              <a:t> </a:t>
            </a:r>
            <a:r>
              <a:rPr lang="en-US" altLang="zh-CN" dirty="0">
                <a:solidFill>
                  <a:prstClr val="black"/>
                </a:solidFill>
                <a:latin typeface="Cambria Math" panose="02040503050406030204" pitchFamily="18" charset="0"/>
                <a:ea typeface="Cambria Math" panose="02040503050406030204" pitchFamily="18" charset="0"/>
              </a:rPr>
              <a:t>=</a:t>
            </a:r>
            <a:r>
              <a:rPr lang="en-US" altLang="zh-CN" dirty="0" smtClean="0">
                <a:solidFill>
                  <a:prstClr val="black"/>
                </a:solidFill>
                <a:latin typeface="Cambria Math" panose="02040503050406030204" pitchFamily="18" charset="0"/>
                <a:ea typeface="Cambria Math" panose="02040503050406030204" pitchFamily="18" charset="0"/>
              </a:rPr>
              <a:t>0+0=0</a:t>
            </a:r>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2</a:t>
            </a:r>
            <a:r>
              <a:rPr lang="en-US" altLang="zh-CN" dirty="0" smtClean="0">
                <a:solidFill>
                  <a:prstClr val="black"/>
                </a:solidFill>
                <a:latin typeface="Cambria Math" panose="02040503050406030204" pitchFamily="18" charset="0"/>
                <a:ea typeface="Cambria Math" panose="02040503050406030204" pitchFamily="18" charset="0"/>
              </a:rPr>
              <a:t>=</a:t>
            </a:r>
            <a:r>
              <a:rPr lang="en-US" altLang="zh-CN" kern="100" dirty="0" err="1">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latin typeface="Cambria Math" panose="02040503050406030204" pitchFamily="18" charset="0"/>
                <a:ea typeface="等线" panose="02010600030101010101" pitchFamily="2" charset="-122"/>
                <a:cs typeface="Times New Roman" panose="02020603050405020304" pitchFamily="18" charset="0"/>
              </a:rPr>
              <a:t>z</a:t>
            </a:r>
            <a:r>
              <a:rPr lang="en-US" altLang="zh-CN" kern="100" dirty="0">
                <a:latin typeface="Cambria Math" panose="02040503050406030204" pitchFamily="18" charset="0"/>
                <a:ea typeface="等线" panose="02010600030101010101" pitchFamily="2" charset="-122"/>
                <a:cs typeface="Times New Roman" panose="02020603050405020304" pitchFamily="18" charset="0"/>
              </a:rPr>
              <a:t>(z</a:t>
            </a:r>
            <a:r>
              <a:rPr lang="en-US" altLang="zh-CN" kern="100" baseline="-25000" dirty="0">
                <a:latin typeface="Cambria Math" panose="02040503050406030204" pitchFamily="18" charset="0"/>
                <a:ea typeface="等线" panose="02010600030101010101" pitchFamily="2" charset="-122"/>
                <a:cs typeface="Times New Roman" panose="02020603050405020304" pitchFamily="18" charset="0"/>
              </a:rPr>
              <a:t>0</a:t>
            </a:r>
            <a:r>
              <a:rPr lang="en-US" altLang="zh-CN" kern="100" dirty="0">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a:t>
            </a:r>
            <a:r>
              <a:rPr lang="en-US" altLang="zh-CN" kern="100" dirty="0" err="1">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latin typeface="Cambria Math" panose="02040503050406030204" pitchFamily="18" charset="0"/>
                <a:ea typeface="等线" panose="02010600030101010101" pitchFamily="2" charset="-122"/>
                <a:cs typeface="Times New Roman" panose="02020603050405020304" pitchFamily="18" charset="0"/>
              </a:rPr>
              <a:t>z</a:t>
            </a:r>
            <a:r>
              <a:rPr lang="en-US" altLang="zh-CN" kern="100" dirty="0">
                <a:latin typeface="Cambria Math" panose="02040503050406030204" pitchFamily="18" charset="0"/>
                <a:ea typeface="等线" panose="02010600030101010101" pitchFamily="2" charset="-122"/>
                <a:cs typeface="Times New Roman" panose="02020603050405020304" pitchFamily="18" charset="0"/>
              </a:rPr>
              <a:t>(z</a:t>
            </a:r>
            <a:r>
              <a:rPr lang="en-US" altLang="zh-CN" kern="100" baseline="-25000" dirty="0">
                <a:latin typeface="Cambria Math" panose="02040503050406030204" pitchFamily="18" charset="0"/>
                <a:ea typeface="等线" panose="02010600030101010101" pitchFamily="2" charset="-122"/>
                <a:cs typeface="Times New Roman" panose="02020603050405020304" pitchFamily="18" charset="0"/>
              </a:rPr>
              <a:t>1</a:t>
            </a:r>
            <a:r>
              <a:rPr lang="en-US" altLang="zh-CN" kern="100" dirty="0">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a:t>
            </a:r>
            <a:r>
              <a:rPr lang="en-US" altLang="zh-CN" kern="100" dirty="0" err="1" smtClean="0">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smtClean="0">
                <a:latin typeface="Cambria Math" panose="02040503050406030204" pitchFamily="18" charset="0"/>
                <a:ea typeface="等线" panose="02010600030101010101" pitchFamily="2" charset="-122"/>
                <a:cs typeface="Times New Roman" panose="02020603050405020304" pitchFamily="18" charset="0"/>
              </a:rPr>
              <a:t>z</a:t>
            </a:r>
            <a:r>
              <a:rPr lang="en-US" altLang="zh-CN" kern="100" dirty="0" smtClean="0">
                <a:latin typeface="Cambria Math" panose="02040503050406030204" pitchFamily="18" charset="0"/>
                <a:ea typeface="等线" panose="02010600030101010101" pitchFamily="2" charset="-122"/>
                <a:cs typeface="Times New Roman" panose="02020603050405020304" pitchFamily="18" charset="0"/>
              </a:rPr>
              <a:t>(z</a:t>
            </a:r>
            <a:r>
              <a:rPr lang="en-US" altLang="zh-CN" kern="100" baseline="-25000" dirty="0" smtClean="0">
                <a:latin typeface="Cambria Math" panose="02040503050406030204" pitchFamily="18" charset="0"/>
                <a:ea typeface="等线" panose="02010600030101010101" pitchFamily="2" charset="-122"/>
                <a:cs typeface="Times New Roman" panose="02020603050405020304" pitchFamily="18" charset="0"/>
              </a:rPr>
              <a:t>2</a:t>
            </a:r>
            <a:r>
              <a:rPr lang="en-US" altLang="zh-CN" kern="100" dirty="0" smtClean="0">
                <a:latin typeface="Cambria Math" panose="02040503050406030204" pitchFamily="18" charset="0"/>
                <a:ea typeface="等线" panose="02010600030101010101" pitchFamily="2" charset="-122"/>
                <a:cs typeface="Times New Roman" panose="02020603050405020304" pitchFamily="18" charset="0"/>
              </a:rPr>
              <a:t>)</a:t>
            </a:r>
            <a:r>
              <a:rPr lang="en-US" altLang="zh-CN" dirty="0" smtClean="0">
                <a:solidFill>
                  <a:prstClr val="black"/>
                </a:solidFill>
                <a:latin typeface="Cambria Math" panose="02040503050406030204" pitchFamily="18" charset="0"/>
                <a:ea typeface="Cambria Math" panose="02040503050406030204" pitchFamily="18" charset="0"/>
              </a:rPr>
              <a:t> =0+0+0=0</a:t>
            </a:r>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	</a:t>
            </a:r>
            <a:r>
              <a:rPr lang="zh-CN" altLang="en-US" dirty="0" smtClean="0">
                <a:solidFill>
                  <a:prstClr val="black"/>
                </a:solidFill>
                <a:latin typeface="楷体" panose="02010609060101010101" pitchFamily="49" charset="-122"/>
                <a:ea typeface="楷体" panose="02010609060101010101" pitchFamily="49" charset="-122"/>
              </a:rPr>
              <a:t>同理求出：</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3</a:t>
            </a:r>
            <a:r>
              <a:rPr lang="en-US" altLang="zh-CN" dirty="0" smtClean="0">
                <a:solidFill>
                  <a:prstClr val="black"/>
                </a:solidFill>
                <a:latin typeface="Cambria Math" panose="02040503050406030204" pitchFamily="18" charset="0"/>
                <a:ea typeface="Cambria Math" panose="02040503050406030204" pitchFamily="18" charset="0"/>
              </a:rPr>
              <a:t>=0,  v</a:t>
            </a:r>
            <a:r>
              <a:rPr lang="en-US" altLang="zh-CN" baseline="-25000" dirty="0" smtClean="0">
                <a:solidFill>
                  <a:prstClr val="black"/>
                </a:solidFill>
                <a:latin typeface="Cambria Math" panose="02040503050406030204" pitchFamily="18" charset="0"/>
                <a:ea typeface="Cambria Math" panose="02040503050406030204" pitchFamily="18" charset="0"/>
              </a:rPr>
              <a:t>4</a:t>
            </a:r>
            <a:r>
              <a:rPr lang="en-US" altLang="zh-CN" dirty="0" smtClean="0">
                <a:solidFill>
                  <a:prstClr val="black"/>
                </a:solidFill>
                <a:latin typeface="Cambria Math" panose="02040503050406030204" pitchFamily="18" charset="0"/>
                <a:ea typeface="Cambria Math" panose="02040503050406030204" pitchFamily="18" charset="0"/>
              </a:rPr>
              <a:t>=0.27,  v</a:t>
            </a:r>
            <a:r>
              <a:rPr lang="en-US" altLang="zh-CN" baseline="-25000" dirty="0" smtClean="0">
                <a:solidFill>
                  <a:prstClr val="black"/>
                </a:solidFill>
                <a:latin typeface="Cambria Math" panose="02040503050406030204" pitchFamily="18" charset="0"/>
                <a:ea typeface="Cambria Math" panose="02040503050406030204" pitchFamily="18" charset="0"/>
              </a:rPr>
              <a:t>5</a:t>
            </a:r>
            <a:r>
              <a:rPr lang="en-US" altLang="zh-CN" dirty="0" smtClean="0">
                <a:solidFill>
                  <a:prstClr val="black"/>
                </a:solidFill>
                <a:latin typeface="Cambria Math" panose="02040503050406030204" pitchFamily="18" charset="0"/>
                <a:ea typeface="Cambria Math" panose="02040503050406030204" pitchFamily="18" charset="0"/>
              </a:rPr>
              <a:t>=0.70,  v</a:t>
            </a:r>
            <a:r>
              <a:rPr lang="en-US" altLang="zh-CN" baseline="-25000" dirty="0" smtClean="0">
                <a:solidFill>
                  <a:prstClr val="black"/>
                </a:solidFill>
                <a:latin typeface="Cambria Math" panose="02040503050406030204" pitchFamily="18" charset="0"/>
                <a:ea typeface="Cambria Math" panose="02040503050406030204" pitchFamily="18" charset="0"/>
              </a:rPr>
              <a:t>6</a:t>
            </a:r>
            <a:r>
              <a:rPr lang="en-US" altLang="zh-CN" dirty="0" smtClean="0">
                <a:solidFill>
                  <a:prstClr val="black"/>
                </a:solidFill>
                <a:latin typeface="Cambria Math" panose="02040503050406030204" pitchFamily="18" charset="0"/>
                <a:ea typeface="Cambria Math" panose="02040503050406030204" pitchFamily="18" charset="0"/>
              </a:rPr>
              <a:t>=0.89</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7</a:t>
            </a:r>
            <a:r>
              <a:rPr lang="en-US" altLang="zh-CN" dirty="0" smtClean="0">
                <a:solidFill>
                  <a:prstClr val="black"/>
                </a:solidFill>
                <a:latin typeface="Cambria Math" panose="02040503050406030204" pitchFamily="18" charset="0"/>
                <a:ea typeface="Cambria Math" panose="02040503050406030204" pitchFamily="18" charset="0"/>
              </a:rPr>
              <a:t>=1</a:t>
            </a:r>
          </a:p>
          <a:p>
            <a:pPr lvl="0"/>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a:solidFill>
                  <a:prstClr val="black"/>
                </a:solidFill>
                <a:latin typeface="楷体" panose="02010609060101010101" pitchFamily="49" charset="-122"/>
                <a:ea typeface="楷体" panose="02010609060101010101" pitchFamily="49" charset="-122"/>
              </a:rPr>
              <a:t>	</a:t>
            </a:r>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b</a:t>
            </a:r>
            <a:r>
              <a:rPr lang="zh-CN" altLang="en-US" dirty="0">
                <a:solidFill>
                  <a:prstClr val="black"/>
                </a:solidFill>
                <a:latin typeface="楷体" panose="02010609060101010101" pitchFamily="49" charset="-122"/>
                <a:ea typeface="楷体" panose="02010609060101010101" pitchFamily="49" charset="-122"/>
              </a:rPr>
              <a:t>）计算均衡化之后的灰度级</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a:solidFill>
                  <a:prstClr val="black"/>
                </a:solidFill>
                <a:latin typeface="楷体" panose="02010609060101010101" pitchFamily="49" charset="-122"/>
                <a:ea typeface="楷体" panose="02010609060101010101" pitchFamily="49" charset="-122"/>
              </a:rPr>
              <a:t>		</a:t>
            </a:r>
            <a:r>
              <a:rPr lang="zh-CN" altLang="en-US" dirty="0" smtClean="0">
                <a:solidFill>
                  <a:prstClr val="black"/>
                </a:solidFill>
                <a:latin typeface="楷体" panose="02010609060101010101" pitchFamily="49" charset="-122"/>
                <a:ea typeface="楷体" panose="02010609060101010101" pitchFamily="49" charset="-122"/>
              </a:rPr>
              <a:t>由于图像</a:t>
            </a:r>
            <a:r>
              <a:rPr lang="zh-CN" altLang="en-US" dirty="0">
                <a:solidFill>
                  <a:prstClr val="black"/>
                </a:solidFill>
                <a:latin typeface="楷体" panose="02010609060101010101" pitchFamily="49" charset="-122"/>
                <a:ea typeface="楷体" panose="02010609060101010101" pitchFamily="49" charset="-122"/>
              </a:rPr>
              <a:t>的灰度级只有</a:t>
            </a:r>
            <a:r>
              <a:rPr lang="en-US" altLang="zh-CN" dirty="0">
                <a:solidFill>
                  <a:prstClr val="black"/>
                </a:solidFill>
                <a:latin typeface="楷体" panose="02010609060101010101" pitchFamily="49" charset="-122"/>
                <a:ea typeface="楷体" panose="02010609060101010101" pitchFamily="49" charset="-122"/>
              </a:rPr>
              <a:t>8</a:t>
            </a:r>
            <a:r>
              <a:rPr lang="zh-CN" altLang="en-US" dirty="0">
                <a:solidFill>
                  <a:prstClr val="black"/>
                </a:solidFill>
                <a:latin typeface="楷体" panose="02010609060101010101" pitchFamily="49" charset="-122"/>
                <a:ea typeface="楷体" panose="02010609060101010101" pitchFamily="49" charset="-122"/>
              </a:rPr>
              <a:t>级，变换之后</a:t>
            </a:r>
            <a:r>
              <a:rPr lang="zh-CN" altLang="en-US" dirty="0" smtClean="0">
                <a:solidFill>
                  <a:prstClr val="black"/>
                </a:solidFill>
                <a:latin typeface="楷体" panose="02010609060101010101" pitchFamily="49" charset="-122"/>
                <a:ea typeface="楷体" panose="02010609060101010101" pitchFamily="49" charset="-122"/>
              </a:rPr>
              <a:t>的</a:t>
            </a:r>
            <a:r>
              <a:rPr lang="en-US" altLang="zh-CN" dirty="0" err="1" smtClean="0">
                <a:solidFill>
                  <a:prstClr val="black"/>
                </a:solidFill>
                <a:latin typeface="Cambria Math" panose="02040503050406030204" pitchFamily="18" charset="0"/>
                <a:ea typeface="Cambria Math" panose="02040503050406030204" pitchFamily="18" charset="0"/>
              </a:rPr>
              <a:t>v</a:t>
            </a:r>
            <a:r>
              <a:rPr lang="en-US" altLang="zh-CN" baseline="-25000" dirty="0" err="1" smtClean="0">
                <a:solidFill>
                  <a:prstClr val="black"/>
                </a:solidFill>
                <a:latin typeface="Cambria Math" panose="02040503050406030204" pitchFamily="18" charset="0"/>
                <a:ea typeface="Cambria Math" panose="02040503050406030204" pitchFamily="18" charset="0"/>
              </a:rPr>
              <a:t>k</a:t>
            </a:r>
            <a:r>
              <a:rPr lang="zh-CN" altLang="en-US" dirty="0">
                <a:solidFill>
                  <a:prstClr val="black"/>
                </a:solidFill>
                <a:latin typeface="楷体" panose="02010609060101010101" pitchFamily="49" charset="-122"/>
                <a:ea typeface="楷体" panose="02010609060101010101" pitchFamily="49" charset="-122"/>
              </a:rPr>
              <a:t>只能选择最接近的一个灰度级，因此需</a:t>
            </a:r>
            <a:r>
              <a:rPr lang="zh-CN" altLang="en-US" dirty="0" smtClean="0">
                <a:solidFill>
                  <a:prstClr val="black"/>
                </a:solidFill>
                <a:latin typeface="楷体" panose="02010609060101010101" pitchFamily="49" charset="-122"/>
                <a:ea typeface="楷体" panose="02010609060101010101" pitchFamily="49" charset="-122"/>
              </a:rPr>
              <a:t>对</a:t>
            </a:r>
            <a:r>
              <a:rPr lang="en-US" altLang="zh-CN" dirty="0" err="1" smtClean="0">
                <a:solidFill>
                  <a:prstClr val="black"/>
                </a:solidFill>
                <a:latin typeface="Cambria Math" panose="02040503050406030204" pitchFamily="18" charset="0"/>
                <a:ea typeface="Cambria Math" panose="02040503050406030204" pitchFamily="18" charset="0"/>
              </a:rPr>
              <a:t>v</a:t>
            </a:r>
            <a:r>
              <a:rPr lang="en-US" altLang="zh-CN" baseline="-25000" dirty="0" err="1" smtClean="0">
                <a:solidFill>
                  <a:prstClr val="black"/>
                </a:solidFill>
                <a:latin typeface="Cambria Math" panose="02040503050406030204" pitchFamily="18" charset="0"/>
                <a:ea typeface="Cambria Math" panose="02040503050406030204" pitchFamily="18" charset="0"/>
              </a:rPr>
              <a:t>k</a:t>
            </a:r>
            <a:r>
              <a:rPr lang="en-US" altLang="zh-CN" baseline="-25000" dirty="0">
                <a:solidFill>
                  <a:prstClr val="black"/>
                </a:solidFill>
                <a:latin typeface="楷体" panose="02010609060101010101" pitchFamily="49" charset="-122"/>
                <a:ea typeface="楷体" panose="02010609060101010101" pitchFamily="49" charset="-122"/>
              </a:rPr>
              <a:t>		</a:t>
            </a:r>
            <a:r>
              <a:rPr lang="en-US" altLang="zh-CN" dirty="0" smtClean="0">
                <a:solidFill>
                  <a:prstClr val="black"/>
                </a:solidFill>
                <a:latin typeface="楷体" panose="02010609060101010101" pitchFamily="49" charset="-122"/>
                <a:ea typeface="楷体" panose="02010609060101010101" pitchFamily="49" charset="-122"/>
              </a:rPr>
              <a:t>	</a:t>
            </a:r>
            <a:r>
              <a:rPr lang="zh-CN" altLang="en-US" dirty="0" smtClean="0">
                <a:solidFill>
                  <a:prstClr val="black"/>
                </a:solidFill>
                <a:latin typeface="楷体" panose="02010609060101010101" pitchFamily="49" charset="-122"/>
                <a:ea typeface="楷体" panose="02010609060101010101" pitchFamily="49" charset="-122"/>
              </a:rPr>
              <a:t>进行</a:t>
            </a:r>
            <a:r>
              <a:rPr lang="zh-CN" altLang="en-US" dirty="0">
                <a:solidFill>
                  <a:prstClr val="black"/>
                </a:solidFill>
                <a:latin typeface="楷体" panose="02010609060101010101" pitchFamily="49" charset="-122"/>
                <a:ea typeface="楷体" panose="02010609060101010101" pitchFamily="49" charset="-122"/>
              </a:rPr>
              <a:t>舍入处理。</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0</a:t>
            </a:r>
            <a:r>
              <a:rPr lang="en-US" altLang="zh-CN" dirty="0" smtClean="0">
                <a:solidFill>
                  <a:prstClr val="black"/>
                </a:solidFill>
                <a:latin typeface="Cambria Math" panose="02040503050406030204" pitchFamily="18" charset="0"/>
                <a:ea typeface="Cambria Math" panose="02040503050406030204" pitchFamily="18" charset="0"/>
              </a:rPr>
              <a:t>=</a:t>
            </a:r>
            <a:r>
              <a:rPr lang="en-US" altLang="zh-CN" dirty="0">
                <a:solidFill>
                  <a:prstClr val="black"/>
                </a:solidFill>
                <a:latin typeface="Cambria Math" panose="02040503050406030204" pitchFamily="18" charset="0"/>
                <a:ea typeface="Cambria Math" panose="02040503050406030204" pitchFamily="18" charset="0"/>
              </a:rPr>
              <a:t>0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1</a:t>
            </a:r>
            <a:r>
              <a:rPr lang="en-US" altLang="zh-CN" dirty="0" smtClean="0">
                <a:solidFill>
                  <a:prstClr val="black"/>
                </a:solidFill>
                <a:latin typeface="Cambria Math" panose="02040503050406030204" pitchFamily="18" charset="0"/>
                <a:ea typeface="Cambria Math" panose="02040503050406030204" pitchFamily="18" charset="0"/>
              </a:rPr>
              <a:t>=0</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2</a:t>
            </a:r>
            <a:r>
              <a:rPr lang="en-US" altLang="zh-CN" dirty="0" smtClean="0">
                <a:solidFill>
                  <a:prstClr val="black"/>
                </a:solidFill>
                <a:latin typeface="Cambria Math" panose="02040503050406030204" pitchFamily="18" charset="0"/>
                <a:ea typeface="Cambria Math" panose="02040503050406030204" pitchFamily="18" charset="0"/>
              </a:rPr>
              <a:t>=0</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3</a:t>
            </a:r>
            <a:r>
              <a:rPr lang="en-US" altLang="zh-CN" dirty="0" smtClean="0">
                <a:solidFill>
                  <a:prstClr val="black"/>
                </a:solidFill>
                <a:latin typeface="Cambria Math" panose="02040503050406030204" pitchFamily="18" charset="0"/>
                <a:ea typeface="Cambria Math" panose="02040503050406030204" pitchFamily="18" charset="0"/>
              </a:rPr>
              <a:t>=0</a:t>
            </a:r>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4</a:t>
            </a:r>
            <a:r>
              <a:rPr lang="en-US" altLang="zh-CN" dirty="0" smtClean="0">
                <a:solidFill>
                  <a:prstClr val="black"/>
                </a:solidFill>
                <a:latin typeface="Cambria Math" panose="02040503050406030204" pitchFamily="18" charset="0"/>
                <a:ea typeface="Cambria Math" panose="02040503050406030204" pitchFamily="18" charset="0"/>
              </a:rPr>
              <a:t>≈2/7</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5</a:t>
            </a:r>
            <a:r>
              <a:rPr lang="en-US" altLang="zh-CN" dirty="0" smtClean="0">
                <a:solidFill>
                  <a:prstClr val="black"/>
                </a:solidFill>
                <a:latin typeface="Cambria Math" panose="02040503050406030204" pitchFamily="18" charset="0"/>
                <a:ea typeface="Cambria Math" panose="02040503050406030204" pitchFamily="18" charset="0"/>
              </a:rPr>
              <a:t>≈5/7</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6</a:t>
            </a:r>
            <a:r>
              <a:rPr lang="en-US" altLang="zh-CN" dirty="0" smtClean="0">
                <a:solidFill>
                  <a:prstClr val="black"/>
                </a:solidFill>
                <a:latin typeface="Cambria Math" panose="02040503050406030204" pitchFamily="18" charset="0"/>
                <a:ea typeface="Cambria Math" panose="02040503050406030204" pitchFamily="18" charset="0"/>
              </a:rPr>
              <a:t>≈6/7</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7</a:t>
            </a:r>
            <a:r>
              <a:rPr lang="en-US" altLang="zh-CN" dirty="0" smtClean="0">
                <a:solidFill>
                  <a:prstClr val="black"/>
                </a:solidFill>
                <a:latin typeface="Cambria Math" panose="02040503050406030204" pitchFamily="18" charset="0"/>
                <a:ea typeface="Cambria Math" panose="02040503050406030204" pitchFamily="18" charset="0"/>
              </a:rPr>
              <a:t>=1</a:t>
            </a:r>
            <a:endParaRPr lang="en-US" altLang="zh-CN" dirty="0">
              <a:solidFill>
                <a:prstClr val="black"/>
              </a:solidFill>
              <a:latin typeface="Cambria Math" panose="02040503050406030204" pitchFamily="18" charset="0"/>
              <a:ea typeface="Cambria Math" panose="02040503050406030204" pitchFamily="18" charset="0"/>
            </a:endParaRPr>
          </a:p>
          <a:p>
            <a:pPr lvl="0"/>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a:solidFill>
                  <a:prstClr val="black"/>
                </a:solidFill>
                <a:latin typeface="Cambria Math" panose="02040503050406030204" pitchFamily="18" charset="0"/>
              </a:rPr>
              <a:t>		</a:t>
            </a:r>
            <a:r>
              <a:rPr lang="zh-CN" altLang="en-US" dirty="0">
                <a:solidFill>
                  <a:prstClr val="black"/>
                </a:solidFill>
                <a:latin typeface="楷体" panose="02010609060101010101" pitchFamily="49" charset="-122"/>
                <a:ea typeface="楷体" panose="02010609060101010101" pitchFamily="49" charset="-122"/>
              </a:rPr>
              <a:t>根据</a:t>
            </a:r>
            <a:r>
              <a:rPr lang="zh-CN" altLang="en-US" dirty="0" smtClean="0">
                <a:solidFill>
                  <a:prstClr val="black"/>
                </a:solidFill>
                <a:latin typeface="楷体" panose="02010609060101010101" pitchFamily="49" charset="-122"/>
                <a:ea typeface="楷体" panose="02010609060101010101" pitchFamily="49" charset="-122"/>
              </a:rPr>
              <a:t>对</a:t>
            </a:r>
            <a:r>
              <a:rPr lang="en-US" altLang="zh-CN" dirty="0" err="1" smtClean="0">
                <a:solidFill>
                  <a:prstClr val="black"/>
                </a:solidFill>
                <a:latin typeface="楷体" panose="02010609060101010101" pitchFamily="49" charset="-122"/>
                <a:ea typeface="楷体" panose="02010609060101010101" pitchFamily="49" charset="-122"/>
              </a:rPr>
              <a:t>v</a:t>
            </a:r>
            <a:r>
              <a:rPr lang="en-US" altLang="zh-CN" baseline="-25000" dirty="0" err="1" smtClean="0">
                <a:solidFill>
                  <a:prstClr val="black"/>
                </a:solidFill>
                <a:latin typeface="楷体" panose="02010609060101010101" pitchFamily="49" charset="-122"/>
                <a:ea typeface="楷体" panose="02010609060101010101" pitchFamily="49" charset="-122"/>
              </a:rPr>
              <a:t>k</a:t>
            </a:r>
            <a:r>
              <a:rPr lang="zh-CN" altLang="en-US" dirty="0">
                <a:solidFill>
                  <a:prstClr val="black"/>
                </a:solidFill>
                <a:latin typeface="楷体" panose="02010609060101010101" pitchFamily="49" charset="-122"/>
                <a:ea typeface="楷体" panose="02010609060101010101" pitchFamily="49" charset="-122"/>
              </a:rPr>
              <a:t>的舍入结果，均衡化后的灰度级有</a:t>
            </a:r>
            <a:r>
              <a:rPr lang="en-US" altLang="zh-CN" dirty="0">
                <a:solidFill>
                  <a:prstClr val="black"/>
                </a:solidFill>
                <a:latin typeface="楷体" panose="02010609060101010101" pitchFamily="49" charset="-122"/>
                <a:ea typeface="楷体" panose="02010609060101010101" pitchFamily="49" charset="-122"/>
              </a:rPr>
              <a:t>5</a:t>
            </a:r>
            <a:r>
              <a:rPr lang="zh-CN" altLang="en-US" dirty="0">
                <a:solidFill>
                  <a:prstClr val="black"/>
                </a:solidFill>
                <a:latin typeface="楷体" panose="02010609060101010101" pitchFamily="49" charset="-122"/>
                <a:ea typeface="楷体" panose="02010609060101010101" pitchFamily="49" charset="-122"/>
              </a:rPr>
              <a:t>级，分别是：</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0</a:t>
            </a:r>
            <a:r>
              <a:rPr lang="en-US" altLang="zh-CN" dirty="0" smtClean="0">
                <a:solidFill>
                  <a:prstClr val="black"/>
                </a:solidFill>
                <a:latin typeface="Cambria Math" panose="02040503050406030204" pitchFamily="18" charset="0"/>
                <a:ea typeface="Cambria Math" panose="02040503050406030204" pitchFamily="18" charset="0"/>
              </a:rPr>
              <a:t>=0</a:t>
            </a:r>
            <a:r>
              <a:rPr lang="en-US" altLang="zh-CN" dirty="0">
                <a:solidFill>
                  <a:prstClr val="black"/>
                </a:solidFill>
                <a:latin typeface="Cambria Math" panose="02040503050406030204" pitchFamily="18" charset="0"/>
                <a:ea typeface="Cambria Math" panose="02040503050406030204" pitchFamily="18" charset="0"/>
              </a:rPr>
              <a:t>		 v</a:t>
            </a:r>
            <a:r>
              <a:rPr lang="en-US" altLang="zh-CN" baseline="-25000" dirty="0" smtClean="0">
                <a:solidFill>
                  <a:prstClr val="black"/>
                </a:solidFill>
                <a:latin typeface="Cambria Math" panose="02040503050406030204" pitchFamily="18" charset="0"/>
                <a:ea typeface="Cambria Math" panose="02040503050406030204" pitchFamily="18" charset="0"/>
              </a:rPr>
              <a:t>1</a:t>
            </a:r>
            <a:r>
              <a:rPr lang="en-US" altLang="zh-CN" dirty="0" smtClean="0">
                <a:solidFill>
                  <a:prstClr val="black"/>
                </a:solidFill>
                <a:latin typeface="Cambria Math" panose="02040503050406030204" pitchFamily="18" charset="0"/>
                <a:ea typeface="Cambria Math" panose="02040503050406030204" pitchFamily="18" charset="0"/>
              </a:rPr>
              <a:t>=2/7</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2</a:t>
            </a:r>
            <a:r>
              <a:rPr lang="en-US" altLang="zh-CN" dirty="0" smtClean="0">
                <a:solidFill>
                  <a:prstClr val="black"/>
                </a:solidFill>
                <a:latin typeface="Cambria Math" panose="02040503050406030204" pitchFamily="18" charset="0"/>
                <a:ea typeface="Cambria Math" panose="02040503050406030204" pitchFamily="18" charset="0"/>
              </a:rPr>
              <a:t>=5/7</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3</a:t>
            </a:r>
            <a:r>
              <a:rPr lang="en-US" altLang="zh-CN" dirty="0" smtClean="0">
                <a:solidFill>
                  <a:prstClr val="black"/>
                </a:solidFill>
                <a:latin typeface="Cambria Math" panose="02040503050406030204" pitchFamily="18" charset="0"/>
                <a:ea typeface="Cambria Math" panose="02040503050406030204" pitchFamily="18" charset="0"/>
              </a:rPr>
              <a:t>=6/7</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4</a:t>
            </a:r>
            <a:r>
              <a:rPr lang="en-US" altLang="zh-CN" dirty="0" smtClean="0">
                <a:solidFill>
                  <a:prstClr val="black"/>
                </a:solidFill>
                <a:latin typeface="Cambria Math" panose="02040503050406030204" pitchFamily="18" charset="0"/>
                <a:ea typeface="Cambria Math" panose="02040503050406030204" pitchFamily="18" charset="0"/>
              </a:rPr>
              <a:t>=1</a:t>
            </a:r>
          </a:p>
          <a:p>
            <a:pPr lvl="0"/>
            <a:endParaRPr lang="en-US" altLang="zh-CN" dirty="0">
              <a:solidFill>
                <a:prstClr val="black"/>
              </a:solidFill>
              <a:latin typeface="Cambria Math" panose="02040503050406030204" pitchFamily="18" charset="0"/>
              <a:ea typeface="Cambria Math" panose="02040503050406030204" pitchFamily="18" charset="0"/>
            </a:endParaRPr>
          </a:p>
          <a:p>
            <a:r>
              <a:rPr lang="en-US" altLang="zh-CN" dirty="0" smtClean="0">
                <a:latin typeface="楷体" panose="02010609060101010101" pitchFamily="49" charset="-122"/>
                <a:ea typeface="楷体" panose="02010609060101010101" pitchFamily="49" charset="-122"/>
              </a:rPr>
              <a:t>	</a:t>
            </a:r>
            <a:r>
              <a:rPr lang="zh-CN" altLang="en-US" dirty="0" smtClean="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c</a:t>
            </a:r>
            <a:r>
              <a:rPr lang="zh-CN" altLang="en-US" dirty="0">
                <a:latin typeface="楷体" panose="02010609060101010101" pitchFamily="49" charset="-122"/>
                <a:ea typeface="楷体" panose="02010609060101010101" pitchFamily="49" charset="-122"/>
              </a:rPr>
              <a:t>）对于均衡化后的每一灰度级，计算各</a:t>
            </a:r>
            <a:r>
              <a:rPr lang="en-US" altLang="zh-CN" dirty="0" err="1" smtClean="0">
                <a:latin typeface="Cambria Math" panose="02040503050406030204" pitchFamily="18" charset="0"/>
                <a:ea typeface="Cambria Math" panose="02040503050406030204" pitchFamily="18" charset="0"/>
              </a:rPr>
              <a:t>P</a:t>
            </a:r>
            <a:r>
              <a:rPr lang="en-US" altLang="zh-CN" baseline="-25000" dirty="0" err="1">
                <a:latin typeface="Cambria Math" panose="02040503050406030204" pitchFamily="18" charset="0"/>
                <a:ea typeface="Cambria Math" panose="02040503050406030204" pitchFamily="18" charset="0"/>
              </a:rPr>
              <a:t>v</a:t>
            </a:r>
            <a:r>
              <a:rPr lang="en-US" altLang="zh-CN" dirty="0" smtClean="0">
                <a:latin typeface="Cambria Math" panose="02040503050406030204" pitchFamily="18" charset="0"/>
                <a:ea typeface="Cambria Math" panose="02040503050406030204" pitchFamily="18" charset="0"/>
              </a:rPr>
              <a:t>(</a:t>
            </a:r>
            <a:r>
              <a:rPr lang="en-US" altLang="zh-CN" dirty="0" err="1" smtClean="0">
                <a:latin typeface="Cambria Math" panose="02040503050406030204" pitchFamily="18" charset="0"/>
                <a:ea typeface="Cambria Math" panose="02040503050406030204" pitchFamily="18" charset="0"/>
              </a:rPr>
              <a:t>v</a:t>
            </a:r>
            <a:r>
              <a:rPr lang="en-US" altLang="zh-CN" baseline="-25000" dirty="0" err="1" smtClean="0">
                <a:latin typeface="Cambria Math" panose="02040503050406030204" pitchFamily="18" charset="0"/>
                <a:ea typeface="Cambria Math" panose="02040503050406030204" pitchFamily="18" charset="0"/>
              </a:rPr>
              <a:t>k</a:t>
            </a:r>
            <a:r>
              <a:rPr lang="en-US" altLang="zh-CN" dirty="0" smtClean="0">
                <a:latin typeface="Cambria Math" panose="02040503050406030204" pitchFamily="18" charset="0"/>
                <a:ea typeface="Cambria Math" panose="02040503050406030204" pitchFamily="18" charset="0"/>
              </a:rPr>
              <a:t>)</a:t>
            </a:r>
            <a:r>
              <a:rPr lang="zh-CN" altLang="en-US" dirty="0"/>
              <a:t>。</a:t>
            </a:r>
            <a:endParaRPr lang="en-US" altLang="zh-CN" dirty="0"/>
          </a:p>
          <a:p>
            <a:r>
              <a:rPr lang="en-US" altLang="zh-CN" kern="100"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kern="100" dirty="0" smtClean="0">
                <a:latin typeface="Cambria Math" panose="02040503050406030204" pitchFamily="18" charset="0"/>
                <a:ea typeface="Cambria Math" panose="02040503050406030204" pitchFamily="18" charset="0"/>
                <a:cs typeface="Times New Roman" panose="02020603050405020304" pitchFamily="18" charset="0"/>
              </a:rPr>
              <a:t>z</a:t>
            </a:r>
            <a:r>
              <a:rPr lang="en-US" altLang="zh-CN" kern="100" baseline="-25000" dirty="0" smtClean="0">
                <a:latin typeface="Cambria Math" panose="02040503050406030204" pitchFamily="18" charset="0"/>
                <a:ea typeface="Cambria Math" panose="02040503050406030204" pitchFamily="18" charset="0"/>
                <a:cs typeface="Times New Roman" panose="02020603050405020304" pitchFamily="18" charset="0"/>
              </a:rPr>
              <a:t>0</a:t>
            </a:r>
            <a:r>
              <a:rPr lang="zh-CN" altLang="en-US" kern="100" dirty="0" smtClean="0">
                <a:latin typeface="Cambria Math" panose="02040503050406030204" pitchFamily="18" charset="0"/>
                <a:ea typeface="Cambria Math" panose="02040503050406030204" pitchFamily="18" charset="0"/>
                <a:cs typeface="Times New Roman" panose="02020603050405020304" pitchFamily="18" charset="0"/>
              </a:rPr>
              <a:t>、</a:t>
            </a:r>
            <a:r>
              <a:rPr lang="en-US" altLang="zh-CN" kern="100"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kern="100" dirty="0" smtClean="0">
                <a:latin typeface="Cambria Math" panose="02040503050406030204" pitchFamily="18" charset="0"/>
                <a:ea typeface="Cambria Math" panose="02040503050406030204" pitchFamily="18" charset="0"/>
                <a:cs typeface="Times New Roman" panose="02020603050405020304" pitchFamily="18" charset="0"/>
              </a:rPr>
              <a:t>z</a:t>
            </a:r>
            <a:r>
              <a:rPr lang="en-US" altLang="zh-CN" kern="100" baseline="-25000" dirty="0" smtClean="0">
                <a:latin typeface="Cambria Math" panose="02040503050406030204" pitchFamily="18" charset="0"/>
                <a:ea typeface="Cambria Math" panose="02040503050406030204" pitchFamily="18" charset="0"/>
                <a:cs typeface="Times New Roman" panose="02020603050405020304" pitchFamily="18" charset="0"/>
              </a:rPr>
              <a:t>1</a:t>
            </a:r>
            <a:r>
              <a:rPr lang="zh-CN" altLang="en-US" kern="100" dirty="0" smtClean="0">
                <a:latin typeface="Cambria Math" panose="02040503050406030204" pitchFamily="18" charset="0"/>
                <a:ea typeface="Cambria Math" panose="02040503050406030204" pitchFamily="18" charset="0"/>
                <a:cs typeface="Times New Roman" panose="02020603050405020304" pitchFamily="18" charset="0"/>
              </a:rPr>
              <a:t>、</a:t>
            </a:r>
            <a:r>
              <a:rPr lang="en-US" altLang="zh-CN" kern="100" dirty="0" smtClean="0">
                <a:latin typeface="Cambria Math" panose="02040503050406030204" pitchFamily="18" charset="0"/>
                <a:ea typeface="Cambria Math" panose="02040503050406030204" pitchFamily="18" charset="0"/>
                <a:cs typeface="Times New Roman" panose="02020603050405020304" pitchFamily="18" charset="0"/>
              </a:rPr>
              <a:t> z</a:t>
            </a:r>
            <a:r>
              <a:rPr lang="en-US" altLang="zh-CN" kern="100" baseline="-25000" dirty="0" smtClean="0">
                <a:latin typeface="Cambria Math" panose="02040503050406030204" pitchFamily="18" charset="0"/>
                <a:ea typeface="Cambria Math" panose="02040503050406030204" pitchFamily="18" charset="0"/>
                <a:cs typeface="Times New Roman" panose="02020603050405020304" pitchFamily="18" charset="0"/>
              </a:rPr>
              <a:t>2</a:t>
            </a:r>
            <a:r>
              <a:rPr lang="zh-CN" altLang="en-US" kern="100" dirty="0" smtClean="0">
                <a:latin typeface="Cambria Math" panose="02040503050406030204" pitchFamily="18" charset="0"/>
                <a:ea typeface="Cambria Math" panose="02040503050406030204" pitchFamily="18" charset="0"/>
                <a:cs typeface="Times New Roman" panose="02020603050405020304" pitchFamily="18" charset="0"/>
              </a:rPr>
              <a:t>、</a:t>
            </a:r>
            <a:r>
              <a:rPr lang="en-US" altLang="zh-CN" kern="100" dirty="0" smtClean="0">
                <a:latin typeface="Cambria Math" panose="02040503050406030204" pitchFamily="18" charset="0"/>
                <a:ea typeface="Cambria Math" panose="02040503050406030204" pitchFamily="18" charset="0"/>
                <a:cs typeface="Times New Roman" panose="02020603050405020304" pitchFamily="18" charset="0"/>
              </a:rPr>
              <a:t> z</a:t>
            </a:r>
            <a:r>
              <a:rPr lang="en-US" altLang="zh-CN" kern="100" baseline="-25000" dirty="0">
                <a:latin typeface="Cambria Math" panose="02040503050406030204" pitchFamily="18" charset="0"/>
                <a:ea typeface="Cambria Math" panose="02040503050406030204" pitchFamily="18" charset="0"/>
                <a:cs typeface="Times New Roman" panose="02020603050405020304" pitchFamily="18" charset="0"/>
              </a:rPr>
              <a:t>3</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映射到</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0</a:t>
            </a:r>
            <a:r>
              <a:rPr lang="en-US" altLang="zh-CN" dirty="0" smtClean="0">
                <a:solidFill>
                  <a:prstClr val="black"/>
                </a:solidFill>
                <a:latin typeface="Cambria Math" panose="02040503050406030204" pitchFamily="18" charset="0"/>
                <a:ea typeface="Cambria Math" panose="02040503050406030204" pitchFamily="18" charset="0"/>
              </a:rPr>
              <a:t>=0</a:t>
            </a:r>
            <a:r>
              <a:rPr lang="zh-CN" altLang="en-US" dirty="0" smtClean="0">
                <a:solidFill>
                  <a:prstClr val="black"/>
                </a:solidFill>
                <a:latin typeface="Cambria Math" panose="02040503050406030204" pitchFamily="18" charset="0"/>
                <a:ea typeface="Cambria Math" panose="02040503050406030204" pitchFamily="18" charset="0"/>
              </a:rPr>
              <a:t>，</a:t>
            </a:r>
            <a:r>
              <a:rPr lang="en-US" altLang="zh-CN" dirty="0" smtClean="0">
                <a:latin typeface="Cambria Math" panose="02040503050406030204" pitchFamily="18" charset="0"/>
                <a:ea typeface="Cambria Math" panose="02040503050406030204" pitchFamily="18" charset="0"/>
              </a:rPr>
              <a:t> </a:t>
            </a:r>
            <a:r>
              <a:rPr lang="en-US" altLang="zh-CN" dirty="0" err="1" smtClean="0">
                <a:latin typeface="Cambria Math" panose="02040503050406030204" pitchFamily="18" charset="0"/>
                <a:ea typeface="Cambria Math" panose="02040503050406030204" pitchFamily="18" charset="0"/>
              </a:rPr>
              <a:t>P</a:t>
            </a:r>
            <a:r>
              <a:rPr lang="en-US" altLang="zh-CN" baseline="-25000" dirty="0" err="1" smtClean="0">
                <a:latin typeface="Cambria Math" panose="02040503050406030204" pitchFamily="18" charset="0"/>
                <a:ea typeface="Cambria Math" panose="02040503050406030204" pitchFamily="18" charset="0"/>
              </a:rPr>
              <a:t>v</a:t>
            </a:r>
            <a:r>
              <a:rPr lang="en-US" altLang="zh-CN" dirty="0" smtClean="0">
                <a:latin typeface="Cambria Math" panose="02040503050406030204" pitchFamily="18" charset="0"/>
                <a:ea typeface="Cambria Math" panose="02040503050406030204" pitchFamily="18" charset="0"/>
              </a:rPr>
              <a:t>(v</a:t>
            </a:r>
            <a:r>
              <a:rPr lang="en-US" altLang="zh-CN" baseline="-25000" dirty="0" smtClean="0">
                <a:latin typeface="Cambria Math" panose="02040503050406030204" pitchFamily="18" charset="0"/>
                <a:ea typeface="Cambria Math" panose="02040503050406030204" pitchFamily="18" charset="0"/>
              </a:rPr>
              <a:t>0</a:t>
            </a:r>
            <a:r>
              <a:rPr lang="en-US" altLang="zh-CN" dirty="0">
                <a:latin typeface="Cambria Math" panose="02040503050406030204" pitchFamily="18" charset="0"/>
                <a:ea typeface="Cambria Math" panose="02040503050406030204" pitchFamily="18" charset="0"/>
              </a:rPr>
              <a:t>)=</a:t>
            </a:r>
            <a:r>
              <a:rPr lang="en-US" altLang="zh-CN" dirty="0" smtClean="0">
                <a:latin typeface="Cambria Math" panose="02040503050406030204" pitchFamily="18" charset="0"/>
                <a:ea typeface="Cambria Math" panose="02040503050406030204" pitchFamily="18" charset="0"/>
              </a:rPr>
              <a:t>0+0+0+0=0</a:t>
            </a:r>
            <a:endParaRPr lang="en-US" altLang="zh-CN" dirty="0">
              <a:latin typeface="Cambria Math" panose="02040503050406030204" pitchFamily="18" charset="0"/>
              <a:ea typeface="Cambria Math" panose="02040503050406030204" pitchFamily="18" charset="0"/>
            </a:endParaRPr>
          </a:p>
          <a:p>
            <a:r>
              <a:rPr lang="en-US" altLang="zh-CN" kern="100"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kern="100" dirty="0" smtClean="0">
                <a:latin typeface="Cambria Math" panose="02040503050406030204" pitchFamily="18" charset="0"/>
                <a:ea typeface="Cambria Math" panose="02040503050406030204" pitchFamily="18" charset="0"/>
                <a:cs typeface="Times New Roman" panose="02020603050405020304" pitchFamily="18" charset="0"/>
              </a:rPr>
              <a:t>z</a:t>
            </a:r>
            <a:r>
              <a:rPr lang="en-US" altLang="zh-CN" kern="100" baseline="-25000" dirty="0" smtClean="0">
                <a:latin typeface="Cambria Math" panose="02040503050406030204" pitchFamily="18" charset="0"/>
                <a:ea typeface="Cambria Math" panose="02040503050406030204" pitchFamily="18" charset="0"/>
                <a:cs typeface="Times New Roman" panose="02020603050405020304" pitchFamily="18" charset="0"/>
              </a:rPr>
              <a:t>4</a:t>
            </a:r>
            <a:r>
              <a:rPr lang="en-US" altLang="zh-CN" kern="100" dirty="0" smtClean="0">
                <a:latin typeface="Cambria Math" panose="02040503050406030204" pitchFamily="18" charset="0"/>
                <a:ea typeface="Cambria Math" panose="02040503050406030204" pitchFamily="18" charset="0"/>
                <a:cs typeface="Times New Roman" panose="02020603050405020304" pitchFamily="18" charset="0"/>
              </a:rPr>
              <a:t>=4/7</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映射</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到</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1</a:t>
            </a:r>
            <a:r>
              <a:rPr lang="en-US" altLang="zh-CN" dirty="0" smtClean="0">
                <a:solidFill>
                  <a:prstClr val="black"/>
                </a:solidFill>
                <a:latin typeface="Cambria Math" panose="02040503050406030204" pitchFamily="18" charset="0"/>
                <a:ea typeface="Cambria Math" panose="02040503050406030204" pitchFamily="18" charset="0"/>
              </a:rPr>
              <a:t>=2/7 </a:t>
            </a:r>
            <a:r>
              <a:rPr lang="zh-CN" altLang="en-US" dirty="0">
                <a:solidFill>
                  <a:prstClr val="black"/>
                </a:solidFill>
                <a:latin typeface="Cambria Math" panose="02040503050406030204" pitchFamily="18" charset="0"/>
                <a:ea typeface="Cambria Math" panose="02040503050406030204" pitchFamily="18" charset="0"/>
              </a:rPr>
              <a:t>，</a:t>
            </a:r>
            <a:r>
              <a:rPr lang="en-US" altLang="zh-CN" dirty="0" err="1" smtClean="0">
                <a:latin typeface="Cambria Math" panose="02040503050406030204" pitchFamily="18" charset="0"/>
                <a:ea typeface="Cambria Math" panose="02040503050406030204" pitchFamily="18" charset="0"/>
              </a:rPr>
              <a:t>P</a:t>
            </a:r>
            <a:r>
              <a:rPr lang="en-US" altLang="zh-CN" baseline="-25000" dirty="0" err="1" smtClean="0">
                <a:latin typeface="Cambria Math" panose="02040503050406030204" pitchFamily="18" charset="0"/>
                <a:ea typeface="Cambria Math" panose="02040503050406030204" pitchFamily="18" charset="0"/>
              </a:rPr>
              <a:t>v</a:t>
            </a:r>
            <a:r>
              <a:rPr lang="en-US" altLang="zh-CN" dirty="0" smtClean="0">
                <a:latin typeface="Cambria Math" panose="02040503050406030204" pitchFamily="18" charset="0"/>
                <a:ea typeface="Cambria Math" panose="02040503050406030204" pitchFamily="18" charset="0"/>
              </a:rPr>
              <a:t>(v</a:t>
            </a:r>
            <a:r>
              <a:rPr lang="en-US" altLang="zh-CN" baseline="-25000" dirty="0" smtClean="0">
                <a:latin typeface="Cambria Math" panose="02040503050406030204" pitchFamily="18" charset="0"/>
                <a:ea typeface="Cambria Math" panose="02040503050406030204" pitchFamily="18" charset="0"/>
              </a:rPr>
              <a:t>1</a:t>
            </a:r>
            <a:r>
              <a:rPr lang="en-US" altLang="zh-CN" dirty="0">
                <a:latin typeface="Cambria Math" panose="02040503050406030204" pitchFamily="18" charset="0"/>
                <a:ea typeface="Cambria Math" panose="02040503050406030204" pitchFamily="18" charset="0"/>
              </a:rPr>
              <a:t>)=</a:t>
            </a:r>
            <a:r>
              <a:rPr lang="en-US" altLang="zh-CN" dirty="0" smtClean="0">
                <a:latin typeface="Cambria Math" panose="02040503050406030204" pitchFamily="18" charset="0"/>
                <a:ea typeface="Cambria Math" panose="02040503050406030204" pitchFamily="18" charset="0"/>
              </a:rPr>
              <a:t>0.27</a:t>
            </a:r>
            <a:endParaRPr lang="en-US" altLang="zh-CN" dirty="0">
              <a:latin typeface="Cambria Math" panose="02040503050406030204" pitchFamily="18" charset="0"/>
              <a:ea typeface="Cambria Math" panose="02040503050406030204" pitchFamily="18" charset="0"/>
            </a:endParaRPr>
          </a:p>
          <a:p>
            <a:r>
              <a:rPr lang="en-US" altLang="zh-CN" kern="100"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kern="100" dirty="0" smtClean="0">
                <a:latin typeface="Cambria Math" panose="02040503050406030204" pitchFamily="18" charset="0"/>
                <a:ea typeface="Cambria Math" panose="02040503050406030204" pitchFamily="18" charset="0"/>
                <a:cs typeface="Times New Roman" panose="02020603050405020304" pitchFamily="18" charset="0"/>
              </a:rPr>
              <a:t>z</a:t>
            </a:r>
            <a:r>
              <a:rPr lang="en-US" altLang="zh-CN" kern="100" baseline="-25000" dirty="0" smtClean="0">
                <a:latin typeface="Cambria Math" panose="02040503050406030204" pitchFamily="18" charset="0"/>
                <a:ea typeface="Cambria Math" panose="02040503050406030204" pitchFamily="18" charset="0"/>
                <a:cs typeface="Times New Roman" panose="02020603050405020304" pitchFamily="18" charset="0"/>
              </a:rPr>
              <a:t>5</a:t>
            </a:r>
            <a:r>
              <a:rPr lang="en-US" altLang="zh-CN" kern="100" dirty="0" smtClean="0">
                <a:latin typeface="Cambria Math" panose="02040503050406030204" pitchFamily="18" charset="0"/>
                <a:ea typeface="Cambria Math" panose="02040503050406030204" pitchFamily="18" charset="0"/>
                <a:cs typeface="Times New Roman" panose="02020603050405020304" pitchFamily="18" charset="0"/>
              </a:rPr>
              <a:t>=5/7</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映射</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到</a:t>
            </a:r>
            <a:r>
              <a:rPr lang="en-US" altLang="zh-CN" dirty="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2</a:t>
            </a:r>
            <a:r>
              <a:rPr lang="en-US" altLang="zh-CN" dirty="0" smtClean="0">
                <a:solidFill>
                  <a:prstClr val="black"/>
                </a:solidFill>
                <a:latin typeface="Cambria Math" panose="02040503050406030204" pitchFamily="18" charset="0"/>
                <a:ea typeface="Cambria Math" panose="02040503050406030204" pitchFamily="18" charset="0"/>
              </a:rPr>
              <a:t>=5/7 </a:t>
            </a:r>
            <a:r>
              <a:rPr lang="zh-CN" altLang="en-US" dirty="0">
                <a:solidFill>
                  <a:prstClr val="black"/>
                </a:solidFill>
                <a:latin typeface="Cambria Math" panose="02040503050406030204" pitchFamily="18" charset="0"/>
                <a:ea typeface="Cambria Math" panose="02040503050406030204" pitchFamily="18" charset="0"/>
              </a:rPr>
              <a:t>， </a:t>
            </a:r>
            <a:r>
              <a:rPr lang="en-US" altLang="zh-CN" dirty="0" err="1" smtClean="0">
                <a:latin typeface="Cambria Math" panose="02040503050406030204" pitchFamily="18" charset="0"/>
                <a:ea typeface="Cambria Math" panose="02040503050406030204" pitchFamily="18" charset="0"/>
              </a:rPr>
              <a:t>P</a:t>
            </a:r>
            <a:r>
              <a:rPr lang="en-US" altLang="zh-CN" baseline="-25000" dirty="0" err="1" smtClean="0">
                <a:latin typeface="Cambria Math" panose="02040503050406030204" pitchFamily="18" charset="0"/>
                <a:ea typeface="Cambria Math" panose="02040503050406030204" pitchFamily="18" charset="0"/>
              </a:rPr>
              <a:t>v</a:t>
            </a:r>
            <a:r>
              <a:rPr lang="en-US" altLang="zh-CN" dirty="0" smtClean="0">
                <a:latin typeface="Cambria Math" panose="02040503050406030204" pitchFamily="18" charset="0"/>
                <a:ea typeface="Cambria Math" panose="02040503050406030204" pitchFamily="18" charset="0"/>
              </a:rPr>
              <a:t>(v</a:t>
            </a:r>
            <a:r>
              <a:rPr lang="en-US" altLang="zh-CN" baseline="-25000" dirty="0" smtClean="0">
                <a:latin typeface="Cambria Math" panose="02040503050406030204" pitchFamily="18" charset="0"/>
                <a:ea typeface="Cambria Math" panose="02040503050406030204" pitchFamily="18" charset="0"/>
              </a:rPr>
              <a:t>2</a:t>
            </a:r>
            <a:r>
              <a:rPr lang="en-US" altLang="zh-CN" dirty="0">
                <a:latin typeface="Cambria Math" panose="02040503050406030204" pitchFamily="18" charset="0"/>
                <a:ea typeface="Cambria Math" panose="02040503050406030204" pitchFamily="18" charset="0"/>
              </a:rPr>
              <a:t>)=</a:t>
            </a:r>
            <a:r>
              <a:rPr lang="en-US" altLang="zh-CN" dirty="0" smtClean="0">
                <a:latin typeface="Cambria Math" panose="02040503050406030204" pitchFamily="18" charset="0"/>
                <a:ea typeface="Cambria Math" panose="02040503050406030204" pitchFamily="18" charset="0"/>
              </a:rPr>
              <a:t>0.43</a:t>
            </a:r>
            <a:endParaRPr lang="en-US" altLang="zh-CN" dirty="0">
              <a:latin typeface="Cambria Math" panose="02040503050406030204" pitchFamily="18" charset="0"/>
              <a:ea typeface="Cambria Math" panose="02040503050406030204" pitchFamily="18" charset="0"/>
            </a:endParaRPr>
          </a:p>
          <a:p>
            <a:r>
              <a:rPr lang="en-US" altLang="zh-CN" kern="100"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kern="100" dirty="0" smtClean="0">
                <a:latin typeface="Cambria Math" panose="02040503050406030204" pitchFamily="18" charset="0"/>
                <a:ea typeface="Cambria Math" panose="02040503050406030204" pitchFamily="18" charset="0"/>
                <a:cs typeface="Times New Roman" panose="02020603050405020304" pitchFamily="18" charset="0"/>
              </a:rPr>
              <a:t>z</a:t>
            </a:r>
            <a:r>
              <a:rPr lang="en-US" altLang="zh-CN" kern="100" baseline="-25000" dirty="0" smtClean="0">
                <a:latin typeface="Cambria Math" panose="02040503050406030204" pitchFamily="18" charset="0"/>
                <a:ea typeface="Cambria Math" panose="02040503050406030204" pitchFamily="18" charset="0"/>
                <a:cs typeface="Times New Roman" panose="02020603050405020304" pitchFamily="18" charset="0"/>
              </a:rPr>
              <a:t>6</a:t>
            </a:r>
            <a:r>
              <a:rPr lang="en-US" altLang="zh-CN" kern="100" dirty="0" smtClean="0">
                <a:latin typeface="Cambria Math" panose="02040503050406030204" pitchFamily="18" charset="0"/>
                <a:ea typeface="Cambria Math" panose="02040503050406030204" pitchFamily="18" charset="0"/>
                <a:cs typeface="Times New Roman" panose="02020603050405020304" pitchFamily="18" charset="0"/>
              </a:rPr>
              <a:t>=6/7</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映射到</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3</a:t>
            </a:r>
            <a:r>
              <a:rPr lang="en-US" altLang="zh-CN" dirty="0" smtClean="0">
                <a:solidFill>
                  <a:prstClr val="black"/>
                </a:solidFill>
                <a:latin typeface="Cambria Math" panose="02040503050406030204" pitchFamily="18" charset="0"/>
                <a:ea typeface="Cambria Math" panose="02040503050406030204" pitchFamily="18" charset="0"/>
              </a:rPr>
              <a:t>=6/7 </a:t>
            </a:r>
            <a:r>
              <a:rPr lang="zh-CN" altLang="en-US" dirty="0">
                <a:solidFill>
                  <a:prstClr val="black"/>
                </a:solidFill>
                <a:latin typeface="Cambria Math" panose="02040503050406030204" pitchFamily="18" charset="0"/>
                <a:ea typeface="Cambria Math" panose="02040503050406030204" pitchFamily="18" charset="0"/>
              </a:rPr>
              <a:t>， </a:t>
            </a:r>
            <a:r>
              <a:rPr lang="en-US" altLang="zh-CN" dirty="0" err="1" smtClean="0">
                <a:latin typeface="Cambria Math" panose="02040503050406030204" pitchFamily="18" charset="0"/>
                <a:ea typeface="Cambria Math" panose="02040503050406030204" pitchFamily="18" charset="0"/>
              </a:rPr>
              <a:t>P</a:t>
            </a:r>
            <a:r>
              <a:rPr lang="en-US" altLang="zh-CN" baseline="-25000" dirty="0" err="1" smtClean="0">
                <a:latin typeface="Cambria Math" panose="02040503050406030204" pitchFamily="18" charset="0"/>
                <a:ea typeface="Cambria Math" panose="02040503050406030204" pitchFamily="18" charset="0"/>
              </a:rPr>
              <a:t>v</a:t>
            </a:r>
            <a:r>
              <a:rPr lang="en-US" altLang="zh-CN" dirty="0" smtClean="0">
                <a:latin typeface="Cambria Math" panose="02040503050406030204" pitchFamily="18" charset="0"/>
                <a:ea typeface="Cambria Math" panose="02040503050406030204" pitchFamily="18" charset="0"/>
              </a:rPr>
              <a:t>(v</a:t>
            </a:r>
            <a:r>
              <a:rPr lang="en-US" altLang="zh-CN" baseline="-25000" dirty="0" smtClean="0">
                <a:latin typeface="Cambria Math" panose="02040503050406030204" pitchFamily="18" charset="0"/>
                <a:ea typeface="Cambria Math" panose="02040503050406030204" pitchFamily="18" charset="0"/>
              </a:rPr>
              <a:t>3</a:t>
            </a:r>
            <a:r>
              <a:rPr lang="en-US" altLang="zh-CN" dirty="0">
                <a:latin typeface="Cambria Math" panose="02040503050406030204" pitchFamily="18" charset="0"/>
                <a:ea typeface="Cambria Math" panose="02040503050406030204" pitchFamily="18" charset="0"/>
              </a:rPr>
              <a:t>)=</a:t>
            </a:r>
            <a:r>
              <a:rPr lang="en-US" altLang="zh-CN" dirty="0" smtClean="0">
                <a:latin typeface="Cambria Math" panose="02040503050406030204" pitchFamily="18" charset="0"/>
                <a:ea typeface="Cambria Math" panose="02040503050406030204" pitchFamily="18" charset="0"/>
              </a:rPr>
              <a:t>0.19</a:t>
            </a:r>
            <a:endParaRPr lang="en-US" altLang="zh-CN" dirty="0">
              <a:latin typeface="Cambria Math" panose="02040503050406030204" pitchFamily="18" charset="0"/>
              <a:ea typeface="Cambria Math" panose="02040503050406030204" pitchFamily="18" charset="0"/>
            </a:endParaRPr>
          </a:p>
          <a:p>
            <a:r>
              <a:rPr lang="en-US" altLang="zh-CN" kern="100" dirty="0">
                <a:latin typeface="Cambria Math" panose="02040503050406030204" pitchFamily="18" charset="0"/>
                <a:ea typeface="Cambria Math" panose="02040503050406030204" pitchFamily="18" charset="0"/>
                <a:cs typeface="Times New Roman" panose="02020603050405020304" pitchFamily="18" charset="0"/>
              </a:rPr>
              <a:t>		</a:t>
            </a:r>
            <a:r>
              <a:rPr lang="en-US" altLang="zh-CN" kern="100" dirty="0" smtClean="0">
                <a:latin typeface="Cambria Math" panose="02040503050406030204" pitchFamily="18" charset="0"/>
                <a:ea typeface="Cambria Math" panose="02040503050406030204" pitchFamily="18" charset="0"/>
                <a:cs typeface="Times New Roman" panose="02020603050405020304" pitchFamily="18" charset="0"/>
              </a:rPr>
              <a:t>z</a:t>
            </a:r>
            <a:r>
              <a:rPr lang="en-US" altLang="zh-CN" kern="100" baseline="-25000" dirty="0" smtClean="0">
                <a:latin typeface="Cambria Math" panose="02040503050406030204" pitchFamily="18" charset="0"/>
                <a:ea typeface="Cambria Math" panose="02040503050406030204" pitchFamily="18" charset="0"/>
                <a:cs typeface="Times New Roman" panose="02020603050405020304" pitchFamily="18" charset="0"/>
              </a:rPr>
              <a:t>7</a:t>
            </a:r>
            <a:r>
              <a:rPr lang="en-US" altLang="zh-CN" kern="100" dirty="0" smtClean="0">
                <a:latin typeface="Cambria Math" panose="02040503050406030204" pitchFamily="18" charset="0"/>
                <a:ea typeface="Cambria Math" panose="02040503050406030204" pitchFamily="18" charset="0"/>
                <a:cs typeface="Times New Roman" panose="02020603050405020304" pitchFamily="18" charset="0"/>
              </a:rPr>
              <a:t>=1</a:t>
            </a:r>
            <a:r>
              <a:rPr lang="zh-CN" altLang="en-US" kern="100" dirty="0" smtClean="0">
                <a:latin typeface="楷体" panose="02010609060101010101" pitchFamily="49" charset="-122"/>
                <a:ea typeface="楷体" panose="02010609060101010101" pitchFamily="49" charset="-122"/>
                <a:cs typeface="Times New Roman" panose="02020603050405020304" pitchFamily="18" charset="0"/>
              </a:rPr>
              <a:t>映射到</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4</a:t>
            </a:r>
            <a:r>
              <a:rPr lang="en-US" altLang="zh-CN" dirty="0" smtClean="0">
                <a:solidFill>
                  <a:prstClr val="black"/>
                </a:solidFill>
                <a:latin typeface="Cambria Math" panose="02040503050406030204" pitchFamily="18" charset="0"/>
                <a:ea typeface="Cambria Math" panose="02040503050406030204" pitchFamily="18" charset="0"/>
              </a:rPr>
              <a:t>=1 </a:t>
            </a:r>
            <a:r>
              <a:rPr lang="zh-CN" altLang="en-US" dirty="0">
                <a:solidFill>
                  <a:prstClr val="black"/>
                </a:solidFill>
                <a:latin typeface="Cambria Math" panose="02040503050406030204" pitchFamily="18" charset="0"/>
                <a:ea typeface="Cambria Math" panose="02040503050406030204" pitchFamily="18" charset="0"/>
              </a:rPr>
              <a:t>，</a:t>
            </a:r>
            <a:r>
              <a:rPr lang="en-US" altLang="zh-CN" dirty="0" err="1" smtClean="0">
                <a:latin typeface="Cambria Math" panose="02040503050406030204" pitchFamily="18" charset="0"/>
                <a:ea typeface="Cambria Math" panose="02040503050406030204" pitchFamily="18" charset="0"/>
              </a:rPr>
              <a:t>P</a:t>
            </a:r>
            <a:r>
              <a:rPr lang="en-US" altLang="zh-CN" baseline="-25000" dirty="0" err="1" smtClean="0">
                <a:latin typeface="Cambria Math" panose="02040503050406030204" pitchFamily="18" charset="0"/>
                <a:ea typeface="Cambria Math" panose="02040503050406030204" pitchFamily="18" charset="0"/>
              </a:rPr>
              <a:t>v</a:t>
            </a:r>
            <a:r>
              <a:rPr lang="en-US" altLang="zh-CN" dirty="0" smtClean="0">
                <a:latin typeface="Cambria Math" panose="02040503050406030204" pitchFamily="18" charset="0"/>
                <a:ea typeface="Cambria Math" panose="02040503050406030204" pitchFamily="18" charset="0"/>
              </a:rPr>
              <a:t>(v</a:t>
            </a:r>
            <a:r>
              <a:rPr lang="en-US" altLang="zh-CN" baseline="-25000" dirty="0" smtClean="0">
                <a:latin typeface="Cambria Math" panose="02040503050406030204" pitchFamily="18" charset="0"/>
                <a:ea typeface="Cambria Math" panose="02040503050406030204" pitchFamily="18" charset="0"/>
              </a:rPr>
              <a:t>4</a:t>
            </a:r>
            <a:r>
              <a:rPr lang="en-US" altLang="zh-CN" dirty="0" smtClean="0">
                <a:latin typeface="Cambria Math" panose="02040503050406030204" pitchFamily="18" charset="0"/>
                <a:ea typeface="Cambria Math" panose="02040503050406030204" pitchFamily="18" charset="0"/>
              </a:rPr>
              <a:t>)=0.11</a:t>
            </a:r>
          </a:p>
          <a:p>
            <a:endParaRPr lang="en-US" altLang="zh-CN" dirty="0">
              <a:latin typeface="Cambria Math" panose="02040503050406030204" pitchFamily="18" charset="0"/>
              <a:ea typeface="Cambria Math" panose="02040503050406030204" pitchFamily="18" charset="0"/>
            </a:endParaRPr>
          </a:p>
          <a:p>
            <a:r>
              <a:rPr lang="en-US" altLang="zh-CN" dirty="0" smtClean="0">
                <a:solidFill>
                  <a:prstClr val="black"/>
                </a:solidFill>
                <a:latin typeface="楷体" panose="02010609060101010101" pitchFamily="49" charset="-122"/>
                <a:ea typeface="楷体" panose="02010609060101010101" pitchFamily="49" charset="-122"/>
              </a:rPr>
              <a:t>	</a:t>
            </a:r>
            <a:r>
              <a:rPr lang="zh-CN" altLang="en-US" dirty="0" smtClean="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d</a:t>
            </a:r>
            <a:r>
              <a:rPr lang="zh-CN" altLang="en-US" dirty="0">
                <a:solidFill>
                  <a:prstClr val="black"/>
                </a:solidFill>
                <a:latin typeface="楷体" panose="02010609060101010101" pitchFamily="49" charset="-122"/>
                <a:ea typeface="楷体" panose="02010609060101010101" pitchFamily="49" charset="-122"/>
              </a:rPr>
              <a:t>）目标图像均衡化后的直方图如下</a:t>
            </a:r>
            <a:r>
              <a:rPr lang="zh-CN" altLang="en-US" dirty="0" smtClean="0">
                <a:solidFill>
                  <a:prstClr val="black"/>
                </a:solidFill>
                <a:latin typeface="楷体" panose="02010609060101010101" pitchFamily="49" charset="-122"/>
                <a:ea typeface="楷体" panose="02010609060101010101" pitchFamily="49" charset="-122"/>
              </a:rPr>
              <a:t>：</a:t>
            </a:r>
            <a:endParaRPr lang="zh-CN" altLang="en-US" dirty="0">
              <a:solidFill>
                <a:prstClr val="black"/>
              </a:solidFill>
              <a:latin typeface="楷体" panose="02010609060101010101" pitchFamily="49" charset="-122"/>
              <a:ea typeface="楷体" panose="02010609060101010101" pitchFamily="49" charset="-122"/>
            </a:endParaRPr>
          </a:p>
        </p:txBody>
      </p:sp>
      <p:graphicFrame>
        <p:nvGraphicFramePr>
          <p:cNvPr id="3" name="图表 2"/>
          <p:cNvGraphicFramePr/>
          <p:nvPr>
            <p:extLst>
              <p:ext uri="{D42A27DB-BD31-4B8C-83A1-F6EECF244321}">
                <p14:modId xmlns:p14="http://schemas.microsoft.com/office/powerpoint/2010/main" val="2020844880"/>
              </p:ext>
            </p:extLst>
          </p:nvPr>
        </p:nvGraphicFramePr>
        <p:xfrm>
          <a:off x="6919546" y="4237892"/>
          <a:ext cx="5272454" cy="26201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7323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4064419956"/>
              </p:ext>
            </p:extLst>
          </p:nvPr>
        </p:nvGraphicFramePr>
        <p:xfrm>
          <a:off x="3189455" y="1379834"/>
          <a:ext cx="6341404" cy="4546180"/>
        </p:xfrm>
        <a:graphic>
          <a:graphicData uri="http://schemas.openxmlformats.org/drawingml/2006/table">
            <a:tbl>
              <a:tblPr firstRow="1" firstCol="1" bandRow="1"/>
              <a:tblGrid>
                <a:gridCol w="1585351">
                  <a:extLst>
                    <a:ext uri="{9D8B030D-6E8A-4147-A177-3AD203B41FA5}">
                      <a16:colId xmlns:a16="http://schemas.microsoft.com/office/drawing/2014/main" val="2247130628"/>
                    </a:ext>
                  </a:extLst>
                </a:gridCol>
                <a:gridCol w="1585351">
                  <a:extLst>
                    <a:ext uri="{9D8B030D-6E8A-4147-A177-3AD203B41FA5}">
                      <a16:colId xmlns:a16="http://schemas.microsoft.com/office/drawing/2014/main" val="1432356209"/>
                    </a:ext>
                  </a:extLst>
                </a:gridCol>
                <a:gridCol w="1585351">
                  <a:extLst>
                    <a:ext uri="{9D8B030D-6E8A-4147-A177-3AD203B41FA5}">
                      <a16:colId xmlns:a16="http://schemas.microsoft.com/office/drawing/2014/main" val="1213623208"/>
                    </a:ext>
                  </a:extLst>
                </a:gridCol>
                <a:gridCol w="1585351">
                  <a:extLst>
                    <a:ext uri="{9D8B030D-6E8A-4147-A177-3AD203B41FA5}">
                      <a16:colId xmlns:a16="http://schemas.microsoft.com/office/drawing/2014/main" val="2567345826"/>
                    </a:ext>
                  </a:extLst>
                </a:gridCol>
              </a:tblGrid>
              <a:tr h="454618">
                <a:tc gridSpan="2">
                  <a:txBody>
                    <a:bodyPr/>
                    <a:lstStyle/>
                    <a:p>
                      <a:pPr algn="ctr">
                        <a:spcAft>
                          <a:spcPts val="0"/>
                        </a:spcAft>
                      </a:pP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原始图像</a:t>
                      </a:r>
                      <a:r>
                        <a:rPr lang="zh-CN" sz="1400" b="1" kern="100" dirty="0">
                          <a:effectLst/>
                          <a:latin typeface="等线" panose="02010600030101010101" pitchFamily="2" charset="-122"/>
                          <a:ea typeface="宋体" panose="02010600030101010101" pitchFamily="2" charset="-122"/>
                          <a:cs typeface="Times New Roman" panose="02020603050405020304" pitchFamily="18" charset="0"/>
                        </a:rPr>
                        <a:t>均衡化结果</a:t>
                      </a: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直方图统计数据</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a:spcAft>
                          <a:spcPts val="0"/>
                        </a:spcAft>
                      </a:pP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目标图像</a:t>
                      </a:r>
                      <a:r>
                        <a:rPr lang="zh-CN" sz="1400" b="1" kern="100" dirty="0">
                          <a:effectLst/>
                          <a:latin typeface="等线" panose="02010600030101010101" pitchFamily="2" charset="-122"/>
                          <a:ea typeface="宋体" panose="02010600030101010101" pitchFamily="2" charset="-122"/>
                          <a:cs typeface="Times New Roman" panose="02020603050405020304" pitchFamily="18" charset="0"/>
                        </a:rPr>
                        <a:t>均衡化结果</a:t>
                      </a: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直方图统计数据</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2742095884"/>
                  </a:ext>
                </a:extLst>
              </a:tr>
              <a:tr h="454618">
                <a:tc>
                  <a:txBody>
                    <a:bodyPr/>
                    <a:lstStyle/>
                    <a:p>
                      <a:pPr algn="ctr">
                        <a:spcAft>
                          <a:spcPts val="0"/>
                        </a:spcAft>
                      </a:pPr>
                      <a:r>
                        <a:rPr lang="en-US" sz="1800" kern="100" dirty="0" err="1">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dirty="0" err="1">
                          <a:effectLst/>
                          <a:latin typeface="Cambria Math" panose="02040503050406030204" pitchFamily="18" charset="0"/>
                          <a:ea typeface="等线" panose="02010600030101010101" pitchFamily="2" charset="-122"/>
                          <a:cs typeface="Times New Roman" panose="02020603050405020304" pitchFamily="18" charset="0"/>
                        </a:rPr>
                        <a:t>k</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P</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k</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v</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k</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P</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v</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(v</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k</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3069156"/>
                  </a:ext>
                </a:extLst>
              </a:tr>
              <a:tr h="454618">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dirty="0">
                          <a:effectLst/>
                          <a:latin typeface="Cambria Math" panose="02040503050406030204" pitchFamily="18" charset="0"/>
                          <a:ea typeface="等线" panose="02010600030101010101" pitchFamily="2" charset="-122"/>
                          <a:cs typeface="Times New Roman" panose="02020603050405020304" pitchFamily="18" charset="0"/>
                        </a:rPr>
                        <a:t>0</a:t>
                      </a: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v</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0</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4967998"/>
                  </a:ext>
                </a:extLst>
              </a:tr>
              <a:tr h="454618">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dirty="0">
                          <a:effectLst/>
                          <a:latin typeface="Cambria Math" panose="02040503050406030204" pitchFamily="18" charset="0"/>
                          <a:ea typeface="等线" panose="02010600030101010101" pitchFamily="2" charset="-122"/>
                          <a:cs typeface="Times New Roman" panose="02020603050405020304" pitchFamily="18" charset="0"/>
                        </a:rPr>
                        <a:t>1</a:t>
                      </a: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=1/7</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v</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1</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=1/7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48733"/>
                  </a:ext>
                </a:extLst>
              </a:tr>
              <a:tr h="454618">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2</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=2/7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0.29</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v</a:t>
                      </a:r>
                      <a:r>
                        <a:rPr lang="en-US" sz="1800" kern="100" baseline="-25000" dirty="0">
                          <a:effectLst/>
                          <a:latin typeface="Cambria Math" panose="02040503050406030204" pitchFamily="18" charset="0"/>
                          <a:ea typeface="等线" panose="02010600030101010101" pitchFamily="2" charset="-122"/>
                          <a:cs typeface="Times New Roman" panose="02020603050405020304" pitchFamily="18" charset="0"/>
                        </a:rPr>
                        <a:t>2</a:t>
                      </a: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=2/7</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0.27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5066139"/>
                  </a:ext>
                </a:extLst>
              </a:tr>
              <a:tr h="454618">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3</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=3/7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v</a:t>
                      </a:r>
                      <a:r>
                        <a:rPr lang="en-US" sz="1800" kern="100" baseline="-25000" dirty="0">
                          <a:effectLst/>
                          <a:latin typeface="Cambria Math" panose="02040503050406030204" pitchFamily="18" charset="0"/>
                          <a:ea typeface="等线" panose="02010600030101010101" pitchFamily="2" charset="-122"/>
                          <a:cs typeface="Times New Roman" panose="02020603050405020304" pitchFamily="18" charset="0"/>
                        </a:rPr>
                        <a:t>3</a:t>
                      </a: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=3/7</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9471903"/>
                  </a:ext>
                </a:extLst>
              </a:tr>
              <a:tr h="454618">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4</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=4/7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0.24</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v</a:t>
                      </a:r>
                      <a:r>
                        <a:rPr lang="en-US" sz="1800" kern="100" baseline="-25000" dirty="0">
                          <a:effectLst/>
                          <a:latin typeface="Cambria Math" panose="02040503050406030204" pitchFamily="18" charset="0"/>
                          <a:ea typeface="等线" panose="02010600030101010101" pitchFamily="2" charset="-122"/>
                          <a:cs typeface="Times New Roman" panose="02020603050405020304" pitchFamily="18" charset="0"/>
                        </a:rPr>
                        <a:t>4</a:t>
                      </a: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=4/7</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8095935"/>
                  </a:ext>
                </a:extLst>
              </a:tr>
              <a:tr h="454618">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5</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=5/7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0.17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v</a:t>
                      </a:r>
                      <a:r>
                        <a:rPr lang="en-US" sz="1800" kern="100" baseline="-25000" dirty="0">
                          <a:effectLst/>
                          <a:latin typeface="Cambria Math" panose="02040503050406030204" pitchFamily="18" charset="0"/>
                          <a:ea typeface="等线" panose="02010600030101010101" pitchFamily="2" charset="-122"/>
                          <a:cs typeface="Times New Roman" panose="02020603050405020304" pitchFamily="18" charset="0"/>
                        </a:rPr>
                        <a:t>5</a:t>
                      </a: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=5/7</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0.43</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859061"/>
                  </a:ext>
                </a:extLst>
              </a:tr>
              <a:tr h="454618">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6</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=6/7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0.21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v</a:t>
                      </a:r>
                      <a:r>
                        <a:rPr lang="en-US" sz="1800" kern="100" baseline="-25000" dirty="0">
                          <a:effectLst/>
                          <a:latin typeface="Cambria Math" panose="02040503050406030204" pitchFamily="18" charset="0"/>
                          <a:ea typeface="等线" panose="02010600030101010101" pitchFamily="2" charset="-122"/>
                          <a:cs typeface="Times New Roman" panose="02020603050405020304" pitchFamily="18" charset="0"/>
                        </a:rPr>
                        <a:t>6</a:t>
                      </a: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=6/7</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0.19</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3082765"/>
                  </a:ext>
                </a:extLst>
              </a:tr>
              <a:tr h="454618">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7</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0.09</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v</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7</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0.11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486072"/>
                  </a:ext>
                </a:extLst>
              </a:tr>
            </a:tbl>
          </a:graphicData>
        </a:graphic>
      </p:graphicFrame>
      <p:sp>
        <p:nvSpPr>
          <p:cNvPr id="4" name="矩形 3"/>
          <p:cNvSpPr/>
          <p:nvPr/>
        </p:nvSpPr>
        <p:spPr>
          <a:xfrm>
            <a:off x="3189455" y="712149"/>
            <a:ext cx="2509020" cy="369332"/>
          </a:xfrm>
          <a:prstGeom prst="rect">
            <a:avLst/>
          </a:prstGeom>
        </p:spPr>
        <p:txBody>
          <a:bodyPr wrap="none">
            <a:spAutoFit/>
          </a:bodyPr>
          <a:lstStyle/>
          <a:p>
            <a:pPr lvl="0"/>
            <a:r>
              <a:rPr lang="zh-CN" altLang="en-US" b="1" dirty="0">
                <a:solidFill>
                  <a:srgbClr val="FF0000"/>
                </a:solidFill>
                <a:latin typeface="楷体" panose="02010609060101010101" pitchFamily="49" charset="-122"/>
                <a:ea typeface="楷体" panose="02010609060101010101" pitchFamily="49" charset="-122"/>
              </a:rPr>
              <a:t>考试要求能填写下表：</a:t>
            </a:r>
          </a:p>
        </p:txBody>
      </p:sp>
    </p:spTree>
    <p:extLst>
      <p:ext uri="{BB962C8B-B14F-4D97-AF65-F5344CB8AC3E}">
        <p14:creationId xmlns:p14="http://schemas.microsoft.com/office/powerpoint/2010/main" val="136369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文本框 103"/>
          <p:cNvSpPr txBox="1"/>
          <p:nvPr/>
        </p:nvSpPr>
        <p:spPr>
          <a:xfrm>
            <a:off x="527538" y="133150"/>
            <a:ext cx="2875085" cy="369332"/>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直方图规定化过程示意：</a:t>
            </a:r>
            <a:endParaRPr lang="zh-CN" altLang="en-US" dirty="0">
              <a:latin typeface="楷体" panose="02010609060101010101" pitchFamily="49" charset="-122"/>
              <a:ea typeface="楷体" panose="02010609060101010101" pitchFamily="49" charset="-122"/>
            </a:endParaRPr>
          </a:p>
        </p:txBody>
      </p:sp>
      <p:grpSp>
        <p:nvGrpSpPr>
          <p:cNvPr id="151" name="组合 150"/>
          <p:cNvGrpSpPr/>
          <p:nvPr/>
        </p:nvGrpSpPr>
        <p:grpSpPr>
          <a:xfrm>
            <a:off x="1024305" y="801417"/>
            <a:ext cx="10440865" cy="5757644"/>
            <a:chOff x="690197" y="845379"/>
            <a:chExt cx="10440865" cy="5757644"/>
          </a:xfrm>
        </p:grpSpPr>
        <p:grpSp>
          <p:nvGrpSpPr>
            <p:cNvPr id="152" name="组合 151"/>
            <p:cNvGrpSpPr/>
            <p:nvPr/>
          </p:nvGrpSpPr>
          <p:grpSpPr>
            <a:xfrm>
              <a:off x="690197" y="845379"/>
              <a:ext cx="10440865" cy="5757644"/>
              <a:chOff x="391258" y="423348"/>
              <a:chExt cx="10440865" cy="5757644"/>
            </a:xfrm>
          </p:grpSpPr>
          <p:graphicFrame>
            <p:nvGraphicFramePr>
              <p:cNvPr id="165" name="图表 164"/>
              <p:cNvGraphicFramePr/>
              <p:nvPr>
                <p:extLst>
                  <p:ext uri="{D42A27DB-BD31-4B8C-83A1-F6EECF244321}">
                    <p14:modId xmlns:p14="http://schemas.microsoft.com/office/powerpoint/2010/main" val="1296601818"/>
                  </p:ext>
                </p:extLst>
              </p:nvPr>
            </p:nvGraphicFramePr>
            <p:xfrm>
              <a:off x="391258" y="3782008"/>
              <a:ext cx="4435719" cy="23989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6" name="图表 165"/>
              <p:cNvGraphicFramePr/>
              <p:nvPr>
                <p:extLst>
                  <p:ext uri="{D42A27DB-BD31-4B8C-83A1-F6EECF244321}">
                    <p14:modId xmlns:p14="http://schemas.microsoft.com/office/powerpoint/2010/main" val="4107855174"/>
                  </p:ext>
                </p:extLst>
              </p:nvPr>
            </p:nvGraphicFramePr>
            <p:xfrm>
              <a:off x="391258" y="423348"/>
              <a:ext cx="4435719" cy="23989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7" name="图表 166"/>
              <p:cNvGraphicFramePr/>
              <p:nvPr>
                <p:extLst>
                  <p:ext uri="{D42A27DB-BD31-4B8C-83A1-F6EECF244321}">
                    <p14:modId xmlns:p14="http://schemas.microsoft.com/office/powerpoint/2010/main" val="1682092962"/>
                  </p:ext>
                </p:extLst>
              </p:nvPr>
            </p:nvGraphicFramePr>
            <p:xfrm>
              <a:off x="6396403" y="3782009"/>
              <a:ext cx="4435719" cy="239898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8" name="图表 167"/>
              <p:cNvGraphicFramePr/>
              <p:nvPr>
                <p:extLst>
                  <p:ext uri="{D42A27DB-BD31-4B8C-83A1-F6EECF244321}">
                    <p14:modId xmlns:p14="http://schemas.microsoft.com/office/powerpoint/2010/main" val="2062234890"/>
                  </p:ext>
                </p:extLst>
              </p:nvPr>
            </p:nvGraphicFramePr>
            <p:xfrm>
              <a:off x="6396404" y="423348"/>
              <a:ext cx="4435719" cy="2398983"/>
            </p:xfrm>
            <a:graphic>
              <a:graphicData uri="http://schemas.openxmlformats.org/drawingml/2006/chart">
                <c:chart xmlns:c="http://schemas.openxmlformats.org/drawingml/2006/chart" xmlns:r="http://schemas.openxmlformats.org/officeDocument/2006/relationships" r:id="rId5"/>
              </a:graphicData>
            </a:graphic>
          </p:graphicFrame>
          <p:sp>
            <p:nvSpPr>
              <p:cNvPr id="169" name="右箭头 168"/>
              <p:cNvSpPr/>
              <p:nvPr/>
            </p:nvSpPr>
            <p:spPr>
              <a:xfrm>
                <a:off x="4943475" y="4783673"/>
                <a:ext cx="1336430" cy="39565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文本框 169"/>
              <p:cNvSpPr txBox="1"/>
              <p:nvPr/>
            </p:nvSpPr>
            <p:spPr>
              <a:xfrm>
                <a:off x="4831374" y="4454390"/>
                <a:ext cx="1569426"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①原图</a:t>
                </a:r>
                <a:r>
                  <a:rPr lang="zh-CN" altLang="en-US" sz="1600" dirty="0" smtClean="0">
                    <a:latin typeface="楷体" panose="02010609060101010101" pitchFamily="49" charset="-122"/>
                    <a:ea typeface="楷体" panose="02010609060101010101" pitchFamily="49" charset="-122"/>
                  </a:rPr>
                  <a:t>均衡化</a:t>
                </a:r>
                <a:endParaRPr lang="zh-CN" altLang="en-US" sz="1600" dirty="0">
                  <a:latin typeface="楷体" panose="02010609060101010101" pitchFamily="49" charset="-122"/>
                  <a:ea typeface="楷体" panose="02010609060101010101" pitchFamily="49" charset="-122"/>
                </a:endParaRPr>
              </a:p>
            </p:txBody>
          </p:sp>
          <p:sp>
            <p:nvSpPr>
              <p:cNvPr id="171" name="右箭头 170"/>
              <p:cNvSpPr/>
              <p:nvPr/>
            </p:nvSpPr>
            <p:spPr>
              <a:xfrm>
                <a:off x="4943475" y="1425012"/>
                <a:ext cx="1336430" cy="39565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文本框 171"/>
              <p:cNvSpPr txBox="1"/>
              <p:nvPr/>
            </p:nvSpPr>
            <p:spPr>
              <a:xfrm>
                <a:off x="4868740" y="1139257"/>
                <a:ext cx="1452928" cy="307777"/>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②目标</a:t>
                </a:r>
                <a:r>
                  <a:rPr lang="zh-CN" altLang="en-US" sz="1400" dirty="0" smtClean="0">
                    <a:latin typeface="楷体" panose="02010609060101010101" pitchFamily="49" charset="-122"/>
                    <a:ea typeface="楷体" panose="02010609060101010101" pitchFamily="49" charset="-122"/>
                  </a:rPr>
                  <a:t>图均衡化</a:t>
                </a:r>
                <a:endParaRPr lang="zh-CN" altLang="en-US" sz="1400" dirty="0">
                  <a:latin typeface="楷体" panose="02010609060101010101" pitchFamily="49" charset="-122"/>
                  <a:ea typeface="楷体" panose="02010609060101010101" pitchFamily="49" charset="-122"/>
                </a:endParaRPr>
              </a:p>
            </p:txBody>
          </p:sp>
          <p:sp>
            <p:nvSpPr>
              <p:cNvPr id="173" name="椭圆 172"/>
              <p:cNvSpPr/>
              <p:nvPr/>
            </p:nvSpPr>
            <p:spPr>
              <a:xfrm>
                <a:off x="8317523" y="5495192"/>
                <a:ext cx="386862" cy="211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a:off x="8317523" y="2136531"/>
                <a:ext cx="386862" cy="2022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箭头连接符 174"/>
              <p:cNvCxnSpPr/>
              <p:nvPr/>
            </p:nvCxnSpPr>
            <p:spPr>
              <a:xfrm flipV="1">
                <a:off x="8510954" y="2435469"/>
                <a:ext cx="0" cy="179363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6" name="文本框 175"/>
              <p:cNvSpPr txBox="1"/>
              <p:nvPr/>
            </p:nvSpPr>
            <p:spPr>
              <a:xfrm>
                <a:off x="8216411" y="907189"/>
                <a:ext cx="589085" cy="276999"/>
              </a:xfrm>
              <a:prstGeom prst="rect">
                <a:avLst/>
              </a:prstGeom>
              <a:noFill/>
              <a:ln>
                <a:noFill/>
              </a:ln>
            </p:spPr>
            <p:txBody>
              <a:bodyPr wrap="square" rtlCol="0">
                <a:spAutoFit/>
              </a:bodyPr>
              <a:lstStyle/>
              <a:p>
                <a:r>
                  <a:rPr lang="en-US" altLang="zh-CN" sz="1200" dirty="0" smtClean="0">
                    <a:solidFill>
                      <a:srgbClr val="FFC000"/>
                    </a:solidFill>
                  </a:rPr>
                  <a:t>0.29</a:t>
                </a:r>
                <a:endParaRPr lang="zh-CN" altLang="en-US" sz="1600" dirty="0">
                  <a:solidFill>
                    <a:srgbClr val="FFC000"/>
                  </a:solidFill>
                </a:endParaRPr>
              </a:p>
            </p:txBody>
          </p:sp>
          <p:sp>
            <p:nvSpPr>
              <p:cNvPr id="177" name="椭圆 176"/>
              <p:cNvSpPr/>
              <p:nvPr/>
            </p:nvSpPr>
            <p:spPr>
              <a:xfrm>
                <a:off x="8266966" y="888024"/>
                <a:ext cx="487974" cy="276999"/>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8266966" y="4308231"/>
                <a:ext cx="437419" cy="2286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9" name="肘形连接符 178"/>
              <p:cNvCxnSpPr>
                <a:stCxn id="177" idx="0"/>
              </p:cNvCxnSpPr>
              <p:nvPr/>
            </p:nvCxnSpPr>
            <p:spPr>
              <a:xfrm rot="16200000" flipH="1" flipV="1">
                <a:off x="5725728" y="-1601035"/>
                <a:ext cx="296166" cy="5274284"/>
              </a:xfrm>
              <a:prstGeom prst="bentConnector4">
                <a:avLst>
                  <a:gd name="adj1" fmla="val -154373"/>
                  <a:gd name="adj2" fmla="val 99990"/>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0" name="椭圆 179"/>
              <p:cNvSpPr/>
              <p:nvPr/>
            </p:nvSpPr>
            <p:spPr>
              <a:xfrm>
                <a:off x="9051680" y="4440116"/>
                <a:ext cx="448408" cy="211015"/>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a:off x="9473711" y="4633546"/>
                <a:ext cx="417635" cy="224254"/>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2" name="直接箭头连接符 181"/>
              <p:cNvCxnSpPr/>
              <p:nvPr/>
            </p:nvCxnSpPr>
            <p:spPr>
              <a:xfrm flipV="1">
                <a:off x="9682528" y="2435469"/>
                <a:ext cx="0" cy="1793631"/>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接连接符 182"/>
              <p:cNvCxnSpPr>
                <a:endCxn id="180" idx="0"/>
              </p:cNvCxnSpPr>
              <p:nvPr/>
            </p:nvCxnSpPr>
            <p:spPr>
              <a:xfrm flipH="1">
                <a:off x="9275884" y="4229100"/>
                <a:ext cx="406644" cy="211016"/>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a:endCxn id="181" idx="0"/>
              </p:cNvCxnSpPr>
              <p:nvPr/>
            </p:nvCxnSpPr>
            <p:spPr>
              <a:xfrm>
                <a:off x="9682528" y="4229100"/>
                <a:ext cx="1" cy="404446"/>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85" name="矩形 184"/>
              <p:cNvSpPr/>
              <p:nvPr/>
            </p:nvSpPr>
            <p:spPr>
              <a:xfrm>
                <a:off x="9391422" y="718746"/>
                <a:ext cx="582211" cy="307777"/>
              </a:xfrm>
              <a:prstGeom prst="rect">
                <a:avLst/>
              </a:prstGeom>
              <a:ln>
                <a:noFill/>
              </a:ln>
            </p:spPr>
            <p:txBody>
              <a:bodyPr wrap="none">
                <a:spAutoFit/>
              </a:bodyPr>
              <a:lstStyle/>
              <a:p>
                <a:r>
                  <a:rPr lang="en-US" altLang="zh-CN" sz="1400" dirty="0" smtClean="0">
                    <a:solidFill>
                      <a:srgbClr val="92D050"/>
                    </a:solidFill>
                  </a:rPr>
                  <a:t>0.41</a:t>
                </a:r>
                <a:endParaRPr lang="zh-CN" altLang="en-US" dirty="0">
                  <a:solidFill>
                    <a:srgbClr val="92D050"/>
                  </a:solidFill>
                </a:endParaRPr>
              </a:p>
            </p:txBody>
          </p:sp>
          <p:sp>
            <p:nvSpPr>
              <p:cNvPr id="186" name="椭圆 185"/>
              <p:cNvSpPr/>
              <p:nvPr/>
            </p:nvSpPr>
            <p:spPr>
              <a:xfrm>
                <a:off x="9421576" y="685158"/>
                <a:ext cx="499924" cy="307777"/>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肘形连接符 186"/>
              <p:cNvCxnSpPr>
                <a:stCxn id="186" idx="0"/>
                <a:endCxn id="162" idx="0"/>
              </p:cNvCxnSpPr>
              <p:nvPr/>
            </p:nvCxnSpPr>
            <p:spPr>
              <a:xfrm rot="16200000" flipV="1">
                <a:off x="6538115" y="-2448265"/>
                <a:ext cx="165261" cy="6101586"/>
              </a:xfrm>
              <a:prstGeom prst="bentConnector3">
                <a:avLst>
                  <a:gd name="adj1" fmla="val 23832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88" name="椭圆 187"/>
              <p:cNvSpPr/>
              <p:nvPr/>
            </p:nvSpPr>
            <p:spPr>
              <a:xfrm>
                <a:off x="9864969" y="4519246"/>
                <a:ext cx="448408" cy="20884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a:off x="9902336" y="1056366"/>
                <a:ext cx="448408" cy="20884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文本框 189"/>
              <p:cNvSpPr txBox="1"/>
              <p:nvPr/>
            </p:nvSpPr>
            <p:spPr>
              <a:xfrm>
                <a:off x="9864969" y="1030097"/>
                <a:ext cx="589084" cy="276999"/>
              </a:xfrm>
              <a:prstGeom prst="rect">
                <a:avLst/>
              </a:prstGeom>
              <a:noFill/>
            </p:spPr>
            <p:txBody>
              <a:bodyPr wrap="square" rtlCol="0">
                <a:spAutoFit/>
              </a:bodyPr>
              <a:lstStyle/>
              <a:p>
                <a:r>
                  <a:rPr lang="en-US" altLang="zh-CN" sz="1200" dirty="0" smtClean="0">
                    <a:solidFill>
                      <a:srgbClr val="00B050"/>
                    </a:solidFill>
                  </a:rPr>
                  <a:t>0.21</a:t>
                </a:r>
                <a:endParaRPr lang="zh-CN" altLang="en-US" sz="1600" dirty="0">
                  <a:solidFill>
                    <a:srgbClr val="00B050"/>
                  </a:solidFill>
                </a:endParaRPr>
              </a:p>
            </p:txBody>
          </p:sp>
          <p:cxnSp>
            <p:nvCxnSpPr>
              <p:cNvPr id="191" name="直接箭头连接符 190"/>
              <p:cNvCxnSpPr/>
              <p:nvPr/>
            </p:nvCxnSpPr>
            <p:spPr>
              <a:xfrm flipV="1">
                <a:off x="10089173" y="2435469"/>
                <a:ext cx="0" cy="208377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肘形连接符 191"/>
              <p:cNvCxnSpPr/>
              <p:nvPr/>
            </p:nvCxnSpPr>
            <p:spPr>
              <a:xfrm rot="16200000" flipH="1" flipV="1">
                <a:off x="6951397" y="-1853419"/>
                <a:ext cx="276999" cy="6073285"/>
              </a:xfrm>
              <a:prstGeom prst="bentConnector4">
                <a:avLst>
                  <a:gd name="adj1" fmla="val -330109"/>
                  <a:gd name="adj2" fmla="val 99910"/>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3" name="椭圆 192"/>
              <p:cNvSpPr/>
              <p:nvPr/>
            </p:nvSpPr>
            <p:spPr>
              <a:xfrm>
                <a:off x="10265020" y="4857800"/>
                <a:ext cx="452803" cy="188985"/>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a:off x="10273812" y="1300427"/>
                <a:ext cx="444011" cy="255811"/>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文本框 194"/>
              <p:cNvSpPr txBox="1"/>
              <p:nvPr/>
            </p:nvSpPr>
            <p:spPr>
              <a:xfrm>
                <a:off x="10243036" y="1300426"/>
                <a:ext cx="589086" cy="276999"/>
              </a:xfrm>
              <a:prstGeom prst="rect">
                <a:avLst/>
              </a:prstGeom>
              <a:noFill/>
            </p:spPr>
            <p:txBody>
              <a:bodyPr wrap="square" rtlCol="0">
                <a:spAutoFit/>
              </a:bodyPr>
              <a:lstStyle/>
              <a:p>
                <a:r>
                  <a:rPr lang="en-US" altLang="zh-CN" sz="1200" dirty="0" smtClean="0">
                    <a:solidFill>
                      <a:schemeClr val="accent5"/>
                    </a:solidFill>
                  </a:rPr>
                  <a:t>0.09</a:t>
                </a:r>
                <a:endParaRPr lang="zh-CN" altLang="en-US" dirty="0">
                  <a:solidFill>
                    <a:schemeClr val="accent5"/>
                  </a:solidFill>
                </a:endParaRPr>
              </a:p>
            </p:txBody>
          </p:sp>
          <p:cxnSp>
            <p:nvCxnSpPr>
              <p:cNvPr id="196" name="肘形连接符 195"/>
              <p:cNvCxnSpPr>
                <a:stCxn id="195" idx="0"/>
              </p:cNvCxnSpPr>
              <p:nvPr/>
            </p:nvCxnSpPr>
            <p:spPr>
              <a:xfrm rot="16200000" flipH="1" flipV="1">
                <a:off x="7401870" y="-1643745"/>
                <a:ext cx="191539" cy="6079879"/>
              </a:xfrm>
              <a:prstGeom prst="bentConnector4">
                <a:avLst>
                  <a:gd name="adj1" fmla="val -651829"/>
                  <a:gd name="adj2" fmla="val 100000"/>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接箭头连接符 196"/>
              <p:cNvCxnSpPr/>
              <p:nvPr/>
            </p:nvCxnSpPr>
            <p:spPr>
              <a:xfrm flipV="1">
                <a:off x="10454053" y="2435469"/>
                <a:ext cx="0" cy="242233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3" name="组合 152"/>
            <p:cNvGrpSpPr/>
            <p:nvPr/>
          </p:nvGrpSpPr>
          <p:grpSpPr>
            <a:xfrm>
              <a:off x="3053676" y="1466755"/>
              <a:ext cx="593483" cy="276999"/>
              <a:chOff x="5301761" y="3235571"/>
              <a:chExt cx="593483" cy="276999"/>
            </a:xfrm>
          </p:grpSpPr>
          <p:sp>
            <p:nvSpPr>
              <p:cNvPr id="163" name="文本框 162"/>
              <p:cNvSpPr txBox="1"/>
              <p:nvPr/>
            </p:nvSpPr>
            <p:spPr>
              <a:xfrm>
                <a:off x="5301761" y="3235571"/>
                <a:ext cx="593483" cy="276999"/>
              </a:xfrm>
              <a:prstGeom prst="rect">
                <a:avLst/>
              </a:prstGeom>
              <a:noFill/>
              <a:ln>
                <a:noFill/>
              </a:ln>
            </p:spPr>
            <p:txBody>
              <a:bodyPr wrap="square" rtlCol="0">
                <a:spAutoFit/>
              </a:bodyPr>
              <a:lstStyle/>
              <a:p>
                <a:r>
                  <a:rPr lang="en-US" altLang="zh-CN" sz="1200" dirty="0" smtClean="0">
                    <a:solidFill>
                      <a:srgbClr val="FFC000"/>
                    </a:solidFill>
                  </a:rPr>
                  <a:t>0.29</a:t>
                </a:r>
                <a:endParaRPr lang="zh-CN" altLang="en-US" dirty="0">
                  <a:solidFill>
                    <a:srgbClr val="FFC000"/>
                  </a:solidFill>
                </a:endParaRPr>
              </a:p>
            </p:txBody>
          </p:sp>
          <p:sp>
            <p:nvSpPr>
              <p:cNvPr id="164" name="椭圆 163"/>
              <p:cNvSpPr/>
              <p:nvPr/>
            </p:nvSpPr>
            <p:spPr>
              <a:xfrm>
                <a:off x="5336931" y="3244362"/>
                <a:ext cx="413238" cy="2286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4" name="组合 153"/>
            <p:cNvGrpSpPr/>
            <p:nvPr/>
          </p:nvGrpSpPr>
          <p:grpSpPr>
            <a:xfrm>
              <a:off x="3604847" y="941928"/>
              <a:ext cx="747346" cy="276999"/>
              <a:chOff x="5706208" y="3305908"/>
              <a:chExt cx="747346" cy="276999"/>
            </a:xfrm>
          </p:grpSpPr>
          <p:sp>
            <p:nvSpPr>
              <p:cNvPr id="161" name="文本框 160"/>
              <p:cNvSpPr txBox="1"/>
              <p:nvPr/>
            </p:nvSpPr>
            <p:spPr>
              <a:xfrm>
                <a:off x="5706208" y="3305908"/>
                <a:ext cx="747346" cy="276999"/>
              </a:xfrm>
              <a:prstGeom prst="rect">
                <a:avLst/>
              </a:prstGeom>
              <a:noFill/>
            </p:spPr>
            <p:txBody>
              <a:bodyPr wrap="square" rtlCol="0">
                <a:spAutoFit/>
              </a:bodyPr>
              <a:lstStyle/>
              <a:p>
                <a:r>
                  <a:rPr lang="en-US" altLang="zh-CN" sz="1200" dirty="0" smtClean="0">
                    <a:solidFill>
                      <a:srgbClr val="92D050"/>
                    </a:solidFill>
                  </a:rPr>
                  <a:t>0.41</a:t>
                </a:r>
                <a:endParaRPr lang="zh-CN" altLang="en-US" dirty="0">
                  <a:solidFill>
                    <a:srgbClr val="92D050"/>
                  </a:solidFill>
                </a:endParaRPr>
              </a:p>
            </p:txBody>
          </p:sp>
          <p:sp>
            <p:nvSpPr>
              <p:cNvPr id="162" name="椭圆 161"/>
              <p:cNvSpPr/>
              <p:nvPr/>
            </p:nvSpPr>
            <p:spPr>
              <a:xfrm>
                <a:off x="5767754" y="3305908"/>
                <a:ext cx="404996" cy="276999"/>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5" name="组合 154"/>
            <p:cNvGrpSpPr/>
            <p:nvPr/>
          </p:nvGrpSpPr>
          <p:grpSpPr>
            <a:xfrm>
              <a:off x="4317573" y="1398682"/>
              <a:ext cx="615461" cy="276999"/>
              <a:chOff x="5644662" y="3429000"/>
              <a:chExt cx="615461" cy="276999"/>
            </a:xfrm>
          </p:grpSpPr>
          <p:sp>
            <p:nvSpPr>
              <p:cNvPr id="159" name="文本框 158"/>
              <p:cNvSpPr txBox="1"/>
              <p:nvPr/>
            </p:nvSpPr>
            <p:spPr>
              <a:xfrm>
                <a:off x="5644662" y="3429000"/>
                <a:ext cx="615461" cy="276999"/>
              </a:xfrm>
              <a:prstGeom prst="rect">
                <a:avLst/>
              </a:prstGeom>
              <a:noFill/>
            </p:spPr>
            <p:txBody>
              <a:bodyPr wrap="square" rtlCol="0">
                <a:spAutoFit/>
              </a:bodyPr>
              <a:lstStyle/>
              <a:p>
                <a:r>
                  <a:rPr lang="en-US" altLang="zh-CN" sz="1200" dirty="0" smtClean="0">
                    <a:solidFill>
                      <a:srgbClr val="00B050"/>
                    </a:solidFill>
                  </a:rPr>
                  <a:t>0.21</a:t>
                </a:r>
                <a:endParaRPr lang="zh-CN" altLang="en-US" dirty="0">
                  <a:solidFill>
                    <a:srgbClr val="00B050"/>
                  </a:solidFill>
                </a:endParaRPr>
              </a:p>
            </p:txBody>
          </p:sp>
          <p:sp>
            <p:nvSpPr>
              <p:cNvPr id="160" name="椭圆 159"/>
              <p:cNvSpPr/>
              <p:nvPr/>
            </p:nvSpPr>
            <p:spPr>
              <a:xfrm>
                <a:off x="5706208" y="3429000"/>
                <a:ext cx="360484" cy="27699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6" name="组合 155"/>
            <p:cNvGrpSpPr/>
            <p:nvPr/>
          </p:nvGrpSpPr>
          <p:grpSpPr>
            <a:xfrm>
              <a:off x="4738506" y="1616629"/>
              <a:ext cx="817684" cy="276999"/>
              <a:chOff x="5424854" y="3244362"/>
              <a:chExt cx="817684" cy="276999"/>
            </a:xfrm>
          </p:grpSpPr>
          <p:sp>
            <p:nvSpPr>
              <p:cNvPr id="157" name="文本框 156"/>
              <p:cNvSpPr txBox="1"/>
              <p:nvPr/>
            </p:nvSpPr>
            <p:spPr>
              <a:xfrm>
                <a:off x="5424854" y="3244362"/>
                <a:ext cx="817684" cy="276999"/>
              </a:xfrm>
              <a:prstGeom prst="rect">
                <a:avLst/>
              </a:prstGeom>
              <a:noFill/>
            </p:spPr>
            <p:txBody>
              <a:bodyPr wrap="square" rtlCol="0">
                <a:spAutoFit/>
              </a:bodyPr>
              <a:lstStyle/>
              <a:p>
                <a:r>
                  <a:rPr lang="en-US" altLang="zh-CN" sz="1200" dirty="0" smtClean="0">
                    <a:solidFill>
                      <a:schemeClr val="accent5"/>
                    </a:solidFill>
                  </a:rPr>
                  <a:t>0.09</a:t>
                </a:r>
                <a:endParaRPr lang="zh-CN" altLang="en-US" dirty="0">
                  <a:solidFill>
                    <a:schemeClr val="accent5"/>
                  </a:solidFill>
                </a:endParaRPr>
              </a:p>
            </p:txBody>
          </p:sp>
          <p:sp>
            <p:nvSpPr>
              <p:cNvPr id="158" name="椭圆 157"/>
              <p:cNvSpPr/>
              <p:nvPr/>
            </p:nvSpPr>
            <p:spPr>
              <a:xfrm>
                <a:off x="5477608" y="3244362"/>
                <a:ext cx="422030" cy="246184"/>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08" name="组合 207"/>
          <p:cNvGrpSpPr/>
          <p:nvPr/>
        </p:nvGrpSpPr>
        <p:grpSpPr>
          <a:xfrm>
            <a:off x="9144000" y="2743507"/>
            <a:ext cx="2973701" cy="1732084"/>
            <a:chOff x="9144000" y="2743507"/>
            <a:chExt cx="2973701" cy="1732084"/>
          </a:xfrm>
        </p:grpSpPr>
        <p:grpSp>
          <p:nvGrpSpPr>
            <p:cNvPr id="148" name="组合 147"/>
            <p:cNvGrpSpPr/>
            <p:nvPr/>
          </p:nvGrpSpPr>
          <p:grpSpPr>
            <a:xfrm>
              <a:off x="11502148" y="2743507"/>
              <a:ext cx="615553" cy="1732084"/>
              <a:chOff x="11355265" y="3235570"/>
              <a:chExt cx="615553" cy="1732084"/>
            </a:xfrm>
          </p:grpSpPr>
          <p:sp>
            <p:nvSpPr>
              <p:cNvPr id="119" name="矩形 118"/>
              <p:cNvSpPr/>
              <p:nvPr/>
            </p:nvSpPr>
            <p:spPr>
              <a:xfrm>
                <a:off x="11355265" y="3259494"/>
                <a:ext cx="615553" cy="1708160"/>
              </a:xfrm>
              <a:prstGeom prst="rect">
                <a:avLst/>
              </a:prstGeom>
            </p:spPr>
            <p:txBody>
              <a:bodyPr vert="eaVert" wrap="none">
                <a:spAutoFit/>
              </a:bodyPr>
              <a:lstStyle/>
              <a:p>
                <a:pPr lvl="0" defTabSz="914400"/>
                <a:r>
                  <a:rPr lang="zh-CN" altLang="en-US" sz="1400" kern="0" dirty="0">
                    <a:solidFill>
                      <a:prstClr val="black"/>
                    </a:solidFill>
                    <a:latin typeface="楷体" panose="02010609060101010101" pitchFamily="49" charset="-122"/>
                    <a:ea typeface="楷体" panose="02010609060101010101" pitchFamily="49" charset="-122"/>
                  </a:rPr>
                  <a:t>③原均衡化</a:t>
                </a:r>
                <a:r>
                  <a:rPr lang="zh-CN" altLang="en-US" sz="1400" kern="0" dirty="0" smtClean="0">
                    <a:solidFill>
                      <a:prstClr val="black"/>
                    </a:solidFill>
                    <a:latin typeface="楷体" panose="02010609060101010101" pitchFamily="49" charset="-122"/>
                    <a:ea typeface="楷体" panose="02010609060101010101" pitchFamily="49" charset="-122"/>
                  </a:rPr>
                  <a:t>结果靠向</a:t>
                </a:r>
                <a:endParaRPr lang="en-US" altLang="zh-CN" sz="1400" kern="0" dirty="0" smtClean="0">
                  <a:solidFill>
                    <a:prstClr val="black"/>
                  </a:solidFill>
                  <a:latin typeface="楷体" panose="02010609060101010101" pitchFamily="49" charset="-122"/>
                  <a:ea typeface="楷体" panose="02010609060101010101" pitchFamily="49"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sz="1400" kern="0" dirty="0" smtClean="0">
                    <a:solidFill>
                      <a:prstClr val="black"/>
                    </a:solidFill>
                    <a:latin typeface="楷体" panose="02010609060101010101" pitchFamily="49" charset="-122"/>
                    <a:ea typeface="楷体" panose="02010609060101010101" pitchFamily="49" charset="-122"/>
                  </a:rPr>
                  <a:t>规定</a:t>
                </a:r>
                <a:r>
                  <a:rPr lang="zh-CN" altLang="en-US" sz="1400" kern="0" dirty="0">
                    <a:solidFill>
                      <a:prstClr val="black"/>
                    </a:solidFill>
                    <a:latin typeface="楷体" panose="02010609060101010101" pitchFamily="49" charset="-122"/>
                    <a:ea typeface="楷体" panose="02010609060101010101" pitchFamily="49" charset="-122"/>
                  </a:rPr>
                  <a:t>均衡化数据结果</a:t>
                </a:r>
              </a:p>
            </p:txBody>
          </p:sp>
          <p:sp>
            <p:nvSpPr>
              <p:cNvPr id="120" name="圆角矩形 119"/>
              <p:cNvSpPr/>
              <p:nvPr/>
            </p:nvSpPr>
            <p:spPr>
              <a:xfrm>
                <a:off x="11472865" y="3235570"/>
                <a:ext cx="433019" cy="17232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00" name="直接箭头连接符 199"/>
            <p:cNvCxnSpPr>
              <a:stCxn id="120" idx="1"/>
            </p:cNvCxnSpPr>
            <p:nvPr/>
          </p:nvCxnSpPr>
          <p:spPr>
            <a:xfrm flipH="1">
              <a:off x="11087100" y="3605153"/>
              <a:ext cx="532648" cy="419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直接箭头连接符 201"/>
            <p:cNvCxnSpPr>
              <a:stCxn id="120" idx="1"/>
            </p:cNvCxnSpPr>
            <p:nvPr/>
          </p:nvCxnSpPr>
          <p:spPr>
            <a:xfrm flipH="1">
              <a:off x="10730623" y="3605153"/>
              <a:ext cx="889125" cy="129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直接箭头连接符 203"/>
            <p:cNvCxnSpPr>
              <a:stCxn id="120" idx="1"/>
            </p:cNvCxnSpPr>
            <p:nvPr/>
          </p:nvCxnSpPr>
          <p:spPr>
            <a:xfrm flipH="1" flipV="1">
              <a:off x="10315574" y="3543300"/>
              <a:ext cx="1304174" cy="61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 name="直接箭头连接符 206"/>
            <p:cNvCxnSpPr>
              <a:stCxn id="120" idx="1"/>
            </p:cNvCxnSpPr>
            <p:nvPr/>
          </p:nvCxnSpPr>
          <p:spPr>
            <a:xfrm flipH="1" flipV="1">
              <a:off x="9144000" y="3261946"/>
              <a:ext cx="2475748" cy="343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21" name="组合 220"/>
          <p:cNvGrpSpPr/>
          <p:nvPr/>
        </p:nvGrpSpPr>
        <p:grpSpPr>
          <a:xfrm>
            <a:off x="4312628" y="1217116"/>
            <a:ext cx="6563455" cy="2603966"/>
            <a:chOff x="4312628" y="1217116"/>
            <a:chExt cx="6563455" cy="2603966"/>
          </a:xfrm>
        </p:grpSpPr>
        <p:sp>
          <p:nvSpPr>
            <p:cNvPr id="209" name="矩形 208"/>
            <p:cNvSpPr/>
            <p:nvPr/>
          </p:nvSpPr>
          <p:spPr>
            <a:xfrm>
              <a:off x="4312628" y="3513305"/>
              <a:ext cx="3057247" cy="307777"/>
            </a:xfrm>
            <a:prstGeom prst="rect">
              <a:avLst/>
            </a:prstGeom>
          </p:spPr>
          <p:txBody>
            <a:bodyPr wrap="none">
              <a:spAutoFit/>
            </a:bodyPr>
            <a:lstStyle/>
            <a:p>
              <a:pPr lvl="0" defTabSz="914400"/>
              <a:r>
                <a:rPr lang="zh-CN" altLang="en-US" sz="1400" kern="0" dirty="0">
                  <a:solidFill>
                    <a:prstClr val="black"/>
                  </a:solidFill>
                  <a:latin typeface="楷体" panose="02010609060101010101" pitchFamily="49" charset="-122"/>
                  <a:ea typeface="楷体" panose="02010609060101010101" pitchFamily="49" charset="-122"/>
                </a:rPr>
                <a:t>④原</a:t>
              </a:r>
              <a:r>
                <a:rPr kumimoji="0" lang="zh-CN" altLang="en-US" sz="1400" b="0" i="0" u="none" strike="noStrike" kern="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均衡化结果取代目标均衡化结果</a:t>
              </a:r>
              <a:endParaRPr kumimoji="0" lang="zh-CN" altLang="en-US" sz="1800" b="0" i="0" u="none" strike="noStrike" kern="0" cap="none" spc="0" normalizeH="0" baseline="0" noProof="0" dirty="0" smtClean="0">
                <a:ln>
                  <a:noFill/>
                </a:ln>
                <a:solidFill>
                  <a:sysClr val="windowText" lastClr="000000"/>
                </a:solidFill>
                <a:effectLst/>
                <a:uLnTx/>
                <a:uFillTx/>
                <a:latin typeface="楷体" panose="02010609060101010101" pitchFamily="49" charset="-122"/>
                <a:ea typeface="楷体" panose="02010609060101010101" pitchFamily="49" charset="-122"/>
              </a:endParaRPr>
            </a:p>
          </p:txBody>
        </p:sp>
        <p:sp>
          <p:nvSpPr>
            <p:cNvPr id="210" name="圆角矩形 209"/>
            <p:cNvSpPr/>
            <p:nvPr/>
          </p:nvSpPr>
          <p:spPr>
            <a:xfrm>
              <a:off x="4392235" y="3513305"/>
              <a:ext cx="2898031" cy="3016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4" name="直接箭头连接符 213"/>
            <p:cNvCxnSpPr>
              <a:stCxn id="210" idx="0"/>
              <a:endCxn id="177" idx="2"/>
            </p:cNvCxnSpPr>
            <p:nvPr/>
          </p:nvCxnSpPr>
          <p:spPr>
            <a:xfrm flipV="1">
              <a:off x="5841251" y="1404593"/>
              <a:ext cx="3058762" cy="2108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6" name="直接箭头连接符 215"/>
            <p:cNvCxnSpPr>
              <a:stCxn id="210" idx="0"/>
              <a:endCxn id="186" idx="2"/>
            </p:cNvCxnSpPr>
            <p:nvPr/>
          </p:nvCxnSpPr>
          <p:spPr>
            <a:xfrm flipV="1">
              <a:off x="5841251" y="1217116"/>
              <a:ext cx="4213372" cy="2296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8" name="直接箭头连接符 217"/>
            <p:cNvCxnSpPr>
              <a:stCxn id="210" idx="0"/>
              <a:endCxn id="190" idx="1"/>
            </p:cNvCxnSpPr>
            <p:nvPr/>
          </p:nvCxnSpPr>
          <p:spPr>
            <a:xfrm flipV="1">
              <a:off x="5841251" y="1546666"/>
              <a:ext cx="4656765" cy="1966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 name="直接箭头连接符 219"/>
            <p:cNvCxnSpPr>
              <a:stCxn id="210" idx="0"/>
              <a:endCxn id="195" idx="1"/>
            </p:cNvCxnSpPr>
            <p:nvPr/>
          </p:nvCxnSpPr>
          <p:spPr>
            <a:xfrm flipV="1">
              <a:off x="5841251" y="1816995"/>
              <a:ext cx="5034832" cy="1696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0" name="组合 229"/>
          <p:cNvGrpSpPr/>
          <p:nvPr/>
        </p:nvGrpSpPr>
        <p:grpSpPr>
          <a:xfrm>
            <a:off x="343201" y="1174965"/>
            <a:ext cx="4782167" cy="2653112"/>
            <a:chOff x="343201" y="1174965"/>
            <a:chExt cx="4782167" cy="2653112"/>
          </a:xfrm>
        </p:grpSpPr>
        <p:sp>
          <p:nvSpPr>
            <p:cNvPr id="142" name="矩形 141"/>
            <p:cNvSpPr/>
            <p:nvPr/>
          </p:nvSpPr>
          <p:spPr>
            <a:xfrm>
              <a:off x="343201" y="3505618"/>
              <a:ext cx="3236784" cy="307777"/>
            </a:xfrm>
            <a:prstGeom prst="rect">
              <a:avLst/>
            </a:prstGeom>
          </p:spPr>
          <p:txBody>
            <a:bodyPr wrap="none">
              <a:spAutoFit/>
            </a:bodyPr>
            <a:lstStyle/>
            <a:p>
              <a:pPr lvl="0" defTabSz="914400"/>
              <a:r>
                <a:rPr lang="zh-CN" altLang="en-US" sz="1400" kern="0" dirty="0">
                  <a:solidFill>
                    <a:prstClr val="black"/>
                  </a:solidFill>
                  <a:latin typeface="楷体" panose="02010609060101010101" pitchFamily="49" charset="-122"/>
                  <a:ea typeface="楷体" panose="02010609060101010101" pitchFamily="49" charset="-122"/>
                </a:rPr>
                <a:t>⑤目标均衡化</a:t>
              </a:r>
              <a:r>
                <a:rPr lang="zh-CN" altLang="en-US" sz="1400" kern="0" dirty="0" smtClean="0">
                  <a:solidFill>
                    <a:prstClr val="black"/>
                  </a:solidFill>
                  <a:latin typeface="楷体" panose="02010609060101010101" pitchFamily="49" charset="-122"/>
                  <a:ea typeface="楷体" panose="02010609060101010101" pitchFamily="49" charset="-122"/>
                </a:rPr>
                <a:t>结果返回</a:t>
              </a:r>
              <a:r>
                <a:rPr lang="zh-CN" altLang="en-US" sz="1400" kern="0" dirty="0">
                  <a:solidFill>
                    <a:prstClr val="black"/>
                  </a:solidFill>
                  <a:latin typeface="楷体" panose="02010609060101010101" pitchFamily="49" charset="-122"/>
                  <a:ea typeface="楷体" panose="02010609060101010101" pitchFamily="49" charset="-122"/>
                </a:rPr>
                <a:t>目标规定化结果</a:t>
              </a:r>
            </a:p>
          </p:txBody>
        </p:sp>
        <p:sp>
          <p:nvSpPr>
            <p:cNvPr id="143" name="圆角矩形 142"/>
            <p:cNvSpPr/>
            <p:nvPr/>
          </p:nvSpPr>
          <p:spPr>
            <a:xfrm>
              <a:off x="362434" y="3520300"/>
              <a:ext cx="3322091" cy="30777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p:cNvCxnSpPr>
              <a:stCxn id="143" idx="0"/>
              <a:endCxn id="164" idx="2"/>
            </p:cNvCxnSpPr>
            <p:nvPr/>
          </p:nvCxnSpPr>
          <p:spPr>
            <a:xfrm flipV="1">
              <a:off x="2023480" y="1545884"/>
              <a:ext cx="1399474" cy="1974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5" name="直接箭头连接符 224"/>
            <p:cNvCxnSpPr>
              <a:stCxn id="143" idx="0"/>
              <a:endCxn id="162" idx="4"/>
            </p:cNvCxnSpPr>
            <p:nvPr/>
          </p:nvCxnSpPr>
          <p:spPr>
            <a:xfrm flipV="1">
              <a:off x="2023480" y="1174965"/>
              <a:ext cx="2179519" cy="2345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直接箭头连接符 226"/>
            <p:cNvCxnSpPr>
              <a:stCxn id="143" idx="0"/>
              <a:endCxn id="160" idx="2"/>
            </p:cNvCxnSpPr>
            <p:nvPr/>
          </p:nvCxnSpPr>
          <p:spPr>
            <a:xfrm flipV="1">
              <a:off x="2023480" y="1493220"/>
              <a:ext cx="2689747" cy="2027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9" name="直接箭头连接符 228"/>
            <p:cNvCxnSpPr>
              <a:stCxn id="143" idx="0"/>
              <a:endCxn id="158" idx="2"/>
            </p:cNvCxnSpPr>
            <p:nvPr/>
          </p:nvCxnSpPr>
          <p:spPr>
            <a:xfrm flipV="1">
              <a:off x="2023480" y="1695759"/>
              <a:ext cx="3101888" cy="1824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772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randombar(horizontal)">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8"/>
                                        </p:tgtEl>
                                        <p:attrNameLst>
                                          <p:attrName>style.visibility</p:attrName>
                                        </p:attrNameLst>
                                      </p:cBhvr>
                                      <p:to>
                                        <p:strVal val="visible"/>
                                      </p:to>
                                    </p:set>
                                    <p:animEffect transition="in" filter="fade">
                                      <p:cBhvr>
                                        <p:cTn id="12" dur="1000"/>
                                        <p:tgtEl>
                                          <p:spTgt spid="208"/>
                                        </p:tgtEl>
                                      </p:cBhvr>
                                    </p:animEffect>
                                    <p:anim calcmode="lin" valueType="num">
                                      <p:cBhvr>
                                        <p:cTn id="13" dur="1000" fill="hold"/>
                                        <p:tgtEl>
                                          <p:spTgt spid="208"/>
                                        </p:tgtEl>
                                        <p:attrNameLst>
                                          <p:attrName>ppt_x</p:attrName>
                                        </p:attrNameLst>
                                      </p:cBhvr>
                                      <p:tavLst>
                                        <p:tav tm="0">
                                          <p:val>
                                            <p:strVal val="#ppt_x"/>
                                          </p:val>
                                        </p:tav>
                                        <p:tav tm="100000">
                                          <p:val>
                                            <p:strVal val="#ppt_x"/>
                                          </p:val>
                                        </p:tav>
                                      </p:tavLst>
                                    </p:anim>
                                    <p:anim calcmode="lin" valueType="num">
                                      <p:cBhvr>
                                        <p:cTn id="14" dur="1000" fill="hold"/>
                                        <p:tgtEl>
                                          <p:spTgt spid="20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1"/>
                                        </p:tgtEl>
                                        <p:attrNameLst>
                                          <p:attrName>style.visibility</p:attrName>
                                        </p:attrNameLst>
                                      </p:cBhvr>
                                      <p:to>
                                        <p:strVal val="visible"/>
                                      </p:to>
                                    </p:set>
                                    <p:animEffect transition="in" filter="fade">
                                      <p:cBhvr>
                                        <p:cTn id="19" dur="1000"/>
                                        <p:tgtEl>
                                          <p:spTgt spid="221"/>
                                        </p:tgtEl>
                                      </p:cBhvr>
                                    </p:animEffect>
                                    <p:anim calcmode="lin" valueType="num">
                                      <p:cBhvr>
                                        <p:cTn id="20" dur="1000" fill="hold"/>
                                        <p:tgtEl>
                                          <p:spTgt spid="221"/>
                                        </p:tgtEl>
                                        <p:attrNameLst>
                                          <p:attrName>ppt_x</p:attrName>
                                        </p:attrNameLst>
                                      </p:cBhvr>
                                      <p:tavLst>
                                        <p:tav tm="0">
                                          <p:val>
                                            <p:strVal val="#ppt_x"/>
                                          </p:val>
                                        </p:tav>
                                        <p:tav tm="100000">
                                          <p:val>
                                            <p:strVal val="#ppt_x"/>
                                          </p:val>
                                        </p:tav>
                                      </p:tavLst>
                                    </p:anim>
                                    <p:anim calcmode="lin" valueType="num">
                                      <p:cBhvr>
                                        <p:cTn id="21" dur="1000" fill="hold"/>
                                        <p:tgtEl>
                                          <p:spTgt spid="22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30"/>
                                        </p:tgtEl>
                                        <p:attrNameLst>
                                          <p:attrName>style.visibility</p:attrName>
                                        </p:attrNameLst>
                                      </p:cBhvr>
                                      <p:to>
                                        <p:strVal val="visible"/>
                                      </p:to>
                                    </p:set>
                                    <p:animEffect transition="in" filter="fade">
                                      <p:cBhvr>
                                        <p:cTn id="26" dur="1000"/>
                                        <p:tgtEl>
                                          <p:spTgt spid="230"/>
                                        </p:tgtEl>
                                      </p:cBhvr>
                                    </p:animEffect>
                                    <p:anim calcmode="lin" valueType="num">
                                      <p:cBhvr>
                                        <p:cTn id="27" dur="1000" fill="hold"/>
                                        <p:tgtEl>
                                          <p:spTgt spid="230"/>
                                        </p:tgtEl>
                                        <p:attrNameLst>
                                          <p:attrName>ppt_x</p:attrName>
                                        </p:attrNameLst>
                                      </p:cBhvr>
                                      <p:tavLst>
                                        <p:tav tm="0">
                                          <p:val>
                                            <p:strVal val="#ppt_x"/>
                                          </p:val>
                                        </p:tav>
                                        <p:tav tm="100000">
                                          <p:val>
                                            <p:strVal val="#ppt_x"/>
                                          </p:val>
                                        </p:tav>
                                      </p:tavLst>
                                    </p:anim>
                                    <p:anim calcmode="lin" valueType="num">
                                      <p:cBhvr>
                                        <p:cTn id="28" dur="1000" fill="hold"/>
                                        <p:tgtEl>
                                          <p:spTgt spid="2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821761211"/>
              </p:ext>
            </p:extLst>
          </p:nvPr>
        </p:nvGraphicFramePr>
        <p:xfrm>
          <a:off x="3119119" y="1098492"/>
          <a:ext cx="5919372" cy="4554961"/>
        </p:xfrm>
        <a:graphic>
          <a:graphicData uri="http://schemas.openxmlformats.org/drawingml/2006/table">
            <a:tbl>
              <a:tblPr firstRow="1" firstCol="1" bandRow="1"/>
              <a:tblGrid>
                <a:gridCol w="1479843">
                  <a:extLst>
                    <a:ext uri="{9D8B030D-6E8A-4147-A177-3AD203B41FA5}">
                      <a16:colId xmlns:a16="http://schemas.microsoft.com/office/drawing/2014/main" val="2347329294"/>
                    </a:ext>
                  </a:extLst>
                </a:gridCol>
                <a:gridCol w="1479843">
                  <a:extLst>
                    <a:ext uri="{9D8B030D-6E8A-4147-A177-3AD203B41FA5}">
                      <a16:colId xmlns:a16="http://schemas.microsoft.com/office/drawing/2014/main" val="1040355528"/>
                    </a:ext>
                  </a:extLst>
                </a:gridCol>
                <a:gridCol w="1479843">
                  <a:extLst>
                    <a:ext uri="{9D8B030D-6E8A-4147-A177-3AD203B41FA5}">
                      <a16:colId xmlns:a16="http://schemas.microsoft.com/office/drawing/2014/main" val="180349054"/>
                    </a:ext>
                  </a:extLst>
                </a:gridCol>
                <a:gridCol w="1479843">
                  <a:extLst>
                    <a:ext uri="{9D8B030D-6E8A-4147-A177-3AD203B41FA5}">
                      <a16:colId xmlns:a16="http://schemas.microsoft.com/office/drawing/2014/main" val="1362955261"/>
                    </a:ext>
                  </a:extLst>
                </a:gridCol>
              </a:tblGrid>
              <a:tr h="513862">
                <a:tc gridSpan="4">
                  <a:txBody>
                    <a:bodyPr/>
                    <a:lstStyle/>
                    <a:p>
                      <a:pPr algn="ctr">
                        <a:spcAft>
                          <a:spcPts val="0"/>
                        </a:spcAft>
                      </a:pP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原均衡化结果靠向规定均衡</a:t>
                      </a:r>
                      <a:r>
                        <a:rPr lang="zh-CN" sz="1400" kern="100" dirty="0" smtClean="0">
                          <a:effectLst/>
                          <a:latin typeface="等线" panose="02010600030101010101" pitchFamily="2" charset="-122"/>
                          <a:ea typeface="宋体" panose="02010600030101010101" pitchFamily="2" charset="-122"/>
                          <a:cs typeface="Times New Roman" panose="02020603050405020304" pitchFamily="18" charset="0"/>
                        </a:rPr>
                        <a:t>化</a:t>
                      </a:r>
                      <a:r>
                        <a:rPr lang="zh-CN" altLang="en-US" sz="1400" kern="100" dirty="0" smtClean="0">
                          <a:effectLst/>
                          <a:latin typeface="等线" panose="02010600030101010101" pitchFamily="2" charset="-122"/>
                          <a:ea typeface="宋体" panose="02010600030101010101" pitchFamily="2" charset="-122"/>
                          <a:cs typeface="Times New Roman" panose="02020603050405020304" pitchFamily="18" charset="0"/>
                        </a:rPr>
                        <a:t>、并取代目标均衡化结果</a:t>
                      </a:r>
                      <a:r>
                        <a:rPr lang="zh-CN" sz="1400" kern="100" dirty="0" smtClean="0">
                          <a:effectLst/>
                          <a:latin typeface="等线" panose="02010600030101010101" pitchFamily="2" charset="-122"/>
                          <a:ea typeface="宋体" panose="02010600030101010101" pitchFamily="2" charset="-122"/>
                          <a:cs typeface="Times New Roman" panose="02020603050405020304" pitchFamily="18" charset="0"/>
                        </a:rPr>
                        <a:t>数据</a:t>
                      </a: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结果</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56521299"/>
                  </a:ext>
                </a:extLst>
              </a:tr>
              <a:tr h="449011">
                <a:tc>
                  <a:txBody>
                    <a:bodyPr/>
                    <a:lstStyle/>
                    <a:p>
                      <a:pPr algn="ctr">
                        <a:spcAft>
                          <a:spcPts val="0"/>
                        </a:spcAft>
                      </a:pPr>
                      <a:r>
                        <a:rPr lang="en-US" sz="2000" kern="100" dirty="0" err="1">
                          <a:effectLst/>
                          <a:latin typeface="Cambria Math" panose="02040503050406030204" pitchFamily="18" charset="0"/>
                          <a:ea typeface="等线" panose="02010600030101010101" pitchFamily="2" charset="-122"/>
                          <a:cs typeface="Times New Roman" panose="02020603050405020304" pitchFamily="18" charset="0"/>
                        </a:rPr>
                        <a:t>s</a:t>
                      </a:r>
                      <a:r>
                        <a:rPr lang="en-US" sz="2000" kern="100" baseline="-25000" dirty="0" err="1">
                          <a:effectLst/>
                          <a:latin typeface="Cambria Math" panose="02040503050406030204" pitchFamily="18" charset="0"/>
                          <a:ea typeface="等线" panose="02010600030101010101" pitchFamily="2" charset="-122"/>
                          <a:cs typeface="Times New Roman" panose="02020603050405020304" pitchFamily="18" charset="0"/>
                        </a:rPr>
                        <a:t>k</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P</a:t>
                      </a:r>
                      <a:r>
                        <a:rPr lang="en-US" sz="2000" kern="100" baseline="-25000">
                          <a:effectLst/>
                          <a:latin typeface="Cambria Math" panose="02040503050406030204" pitchFamily="18" charset="0"/>
                          <a:ea typeface="等线" panose="02010600030101010101" pitchFamily="2" charset="-122"/>
                          <a:cs typeface="Times New Roman" panose="02020603050405020304" pitchFamily="18" charset="0"/>
                        </a:rPr>
                        <a:t>s</a:t>
                      </a:r>
                      <a:r>
                        <a:rPr lang="en-US" sz="20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2000" kern="100" baseline="-25000">
                          <a:effectLst/>
                          <a:latin typeface="Cambria Math" panose="02040503050406030204" pitchFamily="18" charset="0"/>
                          <a:ea typeface="等线" panose="02010600030101010101" pitchFamily="2" charset="-122"/>
                          <a:cs typeface="Times New Roman" panose="02020603050405020304" pitchFamily="18" charset="0"/>
                        </a:rPr>
                        <a:t>k</a:t>
                      </a:r>
                      <a:r>
                        <a:rPr lang="en-US" sz="2000" kern="100">
                          <a:effectLst/>
                          <a:latin typeface="Cambria Math" panose="02040503050406030204" pitchFamily="18" charset="0"/>
                          <a:ea typeface="等线" panose="02010600030101010101" pitchFamily="2" charset="-122"/>
                          <a:cs typeface="Times New Roman" panose="02020603050405020304" pitchFamily="18" charset="0"/>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v</a:t>
                      </a:r>
                      <a:r>
                        <a:rPr lang="en-US" sz="2000" kern="100" baseline="-25000">
                          <a:effectLst/>
                          <a:latin typeface="Cambria Math" panose="02040503050406030204" pitchFamily="18" charset="0"/>
                          <a:ea typeface="等线" panose="02010600030101010101" pitchFamily="2" charset="-122"/>
                          <a:cs typeface="Times New Roman" panose="02020603050405020304" pitchFamily="18" charset="0"/>
                        </a:rPr>
                        <a:t>k</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P</a:t>
                      </a:r>
                      <a:r>
                        <a:rPr lang="en-US" sz="2000" kern="100" baseline="-25000">
                          <a:effectLst/>
                          <a:latin typeface="Cambria Math" panose="02040503050406030204" pitchFamily="18" charset="0"/>
                          <a:ea typeface="等线" panose="02010600030101010101" pitchFamily="2" charset="-122"/>
                          <a:cs typeface="Times New Roman" panose="02020603050405020304" pitchFamily="18" charset="0"/>
                        </a:rPr>
                        <a:t>v</a:t>
                      </a:r>
                      <a:r>
                        <a:rPr lang="en-US" sz="2000" kern="100">
                          <a:effectLst/>
                          <a:latin typeface="Cambria Math" panose="02040503050406030204" pitchFamily="18" charset="0"/>
                          <a:ea typeface="等线" panose="02010600030101010101" pitchFamily="2" charset="-122"/>
                          <a:cs typeface="Times New Roman" panose="02020603050405020304" pitchFamily="18" charset="0"/>
                        </a:rPr>
                        <a:t>(v</a:t>
                      </a:r>
                      <a:r>
                        <a:rPr lang="en-US" sz="2000" kern="100" baseline="-25000">
                          <a:effectLst/>
                          <a:latin typeface="Cambria Math" panose="02040503050406030204" pitchFamily="18" charset="0"/>
                          <a:ea typeface="等线" panose="02010600030101010101" pitchFamily="2" charset="-122"/>
                          <a:cs typeface="Times New Roman" panose="02020603050405020304" pitchFamily="18" charset="0"/>
                        </a:rPr>
                        <a:t>k</a:t>
                      </a:r>
                      <a:r>
                        <a:rPr lang="en-US" sz="2000" kern="100">
                          <a:effectLst/>
                          <a:latin typeface="Cambria Math" panose="02040503050406030204" pitchFamily="18" charset="0"/>
                          <a:ea typeface="等线" panose="02010600030101010101" pitchFamily="2" charset="-122"/>
                          <a:cs typeface="Times New Roman" panose="02020603050405020304" pitchFamily="18" charset="0"/>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083745"/>
                  </a:ext>
                </a:extLst>
              </a:tr>
              <a:tr h="449011">
                <a:tc>
                  <a:txBody>
                    <a:bodyPr/>
                    <a:lstStyle/>
                    <a:p>
                      <a:pPr algn="ctr">
                        <a:spcAft>
                          <a:spcPts val="0"/>
                        </a:spcAft>
                      </a:pPr>
                      <a:r>
                        <a:rPr lang="en-US" sz="2000" kern="100" dirty="0">
                          <a:effectLst/>
                          <a:latin typeface="Cambria Math" panose="02040503050406030204" pitchFamily="18" charset="0"/>
                          <a:ea typeface="等线" panose="02010600030101010101" pitchFamily="2" charset="-122"/>
                          <a:cs typeface="Times New Roman" panose="02020603050405020304" pitchFamily="18" charset="0"/>
                        </a:rPr>
                        <a:t>s</a:t>
                      </a:r>
                      <a:r>
                        <a:rPr lang="en-US" sz="2000" kern="100" baseline="-25000" dirty="0">
                          <a:effectLst/>
                          <a:latin typeface="Cambria Math" panose="02040503050406030204" pitchFamily="18" charset="0"/>
                          <a:ea typeface="等线" panose="02010600030101010101" pitchFamily="2" charset="-122"/>
                          <a:cs typeface="Times New Roman" panose="02020603050405020304" pitchFamily="18" charset="0"/>
                        </a:rPr>
                        <a:t>0</a:t>
                      </a:r>
                      <a:r>
                        <a:rPr lang="en-US" sz="2000" kern="100" dirty="0">
                          <a:effectLst/>
                          <a:latin typeface="Cambria Math" panose="02040503050406030204" pitchFamily="18" charset="0"/>
                          <a:ea typeface="等线" panose="02010600030101010101" pitchFamily="2" charset="-122"/>
                          <a:cs typeface="Times New Roman" panose="02020603050405020304" pitchFamily="18" charset="0"/>
                        </a:rPr>
                        <a:t>=0</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v</a:t>
                      </a:r>
                      <a:r>
                        <a:rPr lang="en-US" sz="2000" kern="100" baseline="-25000">
                          <a:effectLst/>
                          <a:latin typeface="Cambria Math" panose="02040503050406030204" pitchFamily="18" charset="0"/>
                          <a:ea typeface="等线" panose="02010600030101010101" pitchFamily="2" charset="-122"/>
                          <a:cs typeface="Times New Roman" panose="02020603050405020304" pitchFamily="18" charset="0"/>
                        </a:rPr>
                        <a:t>0</a:t>
                      </a:r>
                      <a:r>
                        <a:rPr lang="en-US" sz="200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830008"/>
                  </a:ext>
                </a:extLst>
              </a:tr>
              <a:tr h="449011">
                <a:tc>
                  <a:txBody>
                    <a:bodyPr/>
                    <a:lstStyle/>
                    <a:p>
                      <a:pPr algn="ctr">
                        <a:spcAft>
                          <a:spcPts val="0"/>
                        </a:spcAft>
                      </a:pPr>
                      <a:r>
                        <a:rPr lang="en-US" sz="2000" kern="100" dirty="0">
                          <a:effectLst/>
                          <a:latin typeface="Cambria Math" panose="02040503050406030204" pitchFamily="18" charset="0"/>
                          <a:ea typeface="等线" panose="02010600030101010101" pitchFamily="2" charset="-122"/>
                          <a:cs typeface="Times New Roman" panose="02020603050405020304" pitchFamily="18" charset="0"/>
                        </a:rPr>
                        <a:t>s</a:t>
                      </a:r>
                      <a:r>
                        <a:rPr lang="en-US" sz="2000" kern="100" baseline="-25000" dirty="0">
                          <a:effectLst/>
                          <a:latin typeface="Cambria Math" panose="02040503050406030204" pitchFamily="18" charset="0"/>
                          <a:ea typeface="等线" panose="02010600030101010101" pitchFamily="2" charset="-122"/>
                          <a:cs typeface="Times New Roman" panose="02020603050405020304" pitchFamily="18" charset="0"/>
                        </a:rPr>
                        <a:t>1</a:t>
                      </a:r>
                      <a:r>
                        <a:rPr lang="en-US" sz="2000" kern="100" dirty="0">
                          <a:effectLst/>
                          <a:latin typeface="Cambria Math" panose="02040503050406030204" pitchFamily="18" charset="0"/>
                          <a:ea typeface="等线" panose="02010600030101010101" pitchFamily="2" charset="-122"/>
                          <a:cs typeface="Times New Roman" panose="02020603050405020304" pitchFamily="18" charset="0"/>
                        </a:rPr>
                        <a:t>=1/7</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v</a:t>
                      </a:r>
                      <a:r>
                        <a:rPr lang="en-US" sz="2000" kern="100" baseline="-25000">
                          <a:effectLst/>
                          <a:latin typeface="Cambria Math" panose="02040503050406030204" pitchFamily="18" charset="0"/>
                          <a:ea typeface="等线" panose="02010600030101010101" pitchFamily="2" charset="-122"/>
                          <a:cs typeface="Times New Roman" panose="02020603050405020304" pitchFamily="18" charset="0"/>
                        </a:rPr>
                        <a:t>1</a:t>
                      </a:r>
                      <a:r>
                        <a:rPr lang="en-US" sz="2000" kern="100">
                          <a:effectLst/>
                          <a:latin typeface="Cambria Math" panose="02040503050406030204" pitchFamily="18" charset="0"/>
                          <a:ea typeface="等线" panose="02010600030101010101" pitchFamily="2" charset="-122"/>
                          <a:cs typeface="Times New Roman" panose="02020603050405020304" pitchFamily="18" charset="0"/>
                        </a:rPr>
                        <a:t>=1/7</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5150861"/>
                  </a:ext>
                </a:extLst>
              </a:tr>
              <a:tr h="449011">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2000" kern="100" baseline="-25000">
                          <a:effectLst/>
                          <a:latin typeface="Cambria Math" panose="02040503050406030204" pitchFamily="18" charset="0"/>
                          <a:ea typeface="等线" panose="02010600030101010101" pitchFamily="2" charset="-122"/>
                          <a:cs typeface="Times New Roman" panose="02020603050405020304" pitchFamily="18" charset="0"/>
                        </a:rPr>
                        <a:t>2</a:t>
                      </a:r>
                      <a:r>
                        <a:rPr lang="en-US" sz="2000" kern="100">
                          <a:effectLst/>
                          <a:latin typeface="Cambria Math" panose="02040503050406030204" pitchFamily="18" charset="0"/>
                          <a:ea typeface="等线" panose="02010600030101010101" pitchFamily="2" charset="-122"/>
                          <a:cs typeface="Times New Roman" panose="02020603050405020304" pitchFamily="18" charset="0"/>
                        </a:rPr>
                        <a:t>=2/7</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Cambria Math" panose="02040503050406030204" pitchFamily="18" charset="0"/>
                          <a:ea typeface="等线" panose="02010600030101010101" pitchFamily="2" charset="-122"/>
                          <a:cs typeface="Times New Roman" panose="02020603050405020304" pitchFamily="18" charset="0"/>
                        </a:rPr>
                        <a:t>0.29</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v</a:t>
                      </a:r>
                      <a:r>
                        <a:rPr lang="en-US" sz="2000" kern="100" baseline="-25000">
                          <a:effectLst/>
                          <a:latin typeface="Cambria Math" panose="02040503050406030204" pitchFamily="18" charset="0"/>
                          <a:ea typeface="等线" panose="02010600030101010101" pitchFamily="2" charset="-122"/>
                          <a:cs typeface="Times New Roman" panose="02020603050405020304" pitchFamily="18" charset="0"/>
                        </a:rPr>
                        <a:t>2</a:t>
                      </a:r>
                      <a:r>
                        <a:rPr lang="en-US" sz="2000" kern="100">
                          <a:effectLst/>
                          <a:latin typeface="Cambria Math" panose="02040503050406030204" pitchFamily="18" charset="0"/>
                          <a:ea typeface="等线" panose="02010600030101010101" pitchFamily="2" charset="-122"/>
                          <a:cs typeface="Times New Roman" panose="02020603050405020304" pitchFamily="18" charset="0"/>
                        </a:rPr>
                        <a:t>=2/7</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0.29</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3330445"/>
                  </a:ext>
                </a:extLst>
              </a:tr>
              <a:tr h="449011">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2000" kern="100" baseline="-25000">
                          <a:effectLst/>
                          <a:latin typeface="Cambria Math" panose="02040503050406030204" pitchFamily="18" charset="0"/>
                          <a:ea typeface="等线" panose="02010600030101010101" pitchFamily="2" charset="-122"/>
                          <a:cs typeface="Times New Roman" panose="02020603050405020304" pitchFamily="18" charset="0"/>
                        </a:rPr>
                        <a:t>3</a:t>
                      </a:r>
                      <a:r>
                        <a:rPr lang="en-US" sz="2000" kern="100">
                          <a:effectLst/>
                          <a:latin typeface="Cambria Math" panose="02040503050406030204" pitchFamily="18" charset="0"/>
                          <a:ea typeface="等线" panose="02010600030101010101" pitchFamily="2" charset="-122"/>
                          <a:cs typeface="Times New Roman" panose="02020603050405020304" pitchFamily="18" charset="0"/>
                        </a:rPr>
                        <a:t>=3/7</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Cambria Math" panose="02040503050406030204" pitchFamily="18" charset="0"/>
                          <a:ea typeface="等线" panose="02010600030101010101" pitchFamily="2" charset="-122"/>
                          <a:cs typeface="Times New Roman" panose="02020603050405020304" pitchFamily="18" charset="0"/>
                        </a:rPr>
                        <a:t>0</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Cambria Math" panose="02040503050406030204" pitchFamily="18" charset="0"/>
                          <a:ea typeface="等线" panose="02010600030101010101" pitchFamily="2" charset="-122"/>
                          <a:cs typeface="Times New Roman" panose="02020603050405020304" pitchFamily="18" charset="0"/>
                        </a:rPr>
                        <a:t>v</a:t>
                      </a:r>
                      <a:r>
                        <a:rPr lang="en-US" sz="2000" kern="100" baseline="-25000" dirty="0">
                          <a:effectLst/>
                          <a:latin typeface="Cambria Math" panose="02040503050406030204" pitchFamily="18" charset="0"/>
                          <a:ea typeface="等线" panose="02010600030101010101" pitchFamily="2" charset="-122"/>
                          <a:cs typeface="Times New Roman" panose="02020603050405020304" pitchFamily="18" charset="0"/>
                        </a:rPr>
                        <a:t>3</a:t>
                      </a:r>
                      <a:r>
                        <a:rPr lang="en-US" sz="2000" kern="100" dirty="0">
                          <a:effectLst/>
                          <a:latin typeface="Cambria Math" panose="02040503050406030204" pitchFamily="18" charset="0"/>
                          <a:ea typeface="等线" panose="02010600030101010101" pitchFamily="2" charset="-122"/>
                          <a:cs typeface="Times New Roman" panose="02020603050405020304" pitchFamily="18" charset="0"/>
                        </a:rPr>
                        <a:t>=3/7</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242512"/>
                  </a:ext>
                </a:extLst>
              </a:tr>
              <a:tr h="449011">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2000" kern="100" baseline="-25000">
                          <a:effectLst/>
                          <a:latin typeface="Cambria Math" panose="02040503050406030204" pitchFamily="18" charset="0"/>
                          <a:ea typeface="等线" panose="02010600030101010101" pitchFamily="2" charset="-122"/>
                          <a:cs typeface="Times New Roman" panose="02020603050405020304" pitchFamily="18" charset="0"/>
                        </a:rPr>
                        <a:t>4</a:t>
                      </a:r>
                      <a:r>
                        <a:rPr lang="en-US" sz="2000" kern="100">
                          <a:effectLst/>
                          <a:latin typeface="Cambria Math" panose="02040503050406030204" pitchFamily="18" charset="0"/>
                          <a:ea typeface="等线" panose="02010600030101010101" pitchFamily="2" charset="-122"/>
                          <a:cs typeface="Times New Roman" panose="02020603050405020304" pitchFamily="18" charset="0"/>
                        </a:rPr>
                        <a:t>=4/7</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Cambria Math" panose="02040503050406030204" pitchFamily="18" charset="0"/>
                          <a:ea typeface="等线" panose="02010600030101010101" pitchFamily="2" charset="-122"/>
                          <a:cs typeface="Times New Roman" panose="02020603050405020304" pitchFamily="18" charset="0"/>
                        </a:rPr>
                        <a:t>0.24</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Cambria Math" panose="02040503050406030204" pitchFamily="18" charset="0"/>
                          <a:ea typeface="等线" panose="02010600030101010101" pitchFamily="2" charset="-122"/>
                          <a:cs typeface="Times New Roman" panose="02020603050405020304" pitchFamily="18" charset="0"/>
                        </a:rPr>
                        <a:t>v</a:t>
                      </a:r>
                      <a:r>
                        <a:rPr lang="en-US" sz="2000" kern="100" baseline="-25000" dirty="0">
                          <a:effectLst/>
                          <a:latin typeface="Cambria Math" panose="02040503050406030204" pitchFamily="18" charset="0"/>
                          <a:ea typeface="等线" panose="02010600030101010101" pitchFamily="2" charset="-122"/>
                          <a:cs typeface="Times New Roman" panose="02020603050405020304" pitchFamily="18" charset="0"/>
                        </a:rPr>
                        <a:t>4</a:t>
                      </a:r>
                      <a:r>
                        <a:rPr lang="en-US" sz="2000" kern="100" dirty="0">
                          <a:effectLst/>
                          <a:latin typeface="Cambria Math" panose="02040503050406030204" pitchFamily="18" charset="0"/>
                          <a:ea typeface="等线" panose="02010600030101010101" pitchFamily="2" charset="-122"/>
                          <a:cs typeface="Times New Roman" panose="02020603050405020304" pitchFamily="18" charset="0"/>
                        </a:rPr>
                        <a:t>=4/7</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1681996"/>
                  </a:ext>
                </a:extLst>
              </a:tr>
              <a:tr h="449011">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2000" kern="100" baseline="-25000">
                          <a:effectLst/>
                          <a:latin typeface="Cambria Math" panose="02040503050406030204" pitchFamily="18" charset="0"/>
                          <a:ea typeface="等线" panose="02010600030101010101" pitchFamily="2" charset="-122"/>
                          <a:cs typeface="Times New Roman" panose="02020603050405020304" pitchFamily="18" charset="0"/>
                        </a:rPr>
                        <a:t>5</a:t>
                      </a:r>
                      <a:r>
                        <a:rPr lang="en-US" sz="2000" kern="100">
                          <a:effectLst/>
                          <a:latin typeface="Cambria Math" panose="02040503050406030204" pitchFamily="18" charset="0"/>
                          <a:ea typeface="等线" panose="02010600030101010101" pitchFamily="2" charset="-122"/>
                          <a:cs typeface="Times New Roman" panose="02020603050405020304" pitchFamily="18" charset="0"/>
                        </a:rPr>
                        <a:t>=5/7</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0.17</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Cambria Math" panose="02040503050406030204" pitchFamily="18" charset="0"/>
                          <a:ea typeface="等线" panose="02010600030101010101" pitchFamily="2" charset="-122"/>
                          <a:cs typeface="Times New Roman" panose="02020603050405020304" pitchFamily="18" charset="0"/>
                        </a:rPr>
                        <a:t>v</a:t>
                      </a:r>
                      <a:r>
                        <a:rPr lang="en-US" sz="2000" kern="100" baseline="-25000" dirty="0">
                          <a:effectLst/>
                          <a:latin typeface="Cambria Math" panose="02040503050406030204" pitchFamily="18" charset="0"/>
                          <a:ea typeface="等线" panose="02010600030101010101" pitchFamily="2" charset="-122"/>
                          <a:cs typeface="Times New Roman" panose="02020603050405020304" pitchFamily="18" charset="0"/>
                        </a:rPr>
                        <a:t>5</a:t>
                      </a:r>
                      <a:r>
                        <a:rPr lang="en-US" sz="2000" kern="100" dirty="0">
                          <a:effectLst/>
                          <a:latin typeface="Cambria Math" panose="02040503050406030204" pitchFamily="18" charset="0"/>
                          <a:ea typeface="等线" panose="02010600030101010101" pitchFamily="2" charset="-122"/>
                          <a:cs typeface="Times New Roman" panose="02020603050405020304" pitchFamily="18" charset="0"/>
                        </a:rPr>
                        <a:t>=5/7</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0.41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6172897"/>
                  </a:ext>
                </a:extLst>
              </a:tr>
              <a:tr h="449011">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2000" kern="100" baseline="-25000">
                          <a:effectLst/>
                          <a:latin typeface="Cambria Math" panose="02040503050406030204" pitchFamily="18" charset="0"/>
                          <a:ea typeface="等线" panose="02010600030101010101" pitchFamily="2" charset="-122"/>
                          <a:cs typeface="Times New Roman" panose="02020603050405020304" pitchFamily="18" charset="0"/>
                        </a:rPr>
                        <a:t>6</a:t>
                      </a:r>
                      <a:r>
                        <a:rPr lang="en-US" sz="2000" kern="100">
                          <a:effectLst/>
                          <a:latin typeface="Cambria Math" panose="02040503050406030204" pitchFamily="18" charset="0"/>
                          <a:ea typeface="等线" panose="02010600030101010101" pitchFamily="2" charset="-122"/>
                          <a:cs typeface="Times New Roman" panose="02020603050405020304" pitchFamily="18" charset="0"/>
                        </a:rPr>
                        <a:t>=6/7</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0.21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Cambria Math" panose="02040503050406030204" pitchFamily="18" charset="0"/>
                          <a:ea typeface="等线" panose="02010600030101010101" pitchFamily="2" charset="-122"/>
                          <a:cs typeface="Times New Roman" panose="02020603050405020304" pitchFamily="18" charset="0"/>
                        </a:rPr>
                        <a:t>v</a:t>
                      </a:r>
                      <a:r>
                        <a:rPr lang="en-US" sz="2000" kern="100" baseline="-25000" dirty="0">
                          <a:effectLst/>
                          <a:latin typeface="Cambria Math" panose="02040503050406030204" pitchFamily="18" charset="0"/>
                          <a:ea typeface="等线" panose="02010600030101010101" pitchFamily="2" charset="-122"/>
                          <a:cs typeface="Times New Roman" panose="02020603050405020304" pitchFamily="18" charset="0"/>
                        </a:rPr>
                        <a:t>6</a:t>
                      </a:r>
                      <a:r>
                        <a:rPr lang="en-US" sz="2000" kern="100" dirty="0">
                          <a:effectLst/>
                          <a:latin typeface="Cambria Math" panose="02040503050406030204" pitchFamily="18" charset="0"/>
                          <a:ea typeface="等线" panose="02010600030101010101" pitchFamily="2" charset="-122"/>
                          <a:cs typeface="Times New Roman" panose="02020603050405020304" pitchFamily="18" charset="0"/>
                        </a:rPr>
                        <a:t>=6/7</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Cambria Math" panose="02040503050406030204" pitchFamily="18" charset="0"/>
                          <a:ea typeface="等线" panose="02010600030101010101" pitchFamily="2" charset="-122"/>
                          <a:cs typeface="Times New Roman" panose="02020603050405020304" pitchFamily="18" charset="0"/>
                        </a:rPr>
                        <a:t>0.21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150537"/>
                  </a:ext>
                </a:extLst>
              </a:tr>
              <a:tr h="449011">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2000" kern="100" baseline="-25000">
                          <a:effectLst/>
                          <a:latin typeface="Cambria Math" panose="02040503050406030204" pitchFamily="18" charset="0"/>
                          <a:ea typeface="等线" panose="02010600030101010101" pitchFamily="2" charset="-122"/>
                          <a:cs typeface="Times New Roman" panose="02020603050405020304" pitchFamily="18" charset="0"/>
                        </a:rPr>
                        <a:t>7</a:t>
                      </a:r>
                      <a:r>
                        <a:rPr lang="en-US" sz="2000" kern="100">
                          <a:effectLst/>
                          <a:latin typeface="Cambria Math" panose="02040503050406030204" pitchFamily="18" charset="0"/>
                          <a:ea typeface="等线" panose="02010600030101010101" pitchFamily="2" charset="-122"/>
                          <a:cs typeface="Times New Roman" panose="02020603050405020304" pitchFamily="18" charset="0"/>
                        </a:rPr>
                        <a:t>=1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0.09</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Cambria Math" panose="02040503050406030204" pitchFamily="18" charset="0"/>
                          <a:ea typeface="等线" panose="02010600030101010101" pitchFamily="2" charset="-122"/>
                          <a:cs typeface="Times New Roman" panose="02020603050405020304" pitchFamily="18" charset="0"/>
                        </a:rPr>
                        <a:t>v</a:t>
                      </a:r>
                      <a:r>
                        <a:rPr lang="en-US" sz="2000" kern="100" baseline="-25000">
                          <a:effectLst/>
                          <a:latin typeface="Cambria Math" panose="02040503050406030204" pitchFamily="18" charset="0"/>
                          <a:ea typeface="等线" panose="02010600030101010101" pitchFamily="2" charset="-122"/>
                          <a:cs typeface="Times New Roman" panose="02020603050405020304" pitchFamily="18" charset="0"/>
                        </a:rPr>
                        <a:t>7</a:t>
                      </a:r>
                      <a:r>
                        <a:rPr lang="en-US" sz="2000" kern="100">
                          <a:effectLst/>
                          <a:latin typeface="Cambria Math" panose="02040503050406030204" pitchFamily="18" charset="0"/>
                          <a:ea typeface="等线" panose="02010600030101010101" pitchFamily="2" charset="-122"/>
                          <a:cs typeface="Times New Roman" panose="02020603050405020304" pitchFamily="18" charset="0"/>
                        </a:rPr>
                        <a:t>=1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Cambria Math" panose="02040503050406030204" pitchFamily="18" charset="0"/>
                          <a:ea typeface="等线" panose="02010600030101010101" pitchFamily="2" charset="-122"/>
                          <a:cs typeface="Times New Roman" panose="02020603050405020304" pitchFamily="18" charset="0"/>
                        </a:rPr>
                        <a:t>0.09</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5818926"/>
                  </a:ext>
                </a:extLst>
              </a:tr>
            </a:tbl>
          </a:graphicData>
        </a:graphic>
      </p:graphicFrame>
    </p:spTree>
    <p:extLst>
      <p:ext uri="{BB962C8B-B14F-4D97-AF65-F5344CB8AC3E}">
        <p14:creationId xmlns:p14="http://schemas.microsoft.com/office/powerpoint/2010/main" val="26841304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1248117984"/>
              </p:ext>
            </p:extLst>
          </p:nvPr>
        </p:nvGraphicFramePr>
        <p:xfrm>
          <a:off x="3217668" y="694619"/>
          <a:ext cx="5833696" cy="2873766"/>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p:nvSpPr>
        <p:spPr>
          <a:xfrm>
            <a:off x="4772605" y="201797"/>
            <a:ext cx="2723823" cy="369332"/>
          </a:xfrm>
          <a:prstGeom prst="rect">
            <a:avLst/>
          </a:prstGeom>
        </p:spPr>
        <p:txBody>
          <a:bodyPr wrap="none">
            <a:spAutoFit/>
          </a:bodyPr>
          <a:lstStyle/>
          <a:p>
            <a:r>
              <a:rPr lang="zh-CN" altLang="en-US" dirty="0">
                <a:solidFill>
                  <a:prstClr val="black"/>
                </a:solidFill>
                <a:latin typeface="楷体" panose="02010609060101010101" pitchFamily="49" charset="-122"/>
                <a:ea typeface="楷体" panose="02010609060101010101" pitchFamily="49" charset="-122"/>
              </a:rPr>
              <a:t>规定化后的</a:t>
            </a:r>
            <a:r>
              <a:rPr lang="zh-CN" altLang="en-US" dirty="0" smtClean="0">
                <a:solidFill>
                  <a:prstClr val="black"/>
                </a:solidFill>
                <a:latin typeface="楷体" panose="02010609060101010101" pitchFamily="49" charset="-122"/>
                <a:ea typeface="楷体" panose="02010609060101010101" pitchFamily="49" charset="-122"/>
              </a:rPr>
              <a:t>直方图如下：</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359304911"/>
              </p:ext>
            </p:extLst>
          </p:nvPr>
        </p:nvGraphicFramePr>
        <p:xfrm>
          <a:off x="3217668" y="3806519"/>
          <a:ext cx="5833696" cy="2793225"/>
        </p:xfrm>
        <a:graphic>
          <a:graphicData uri="http://schemas.openxmlformats.org/drawingml/2006/table">
            <a:tbl>
              <a:tblPr firstRow="1" firstCol="1" bandRow="1"/>
              <a:tblGrid>
                <a:gridCol w="1458424">
                  <a:extLst>
                    <a:ext uri="{9D8B030D-6E8A-4147-A177-3AD203B41FA5}">
                      <a16:colId xmlns:a16="http://schemas.microsoft.com/office/drawing/2014/main" val="654125009"/>
                    </a:ext>
                  </a:extLst>
                </a:gridCol>
                <a:gridCol w="1458424">
                  <a:extLst>
                    <a:ext uri="{9D8B030D-6E8A-4147-A177-3AD203B41FA5}">
                      <a16:colId xmlns:a16="http://schemas.microsoft.com/office/drawing/2014/main" val="1447125139"/>
                    </a:ext>
                  </a:extLst>
                </a:gridCol>
                <a:gridCol w="1458424">
                  <a:extLst>
                    <a:ext uri="{9D8B030D-6E8A-4147-A177-3AD203B41FA5}">
                      <a16:colId xmlns:a16="http://schemas.microsoft.com/office/drawing/2014/main" val="3540805764"/>
                    </a:ext>
                  </a:extLst>
                </a:gridCol>
                <a:gridCol w="1458424">
                  <a:extLst>
                    <a:ext uri="{9D8B030D-6E8A-4147-A177-3AD203B41FA5}">
                      <a16:colId xmlns:a16="http://schemas.microsoft.com/office/drawing/2014/main" val="4253417540"/>
                    </a:ext>
                  </a:extLst>
                </a:gridCol>
              </a:tblGrid>
              <a:tr h="262945">
                <a:tc gridSpan="4">
                  <a:txBody>
                    <a:bodyPr/>
                    <a:lstStyle/>
                    <a:p>
                      <a:pPr algn="ctr">
                        <a:spcAft>
                          <a:spcPts val="0"/>
                        </a:spcAft>
                      </a:pP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规定化</a:t>
                      </a:r>
                      <a:r>
                        <a:rPr lang="zh-CN" sz="1400" kern="100" dirty="0" smtClean="0">
                          <a:effectLst/>
                          <a:latin typeface="等线" panose="02010600030101010101" pitchFamily="2" charset="-122"/>
                          <a:ea typeface="宋体" panose="02010600030101010101" pitchFamily="2" charset="-122"/>
                          <a:cs typeface="Times New Roman" panose="02020603050405020304" pitchFamily="18" charset="0"/>
                        </a:rPr>
                        <a:t>结果</a:t>
                      </a:r>
                      <a:endParaRPr lang="en-US" altLang="zh-CN" sz="1400" kern="100" dirty="0" smtClean="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00" dirty="0" smtClean="0">
                          <a:effectLst/>
                          <a:latin typeface="等线" panose="02010600030101010101" pitchFamily="2" charset="-122"/>
                          <a:ea typeface="宋体" panose="02010600030101010101" pitchFamily="2" charset="-122"/>
                          <a:cs typeface="Times New Roman" panose="02020603050405020304" pitchFamily="18" charset="0"/>
                        </a:rPr>
                        <a:t>（</a:t>
                      </a:r>
                      <a:r>
                        <a:rPr lang="zh-CN" altLang="en-US" sz="1400" kern="100" dirty="0" smtClean="0">
                          <a:effectLst/>
                          <a:latin typeface="等线" panose="02010600030101010101" pitchFamily="2" charset="-122"/>
                          <a:ea typeface="+mn-ea"/>
                          <a:cs typeface="Times New Roman" panose="02020603050405020304" pitchFamily="18" charset="0"/>
                        </a:rPr>
                        <a:t>目标均衡化结果返回目标规定化结果</a:t>
                      </a:r>
                      <a:r>
                        <a:rPr lang="zh-CN" altLang="en-US" sz="1400" kern="100" dirty="0" smtClean="0">
                          <a:effectLst/>
                          <a:latin typeface="等线" panose="02010600030101010101" pitchFamily="2" charset="-122"/>
                          <a:ea typeface="宋体" panose="02010600030101010101" pitchFamily="2" charset="-122"/>
                          <a:cs typeface="Times New Roman" panose="02020603050405020304" pitchFamily="18" charset="0"/>
                        </a:rPr>
                        <a: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39167770"/>
                  </a:ext>
                </a:extLst>
              </a:tr>
              <a:tr h="262945">
                <a:tc>
                  <a:txBody>
                    <a:bodyPr/>
                    <a:lstStyle/>
                    <a:p>
                      <a:pPr algn="ctr">
                        <a:spcAft>
                          <a:spcPts val="0"/>
                        </a:spcAft>
                      </a:pPr>
                      <a:r>
                        <a:rPr lang="en-US" sz="1600" kern="100" dirty="0" err="1">
                          <a:effectLst/>
                          <a:latin typeface="Cambria Math" panose="02040503050406030204" pitchFamily="18" charset="0"/>
                          <a:ea typeface="等线" panose="02010600030101010101" pitchFamily="2" charset="-122"/>
                          <a:cs typeface="Times New Roman" panose="02020603050405020304" pitchFamily="18" charset="0"/>
                        </a:rPr>
                        <a:t>v</a:t>
                      </a:r>
                      <a:r>
                        <a:rPr lang="en-US" sz="1600" kern="100" baseline="-25000" dirty="0" err="1">
                          <a:effectLst/>
                          <a:latin typeface="Cambria Math" panose="02040503050406030204" pitchFamily="18" charset="0"/>
                          <a:ea typeface="等线" panose="02010600030101010101" pitchFamily="2" charset="-122"/>
                          <a:cs typeface="Times New Roman" panose="02020603050405020304" pitchFamily="18" charset="0"/>
                        </a:rPr>
                        <a:t>k</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P</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v</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(v</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k</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k</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P</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z</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k</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6157586"/>
                  </a:ext>
                </a:extLst>
              </a:tr>
              <a:tr h="262945">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v</a:t>
                      </a:r>
                      <a:r>
                        <a:rPr lang="en-US" sz="1600" kern="100" baseline="-25000" dirty="0">
                          <a:effectLst/>
                          <a:latin typeface="Cambria Math" panose="02040503050406030204" pitchFamily="18" charset="0"/>
                          <a:ea typeface="等线" panose="02010600030101010101" pitchFamily="2" charset="-122"/>
                          <a:cs typeface="Times New Roman" panose="02020603050405020304" pitchFamily="18" charset="0"/>
                        </a:rPr>
                        <a:t>0</a:t>
                      </a: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0</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8742997"/>
                  </a:ext>
                </a:extLst>
              </a:tr>
              <a:tr h="262945">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v</a:t>
                      </a:r>
                      <a:r>
                        <a:rPr lang="en-US" sz="1600" kern="100" baseline="-25000" dirty="0">
                          <a:effectLst/>
                          <a:latin typeface="Cambria Math" panose="02040503050406030204" pitchFamily="18" charset="0"/>
                          <a:ea typeface="等线" panose="02010600030101010101" pitchFamily="2" charset="-122"/>
                          <a:cs typeface="Times New Roman" panose="02020603050405020304" pitchFamily="18" charset="0"/>
                        </a:rPr>
                        <a:t>1</a:t>
                      </a: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=1/7</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1</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=1/7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1710512"/>
                  </a:ext>
                </a:extLst>
              </a:tr>
              <a:tr h="262945">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v</a:t>
                      </a:r>
                      <a:r>
                        <a:rPr lang="en-US" sz="1600" kern="100" baseline="-25000" dirty="0">
                          <a:effectLst/>
                          <a:latin typeface="Cambria Math" panose="02040503050406030204" pitchFamily="18" charset="0"/>
                          <a:ea typeface="等线" panose="02010600030101010101" pitchFamily="2" charset="-122"/>
                          <a:cs typeface="Times New Roman" panose="02020603050405020304" pitchFamily="18" charset="0"/>
                        </a:rPr>
                        <a:t>2</a:t>
                      </a: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=2/7</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0.29</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2</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=2/7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4572882"/>
                  </a:ext>
                </a:extLst>
              </a:tr>
              <a:tr h="262945">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v</a:t>
                      </a:r>
                      <a:r>
                        <a:rPr lang="en-US" sz="1600" kern="100" baseline="-25000" dirty="0">
                          <a:effectLst/>
                          <a:latin typeface="Cambria Math" panose="02040503050406030204" pitchFamily="18" charset="0"/>
                          <a:ea typeface="等线" panose="02010600030101010101" pitchFamily="2" charset="-122"/>
                          <a:cs typeface="Times New Roman" panose="02020603050405020304" pitchFamily="18" charset="0"/>
                        </a:rPr>
                        <a:t>3</a:t>
                      </a: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=3/7</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3</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=3/7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6411122"/>
                  </a:ext>
                </a:extLst>
              </a:tr>
              <a:tr h="262945">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v</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4</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=4/7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smtClean="0">
                          <a:effectLst/>
                          <a:latin typeface="Cambria Math" panose="02040503050406030204" pitchFamily="18" charset="0"/>
                          <a:ea typeface="等线" panose="02010600030101010101" pitchFamily="2" charset="-122"/>
                          <a:cs typeface="Times New Roman" panose="02020603050405020304" pitchFamily="18" charset="0"/>
                        </a:rPr>
                        <a:t>0</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z</a:t>
                      </a:r>
                      <a:r>
                        <a:rPr lang="en-US" sz="1600" kern="100" baseline="-25000" dirty="0">
                          <a:effectLst/>
                          <a:latin typeface="Cambria Math" panose="02040503050406030204" pitchFamily="18" charset="0"/>
                          <a:ea typeface="等线" panose="02010600030101010101" pitchFamily="2" charset="-122"/>
                          <a:cs typeface="Times New Roman" panose="02020603050405020304" pitchFamily="18" charset="0"/>
                        </a:rPr>
                        <a:t>4</a:t>
                      </a: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=4/7</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0.29</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9102434"/>
                  </a:ext>
                </a:extLst>
              </a:tr>
              <a:tr h="262945">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v</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5</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=5/7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smtClean="0">
                          <a:effectLst/>
                          <a:latin typeface="Cambria Math" panose="02040503050406030204" pitchFamily="18" charset="0"/>
                          <a:ea typeface="等线" panose="02010600030101010101" pitchFamily="2" charset="-122"/>
                          <a:cs typeface="Times New Roman" panose="02020603050405020304" pitchFamily="18" charset="0"/>
                        </a:rPr>
                        <a:t>0.41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z</a:t>
                      </a:r>
                      <a:r>
                        <a:rPr lang="en-US" sz="1600" kern="100" baseline="-25000" dirty="0">
                          <a:effectLst/>
                          <a:latin typeface="Cambria Math" panose="02040503050406030204" pitchFamily="18" charset="0"/>
                          <a:ea typeface="等线" panose="02010600030101010101" pitchFamily="2" charset="-122"/>
                          <a:cs typeface="Times New Roman" panose="02020603050405020304" pitchFamily="18" charset="0"/>
                        </a:rPr>
                        <a:t>5</a:t>
                      </a: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=5/7</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0.41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0144565"/>
                  </a:ext>
                </a:extLst>
              </a:tr>
              <a:tr h="262945">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v</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6</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=6/7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0.21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z</a:t>
                      </a:r>
                      <a:r>
                        <a:rPr lang="en-US" sz="1600" kern="100" baseline="-25000" dirty="0">
                          <a:effectLst/>
                          <a:latin typeface="Cambria Math" panose="02040503050406030204" pitchFamily="18" charset="0"/>
                          <a:ea typeface="等线" panose="02010600030101010101" pitchFamily="2" charset="-122"/>
                          <a:cs typeface="Times New Roman" panose="02020603050405020304" pitchFamily="18" charset="0"/>
                        </a:rPr>
                        <a:t>6</a:t>
                      </a: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=6/7</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0.21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8153210"/>
                  </a:ext>
                </a:extLst>
              </a:tr>
              <a:tr h="262945">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v</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7</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0.09</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7</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0.09</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0305701"/>
                  </a:ext>
                </a:extLst>
              </a:tr>
            </a:tbl>
          </a:graphicData>
        </a:graphic>
      </p:graphicFrame>
    </p:spTree>
    <p:extLst>
      <p:ext uri="{BB962C8B-B14F-4D97-AF65-F5344CB8AC3E}">
        <p14:creationId xmlns:p14="http://schemas.microsoft.com/office/powerpoint/2010/main" val="55588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78170" y="694592"/>
            <a:ext cx="9829800" cy="923330"/>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作业：</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15</a:t>
            </a:r>
            <a:r>
              <a:rPr lang="zh-CN" altLang="en-US" dirty="0" smtClean="0">
                <a:latin typeface="楷体" panose="02010609060101010101" pitchFamily="49" charset="-122"/>
                <a:ea typeface="楷体" panose="02010609060101010101" pitchFamily="49" charset="-122"/>
              </a:rPr>
              <a:t>）若一幅图像共有</a:t>
            </a:r>
            <a:r>
              <a:rPr lang="en-US" altLang="zh-CN" dirty="0" smtClean="0">
                <a:latin typeface="楷体" panose="02010609060101010101" pitchFamily="49" charset="-122"/>
                <a:ea typeface="楷体" panose="02010609060101010101" pitchFamily="49" charset="-122"/>
              </a:rPr>
              <a:t>8</a:t>
            </a:r>
            <a:r>
              <a:rPr lang="zh-CN" altLang="en-US" dirty="0" smtClean="0">
                <a:latin typeface="楷体" panose="02010609060101010101" pitchFamily="49" charset="-122"/>
                <a:ea typeface="楷体" panose="02010609060101010101" pitchFamily="49" charset="-122"/>
              </a:rPr>
              <a:t>个灰度级，每一灰度级的概率分布如表</a:t>
            </a:r>
            <a:r>
              <a:rPr lang="en-US" altLang="zh-CN" dirty="0" smtClean="0">
                <a:latin typeface="楷体" panose="02010609060101010101" pitchFamily="49" charset="-122"/>
                <a:ea typeface="楷体" panose="02010609060101010101" pitchFamily="49" charset="-122"/>
              </a:rPr>
              <a:t>6-7</a:t>
            </a:r>
            <a:r>
              <a:rPr lang="zh-CN" altLang="en-US" dirty="0" smtClean="0">
                <a:latin typeface="楷体" panose="02010609060101010101" pitchFamily="49" charset="-122"/>
                <a:ea typeface="楷体" panose="02010609060101010101" pitchFamily="49" charset="-122"/>
              </a:rPr>
              <a:t>所示，现要求根据如表</a:t>
            </a:r>
            <a:r>
              <a:rPr lang="en-US" altLang="zh-CN" dirty="0" smtClean="0">
                <a:latin typeface="楷体" panose="02010609060101010101" pitchFamily="49" charset="-122"/>
                <a:ea typeface="楷体" panose="02010609060101010101" pitchFamily="49" charset="-122"/>
              </a:rPr>
              <a:t>6-8</a:t>
            </a:r>
            <a:r>
              <a:rPr lang="zh-CN" altLang="en-US" dirty="0" smtClean="0">
                <a:latin typeface="楷体" panose="02010609060101010101" pitchFamily="49" charset="-122"/>
                <a:ea typeface="楷体" panose="02010609060101010101" pitchFamily="49" charset="-122"/>
              </a:rPr>
              <a:t>所示的规定化直方图数据，对原始图像进行直方图规定化处理。</a:t>
            </a:r>
            <a:endParaRPr lang="zh-CN" altLang="en-US" dirty="0">
              <a:latin typeface="楷体" panose="02010609060101010101" pitchFamily="49" charset="-122"/>
              <a:ea typeface="楷体" panose="02010609060101010101" pitchFamily="49"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890526732"/>
              </p:ext>
            </p:extLst>
          </p:nvPr>
        </p:nvGraphicFramePr>
        <p:xfrm>
          <a:off x="2292594" y="1745501"/>
          <a:ext cx="7600951" cy="1516444"/>
        </p:xfrm>
        <a:graphic>
          <a:graphicData uri="http://schemas.openxmlformats.org/drawingml/2006/table">
            <a:tbl>
              <a:tblPr firstRow="1" firstCol="1" bandRow="1"/>
              <a:tblGrid>
                <a:gridCol w="1232223">
                  <a:extLst>
                    <a:ext uri="{9D8B030D-6E8A-4147-A177-3AD203B41FA5}">
                      <a16:colId xmlns:a16="http://schemas.microsoft.com/office/drawing/2014/main" val="423256184"/>
                    </a:ext>
                  </a:extLst>
                </a:gridCol>
                <a:gridCol w="796091">
                  <a:extLst>
                    <a:ext uri="{9D8B030D-6E8A-4147-A177-3AD203B41FA5}">
                      <a16:colId xmlns:a16="http://schemas.microsoft.com/office/drawing/2014/main" val="2371963873"/>
                    </a:ext>
                  </a:extLst>
                </a:gridCol>
                <a:gridCol w="796091">
                  <a:extLst>
                    <a:ext uri="{9D8B030D-6E8A-4147-A177-3AD203B41FA5}">
                      <a16:colId xmlns:a16="http://schemas.microsoft.com/office/drawing/2014/main" val="681721498"/>
                    </a:ext>
                  </a:extLst>
                </a:gridCol>
                <a:gridCol w="796091">
                  <a:extLst>
                    <a:ext uri="{9D8B030D-6E8A-4147-A177-3AD203B41FA5}">
                      <a16:colId xmlns:a16="http://schemas.microsoft.com/office/drawing/2014/main" val="2393674006"/>
                    </a:ext>
                  </a:extLst>
                </a:gridCol>
                <a:gridCol w="796091">
                  <a:extLst>
                    <a:ext uri="{9D8B030D-6E8A-4147-A177-3AD203B41FA5}">
                      <a16:colId xmlns:a16="http://schemas.microsoft.com/office/drawing/2014/main" val="1178100518"/>
                    </a:ext>
                  </a:extLst>
                </a:gridCol>
                <a:gridCol w="796091">
                  <a:extLst>
                    <a:ext uri="{9D8B030D-6E8A-4147-A177-3AD203B41FA5}">
                      <a16:colId xmlns:a16="http://schemas.microsoft.com/office/drawing/2014/main" val="504519495"/>
                    </a:ext>
                  </a:extLst>
                </a:gridCol>
                <a:gridCol w="796091">
                  <a:extLst>
                    <a:ext uri="{9D8B030D-6E8A-4147-A177-3AD203B41FA5}">
                      <a16:colId xmlns:a16="http://schemas.microsoft.com/office/drawing/2014/main" val="1261786043"/>
                    </a:ext>
                  </a:extLst>
                </a:gridCol>
                <a:gridCol w="796091">
                  <a:extLst>
                    <a:ext uri="{9D8B030D-6E8A-4147-A177-3AD203B41FA5}">
                      <a16:colId xmlns:a16="http://schemas.microsoft.com/office/drawing/2014/main" val="672916070"/>
                    </a:ext>
                  </a:extLst>
                </a:gridCol>
                <a:gridCol w="796091">
                  <a:extLst>
                    <a:ext uri="{9D8B030D-6E8A-4147-A177-3AD203B41FA5}">
                      <a16:colId xmlns:a16="http://schemas.microsoft.com/office/drawing/2014/main" val="1158595788"/>
                    </a:ext>
                  </a:extLst>
                </a:gridCol>
              </a:tblGrid>
              <a:tr h="220826">
                <a:tc gridSpan="9">
                  <a:txBody>
                    <a:bodyPr/>
                    <a:lstStyle/>
                    <a:p>
                      <a:pPr algn="ctr">
                        <a:spcAft>
                          <a:spcPts val="0"/>
                        </a:spcAft>
                      </a:pP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表</a:t>
                      </a:r>
                      <a:r>
                        <a:rPr lang="en-US" sz="1400" kern="100" dirty="0">
                          <a:effectLst/>
                          <a:latin typeface="等线" panose="02010600030101010101" pitchFamily="2" charset="-122"/>
                          <a:ea typeface="宋体" panose="02010600030101010101" pitchFamily="2" charset="-122"/>
                          <a:cs typeface="Times New Roman" panose="02020603050405020304" pitchFamily="18" charset="0"/>
                        </a:rPr>
                        <a:t>6-7 </a:t>
                      </a: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原始图像灰度分布表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4149571"/>
                  </a:ext>
                </a:extLst>
              </a:tr>
              <a:tr h="512445">
                <a:tc>
                  <a:txBody>
                    <a:bodyPr/>
                    <a:lstStyle/>
                    <a:p>
                      <a:pPr algn="ctr">
                        <a:spcAft>
                          <a:spcPts val="0"/>
                        </a:spcAft>
                      </a:pPr>
                      <a:r>
                        <a:rPr lang="en-US" sz="1600" kern="100" dirty="0" err="1">
                          <a:effectLst/>
                          <a:latin typeface="Cambria Math" panose="02040503050406030204" pitchFamily="18" charset="0"/>
                          <a:ea typeface="等线" panose="02010600030101010101" pitchFamily="2" charset="-122"/>
                          <a:cs typeface="Times New Roman" panose="02020603050405020304" pitchFamily="18" charset="0"/>
                        </a:rPr>
                        <a:t>r</a:t>
                      </a:r>
                      <a:r>
                        <a:rPr lang="en-US" sz="1600" kern="100" baseline="-25000" dirty="0" err="1">
                          <a:effectLst/>
                          <a:latin typeface="Cambria Math" panose="02040503050406030204" pitchFamily="18" charset="0"/>
                          <a:ea typeface="等线" panose="02010600030101010101" pitchFamily="2" charset="-122"/>
                          <a:cs typeface="Times New Roman" panose="02020603050405020304" pitchFamily="18" charset="0"/>
                        </a:rPr>
                        <a:t>k</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r</a:t>
                      </a:r>
                      <a:r>
                        <a:rPr lang="en-US" sz="1600" kern="100" baseline="-25000" dirty="0">
                          <a:effectLst/>
                          <a:latin typeface="Cambria Math" panose="02040503050406030204" pitchFamily="18" charset="0"/>
                          <a:ea typeface="等线" panose="02010600030101010101" pitchFamily="2" charset="-122"/>
                          <a:cs typeface="Times New Roman" panose="02020603050405020304" pitchFamily="18" charset="0"/>
                        </a:rPr>
                        <a:t>0</a:t>
                      </a: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r</a:t>
                      </a:r>
                      <a:r>
                        <a:rPr lang="en-US" sz="1600" kern="100" baseline="-25000" dirty="0">
                          <a:effectLst/>
                          <a:latin typeface="Cambria Math" panose="02040503050406030204" pitchFamily="18" charset="0"/>
                          <a:ea typeface="等线" panose="02010600030101010101" pitchFamily="2" charset="-122"/>
                          <a:cs typeface="Times New Roman" panose="02020603050405020304" pitchFamily="18" charset="0"/>
                        </a:rPr>
                        <a:t>1</a:t>
                      </a: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=1/7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r</a:t>
                      </a:r>
                      <a:r>
                        <a:rPr lang="en-US" sz="1600" kern="100" baseline="-25000" dirty="0">
                          <a:effectLst/>
                          <a:latin typeface="Cambria Math" panose="02040503050406030204" pitchFamily="18" charset="0"/>
                          <a:ea typeface="等线" panose="02010600030101010101" pitchFamily="2" charset="-122"/>
                          <a:cs typeface="Times New Roman" panose="02020603050405020304" pitchFamily="18" charset="0"/>
                        </a:rPr>
                        <a:t>2</a:t>
                      </a: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=2/7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r</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3</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=3/7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r</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4</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=4/7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r</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5</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=5/7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r</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6</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=6/7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r</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7</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3922589"/>
                  </a:ext>
                </a:extLst>
              </a:tr>
              <a:tr h="783173">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P</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r</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(r</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k</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)=n</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k</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/n</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0.174</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0.088</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0.086</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0.080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0.068</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0.058</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0.062</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0.384</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3354280"/>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798010879"/>
              </p:ext>
            </p:extLst>
          </p:nvPr>
        </p:nvGraphicFramePr>
        <p:xfrm>
          <a:off x="2292593" y="3748687"/>
          <a:ext cx="7600951" cy="1491529"/>
        </p:xfrm>
        <a:graphic>
          <a:graphicData uri="http://schemas.openxmlformats.org/drawingml/2006/table">
            <a:tbl>
              <a:tblPr firstRow="1" firstCol="1" bandRow="1"/>
              <a:tblGrid>
                <a:gridCol w="1203255">
                  <a:extLst>
                    <a:ext uri="{9D8B030D-6E8A-4147-A177-3AD203B41FA5}">
                      <a16:colId xmlns:a16="http://schemas.microsoft.com/office/drawing/2014/main" val="1742496790"/>
                    </a:ext>
                  </a:extLst>
                </a:gridCol>
                <a:gridCol w="799712">
                  <a:extLst>
                    <a:ext uri="{9D8B030D-6E8A-4147-A177-3AD203B41FA5}">
                      <a16:colId xmlns:a16="http://schemas.microsoft.com/office/drawing/2014/main" val="522157975"/>
                    </a:ext>
                  </a:extLst>
                </a:gridCol>
                <a:gridCol w="799712">
                  <a:extLst>
                    <a:ext uri="{9D8B030D-6E8A-4147-A177-3AD203B41FA5}">
                      <a16:colId xmlns:a16="http://schemas.microsoft.com/office/drawing/2014/main" val="2941189189"/>
                    </a:ext>
                  </a:extLst>
                </a:gridCol>
                <a:gridCol w="799712">
                  <a:extLst>
                    <a:ext uri="{9D8B030D-6E8A-4147-A177-3AD203B41FA5}">
                      <a16:colId xmlns:a16="http://schemas.microsoft.com/office/drawing/2014/main" val="4131700080"/>
                    </a:ext>
                  </a:extLst>
                </a:gridCol>
                <a:gridCol w="799712">
                  <a:extLst>
                    <a:ext uri="{9D8B030D-6E8A-4147-A177-3AD203B41FA5}">
                      <a16:colId xmlns:a16="http://schemas.microsoft.com/office/drawing/2014/main" val="1976812365"/>
                    </a:ext>
                  </a:extLst>
                </a:gridCol>
                <a:gridCol w="799712">
                  <a:extLst>
                    <a:ext uri="{9D8B030D-6E8A-4147-A177-3AD203B41FA5}">
                      <a16:colId xmlns:a16="http://schemas.microsoft.com/office/drawing/2014/main" val="875170339"/>
                    </a:ext>
                  </a:extLst>
                </a:gridCol>
                <a:gridCol w="799712">
                  <a:extLst>
                    <a:ext uri="{9D8B030D-6E8A-4147-A177-3AD203B41FA5}">
                      <a16:colId xmlns:a16="http://schemas.microsoft.com/office/drawing/2014/main" val="2956550461"/>
                    </a:ext>
                  </a:extLst>
                </a:gridCol>
                <a:gridCol w="799712">
                  <a:extLst>
                    <a:ext uri="{9D8B030D-6E8A-4147-A177-3AD203B41FA5}">
                      <a16:colId xmlns:a16="http://schemas.microsoft.com/office/drawing/2014/main" val="4102656281"/>
                    </a:ext>
                  </a:extLst>
                </a:gridCol>
                <a:gridCol w="799712">
                  <a:extLst>
                    <a:ext uri="{9D8B030D-6E8A-4147-A177-3AD203B41FA5}">
                      <a16:colId xmlns:a16="http://schemas.microsoft.com/office/drawing/2014/main" val="1266739186"/>
                    </a:ext>
                  </a:extLst>
                </a:gridCol>
              </a:tblGrid>
              <a:tr h="262247">
                <a:tc gridSpan="9">
                  <a:txBody>
                    <a:bodyPr/>
                    <a:lstStyle/>
                    <a:p>
                      <a:pPr algn="ctr">
                        <a:spcAft>
                          <a:spcPts val="0"/>
                        </a:spcAft>
                      </a:pP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表</a:t>
                      </a:r>
                      <a:r>
                        <a:rPr lang="en-US" sz="1400" kern="100" dirty="0">
                          <a:effectLst/>
                          <a:latin typeface="等线" panose="02010600030101010101" pitchFamily="2" charset="-122"/>
                          <a:ea typeface="宋体" panose="02010600030101010101" pitchFamily="2" charset="-122"/>
                          <a:cs typeface="Times New Roman" panose="02020603050405020304" pitchFamily="18" charset="0"/>
                        </a:rPr>
                        <a:t>6-8 </a:t>
                      </a: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规定直方图灰度分布表</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87362023"/>
                  </a:ext>
                </a:extLst>
              </a:tr>
              <a:tr h="614641">
                <a:tc>
                  <a:txBody>
                    <a:bodyPr/>
                    <a:lstStyle/>
                    <a:p>
                      <a:pPr algn="ctr">
                        <a:spcAft>
                          <a:spcPts val="0"/>
                        </a:spcAft>
                      </a:pPr>
                      <a:r>
                        <a:rPr lang="en-US" sz="1600" kern="100" dirty="0" err="1">
                          <a:effectLst/>
                          <a:latin typeface="Cambria Math" panose="02040503050406030204" pitchFamily="18" charset="0"/>
                          <a:ea typeface="等线" panose="02010600030101010101" pitchFamily="2" charset="-122"/>
                          <a:cs typeface="Times New Roman" panose="02020603050405020304" pitchFamily="18" charset="0"/>
                        </a:rPr>
                        <a:t>z</a:t>
                      </a:r>
                      <a:r>
                        <a:rPr lang="en-US" sz="1600" kern="100" baseline="-25000" dirty="0" err="1">
                          <a:effectLst/>
                          <a:latin typeface="Cambria Math" panose="02040503050406030204" pitchFamily="18" charset="0"/>
                          <a:ea typeface="等线" panose="02010600030101010101" pitchFamily="2" charset="-122"/>
                          <a:cs typeface="Times New Roman" panose="02020603050405020304" pitchFamily="18" charset="0"/>
                        </a:rPr>
                        <a:t>k</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z</a:t>
                      </a:r>
                      <a:r>
                        <a:rPr lang="en-US" sz="1600" kern="100" baseline="-25000" dirty="0">
                          <a:effectLst/>
                          <a:latin typeface="Cambria Math" panose="02040503050406030204" pitchFamily="18" charset="0"/>
                          <a:ea typeface="等线" panose="02010600030101010101" pitchFamily="2" charset="-122"/>
                          <a:cs typeface="Times New Roman" panose="02020603050405020304" pitchFamily="18" charset="0"/>
                        </a:rPr>
                        <a:t>0</a:t>
                      </a: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z</a:t>
                      </a:r>
                      <a:r>
                        <a:rPr lang="en-US" sz="1600" kern="100" baseline="-25000" dirty="0">
                          <a:effectLst/>
                          <a:latin typeface="Cambria Math" panose="02040503050406030204" pitchFamily="18" charset="0"/>
                          <a:ea typeface="等线" panose="02010600030101010101" pitchFamily="2" charset="-122"/>
                          <a:cs typeface="Times New Roman" panose="02020603050405020304" pitchFamily="18" charset="0"/>
                        </a:rPr>
                        <a:t>1</a:t>
                      </a: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=1/7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z</a:t>
                      </a:r>
                      <a:r>
                        <a:rPr lang="en-US" sz="1600" kern="100" baseline="-25000" dirty="0">
                          <a:effectLst/>
                          <a:latin typeface="Cambria Math" panose="02040503050406030204" pitchFamily="18" charset="0"/>
                          <a:ea typeface="等线" panose="02010600030101010101" pitchFamily="2" charset="-122"/>
                          <a:cs typeface="Times New Roman" panose="02020603050405020304" pitchFamily="18" charset="0"/>
                        </a:rPr>
                        <a:t>2</a:t>
                      </a: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=2/7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3</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=3/7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z</a:t>
                      </a:r>
                      <a:r>
                        <a:rPr lang="en-US" sz="1600" kern="100" baseline="-25000" dirty="0">
                          <a:effectLst/>
                          <a:latin typeface="Cambria Math" panose="02040503050406030204" pitchFamily="18" charset="0"/>
                          <a:ea typeface="等线" panose="02010600030101010101" pitchFamily="2" charset="-122"/>
                          <a:cs typeface="Times New Roman" panose="02020603050405020304" pitchFamily="18" charset="0"/>
                        </a:rPr>
                        <a:t>4</a:t>
                      </a: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=4/7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5</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=5/7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6</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=6/7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7</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5054243"/>
                  </a:ext>
                </a:extLst>
              </a:tr>
              <a:tr h="614641">
                <a:tc>
                  <a:txBody>
                    <a:bodyPr/>
                    <a:lstStyle/>
                    <a:p>
                      <a:pPr algn="ctr">
                        <a:spcAft>
                          <a:spcPts val="0"/>
                        </a:spcAft>
                      </a:pPr>
                      <a:r>
                        <a:rPr lang="en-US" sz="1600" kern="100">
                          <a:effectLst/>
                          <a:latin typeface="Cambria Math" panose="02040503050406030204" pitchFamily="18" charset="0"/>
                          <a:ea typeface="等线" panose="02010600030101010101" pitchFamily="2" charset="-122"/>
                          <a:cs typeface="Times New Roman" panose="02020603050405020304" pitchFamily="18" charset="0"/>
                        </a:rPr>
                        <a:t>P</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z</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(z</a:t>
                      </a:r>
                      <a:r>
                        <a:rPr lang="en-US" sz="1600" kern="100" baseline="-25000">
                          <a:effectLst/>
                          <a:latin typeface="Cambria Math" panose="02040503050406030204" pitchFamily="18" charset="0"/>
                          <a:ea typeface="等线" panose="02010600030101010101" pitchFamily="2" charset="-122"/>
                          <a:cs typeface="Times New Roman" panose="02020603050405020304" pitchFamily="18" charset="0"/>
                        </a:rPr>
                        <a:t>k</a:t>
                      </a:r>
                      <a:r>
                        <a:rPr lang="en-US" sz="1600" kern="100">
                          <a:effectLst/>
                          <a:latin typeface="Cambria Math" panose="02040503050406030204" pitchFamily="18" charset="0"/>
                          <a:ea typeface="等线" panose="02010600030101010101" pitchFamily="2" charset="-122"/>
                          <a:cs typeface="Times New Roman" panose="02020603050405020304" pitchFamily="18" charset="0"/>
                        </a:rPr>
                        <a:t>)</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0.00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0.40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0.00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0.00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0.20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0.00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0.00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mbria Math" panose="02040503050406030204" pitchFamily="18" charset="0"/>
                          <a:ea typeface="等线" panose="02010600030101010101" pitchFamily="2" charset="-122"/>
                          <a:cs typeface="Times New Roman" panose="02020603050405020304" pitchFamily="18" charset="0"/>
                        </a:rPr>
                        <a:t>0.40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067709"/>
                  </a:ext>
                </a:extLst>
              </a:tr>
            </a:tbl>
          </a:graphicData>
        </a:graphic>
      </p:graphicFrame>
    </p:spTree>
    <p:extLst>
      <p:ext uri="{BB962C8B-B14F-4D97-AF65-F5344CB8AC3E}">
        <p14:creationId xmlns:p14="http://schemas.microsoft.com/office/powerpoint/2010/main" val="12641102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95753" y="521408"/>
            <a:ext cx="9873762" cy="6186309"/>
          </a:xfrm>
          <a:prstGeom prst="rect">
            <a:avLst/>
          </a:prstGeom>
        </p:spPr>
        <p:txBody>
          <a:bodyPr wrap="square">
            <a:spAutoFit/>
          </a:bodyPr>
          <a:lstStyle/>
          <a:p>
            <a:pPr lvl="0"/>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1</a:t>
            </a:r>
            <a:r>
              <a:rPr lang="zh-CN" altLang="en-US" dirty="0">
                <a:solidFill>
                  <a:prstClr val="black"/>
                </a:solidFill>
                <a:latin typeface="楷体" panose="02010609060101010101" pitchFamily="49" charset="-122"/>
                <a:ea typeface="楷体" panose="02010609060101010101" pitchFamily="49" charset="-122"/>
              </a:rPr>
              <a:t>）原始图像直方图均衡化</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a:solidFill>
                  <a:prstClr val="black"/>
                </a:solidFill>
                <a:latin typeface="楷体" panose="02010609060101010101" pitchFamily="49" charset="-122"/>
                <a:ea typeface="楷体" panose="02010609060101010101" pitchFamily="49" charset="-122"/>
              </a:rPr>
              <a:t>	</a:t>
            </a:r>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a</a:t>
            </a:r>
            <a:r>
              <a:rPr lang="zh-CN" altLang="en-US" dirty="0">
                <a:solidFill>
                  <a:prstClr val="black"/>
                </a:solidFill>
                <a:latin typeface="楷体" panose="02010609060101010101" pitchFamily="49" charset="-122"/>
                <a:ea typeface="楷体" panose="02010609060101010101" pitchFamily="49" charset="-122"/>
              </a:rPr>
              <a:t>）求变换函数，计算各灰度级</a:t>
            </a:r>
            <a:r>
              <a:rPr lang="en-US" altLang="zh-CN" dirty="0" err="1">
                <a:solidFill>
                  <a:prstClr val="black"/>
                </a:solidFill>
                <a:latin typeface="楷体" panose="02010609060101010101" pitchFamily="49" charset="-122"/>
                <a:ea typeface="楷体" panose="02010609060101010101" pitchFamily="49" charset="-122"/>
              </a:rPr>
              <a:t>s</a:t>
            </a:r>
            <a:r>
              <a:rPr lang="en-US" altLang="zh-CN" baseline="-25000" dirty="0" err="1">
                <a:solidFill>
                  <a:prstClr val="black"/>
                </a:solidFill>
                <a:latin typeface="楷体" panose="02010609060101010101" pitchFamily="49" charset="-122"/>
                <a:ea typeface="楷体" panose="02010609060101010101" pitchFamily="49" charset="-122"/>
              </a:rPr>
              <a:t>k</a:t>
            </a:r>
            <a:endParaRPr lang="en-US" altLang="zh-CN" baseline="-25000" dirty="0">
              <a:solidFill>
                <a:prstClr val="black"/>
              </a:solidFill>
              <a:latin typeface="楷体" panose="02010609060101010101" pitchFamily="49" charset="-122"/>
              <a:ea typeface="楷体" panose="02010609060101010101" pitchFamily="49" charset="-122"/>
            </a:endParaRPr>
          </a:p>
          <a:p>
            <a:pPr lvl="0"/>
            <a:r>
              <a:rPr lang="en-US" altLang="zh-CN" dirty="0">
                <a:solidFill>
                  <a:prstClr val="black"/>
                </a:solidFill>
                <a:latin typeface="Cambria Math" panose="02040503050406030204" pitchFamily="18" charset="0"/>
                <a:ea typeface="Cambria Math" panose="02040503050406030204" pitchFamily="18" charset="0"/>
              </a:rPr>
              <a:t>		s</a:t>
            </a:r>
            <a:r>
              <a:rPr lang="en-US" altLang="zh-CN" baseline="-25000" dirty="0">
                <a:solidFill>
                  <a:prstClr val="black"/>
                </a:solidFill>
                <a:latin typeface="Cambria Math" panose="02040503050406030204" pitchFamily="18" charset="0"/>
                <a:ea typeface="Cambria Math" panose="02040503050406030204" pitchFamily="18" charset="0"/>
              </a:rPr>
              <a:t>0</a:t>
            </a:r>
            <a:r>
              <a:rPr lang="en-US" altLang="zh-CN" dirty="0">
                <a:solidFill>
                  <a:prstClr val="black"/>
                </a:solidFill>
                <a:latin typeface="Cambria Math" panose="02040503050406030204" pitchFamily="18" charset="0"/>
                <a:ea typeface="Cambria Math" panose="02040503050406030204" pitchFamily="18" charset="0"/>
              </a:rPr>
              <a:t>=</a:t>
            </a:r>
            <a:r>
              <a:rPr lang="en-US" altLang="zh-CN" kern="1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r</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(r</a:t>
            </a:r>
            <a:r>
              <a:rPr lang="en-US" altLang="zh-CN" kern="100" baseline="-250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0</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=0.174</a:t>
            </a:r>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a:solidFill>
                  <a:prstClr val="black"/>
                </a:solidFill>
                <a:latin typeface="Cambria Math" panose="02040503050406030204" pitchFamily="18" charset="0"/>
                <a:ea typeface="Cambria Math" panose="02040503050406030204" pitchFamily="18" charset="0"/>
              </a:rPr>
              <a:t>		s</a:t>
            </a:r>
            <a:r>
              <a:rPr lang="en-US" altLang="zh-CN" baseline="-25000" dirty="0">
                <a:solidFill>
                  <a:prstClr val="black"/>
                </a:solidFill>
                <a:latin typeface="Cambria Math" panose="02040503050406030204" pitchFamily="18" charset="0"/>
                <a:ea typeface="Cambria Math" panose="02040503050406030204" pitchFamily="18" charset="0"/>
              </a:rPr>
              <a:t>1</a:t>
            </a:r>
            <a:r>
              <a:rPr lang="en-US" altLang="zh-CN" dirty="0">
                <a:solidFill>
                  <a:prstClr val="black"/>
                </a:solidFill>
                <a:latin typeface="Cambria Math" panose="02040503050406030204" pitchFamily="18" charset="0"/>
                <a:ea typeface="Cambria Math" panose="02040503050406030204" pitchFamily="18" charset="0"/>
              </a:rPr>
              <a:t>=</a:t>
            </a:r>
            <a:r>
              <a:rPr lang="en-US" altLang="zh-CN" kern="1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r</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(r</a:t>
            </a:r>
            <a:r>
              <a:rPr lang="en-US" altLang="zh-CN" kern="100" baseline="-250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0</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a:t>
            </a:r>
            <a:r>
              <a:rPr lang="en-US" altLang="zh-CN" kern="1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r</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(r</a:t>
            </a:r>
            <a:r>
              <a:rPr lang="en-US" altLang="zh-CN" kern="100" baseline="-250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1</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0.174+0.088=0.262</a:t>
            </a:r>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a:solidFill>
                  <a:prstClr val="black"/>
                </a:solidFill>
                <a:latin typeface="Cambria Math" panose="02040503050406030204" pitchFamily="18" charset="0"/>
                <a:ea typeface="Cambria Math" panose="02040503050406030204" pitchFamily="18" charset="0"/>
              </a:rPr>
              <a:t>		s</a:t>
            </a:r>
            <a:r>
              <a:rPr lang="en-US" altLang="zh-CN" baseline="-25000" dirty="0">
                <a:solidFill>
                  <a:prstClr val="black"/>
                </a:solidFill>
                <a:latin typeface="Cambria Math" panose="02040503050406030204" pitchFamily="18" charset="0"/>
                <a:ea typeface="Cambria Math" panose="02040503050406030204" pitchFamily="18" charset="0"/>
              </a:rPr>
              <a:t>2</a:t>
            </a:r>
            <a:r>
              <a:rPr lang="en-US" altLang="zh-CN" dirty="0">
                <a:solidFill>
                  <a:prstClr val="black"/>
                </a:solidFill>
                <a:latin typeface="Cambria Math" panose="02040503050406030204" pitchFamily="18" charset="0"/>
                <a:ea typeface="Cambria Math" panose="02040503050406030204" pitchFamily="18" charset="0"/>
              </a:rPr>
              <a:t>=</a:t>
            </a:r>
            <a:r>
              <a:rPr lang="en-US" altLang="zh-CN" kern="1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r</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(r</a:t>
            </a:r>
            <a:r>
              <a:rPr lang="en-US" altLang="zh-CN" kern="100" baseline="-250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0</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a:t>
            </a:r>
            <a:r>
              <a:rPr lang="en-US" altLang="zh-CN" kern="1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r</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(r</a:t>
            </a:r>
            <a:r>
              <a:rPr lang="en-US" altLang="zh-CN" kern="100" baseline="-250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1</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a:t>
            </a:r>
            <a:r>
              <a:rPr lang="en-US" altLang="zh-CN" kern="1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r</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(r</a:t>
            </a:r>
            <a:r>
              <a:rPr lang="en-US" altLang="zh-CN" kern="100" baseline="-250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2</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 </a:t>
            </a:r>
            <a:r>
              <a:rPr lang="en-US" altLang="zh-CN" dirty="0">
                <a:solidFill>
                  <a:prstClr val="black"/>
                </a:solidFill>
                <a:latin typeface="Cambria Math" panose="02040503050406030204" pitchFamily="18" charset="0"/>
                <a:ea typeface="Cambria Math" panose="02040503050406030204" pitchFamily="18" charset="0"/>
              </a:rPr>
              <a:t>=</a:t>
            </a:r>
            <a:r>
              <a:rPr lang="en-US" altLang="zh-CN" dirty="0" smtClean="0">
                <a:solidFill>
                  <a:prstClr val="black"/>
                </a:solidFill>
                <a:latin typeface="Cambria Math" panose="02040503050406030204" pitchFamily="18" charset="0"/>
                <a:ea typeface="Cambria Math" panose="02040503050406030204" pitchFamily="18" charset="0"/>
              </a:rPr>
              <a:t>0.174+0.088+0.086=0.348</a:t>
            </a:r>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a:solidFill>
                  <a:prstClr val="black"/>
                </a:solidFill>
                <a:latin typeface="Cambria Math" panose="02040503050406030204" pitchFamily="18" charset="0"/>
                <a:ea typeface="Cambria Math" panose="02040503050406030204" pitchFamily="18" charset="0"/>
              </a:rPr>
              <a:t>		</a:t>
            </a:r>
            <a:r>
              <a:rPr lang="zh-CN" altLang="en-US" dirty="0">
                <a:solidFill>
                  <a:prstClr val="black"/>
                </a:solidFill>
                <a:latin typeface="楷体" panose="02010609060101010101" pitchFamily="49" charset="-122"/>
                <a:ea typeface="楷体" panose="02010609060101010101" pitchFamily="49" charset="-122"/>
              </a:rPr>
              <a:t>同理求出：</a:t>
            </a:r>
            <a:r>
              <a:rPr lang="en-US" altLang="zh-CN" dirty="0" smtClean="0">
                <a:solidFill>
                  <a:prstClr val="black"/>
                </a:solidFill>
                <a:latin typeface="Cambria Math" panose="02040503050406030204" pitchFamily="18" charset="0"/>
                <a:ea typeface="Cambria Math" panose="02040503050406030204" pitchFamily="18" charset="0"/>
              </a:rPr>
              <a:t>s</a:t>
            </a:r>
            <a:r>
              <a:rPr lang="en-US" altLang="zh-CN" baseline="-25000" dirty="0" smtClean="0">
                <a:solidFill>
                  <a:prstClr val="black"/>
                </a:solidFill>
                <a:latin typeface="Cambria Math" panose="02040503050406030204" pitchFamily="18" charset="0"/>
                <a:ea typeface="Cambria Math" panose="02040503050406030204" pitchFamily="18" charset="0"/>
              </a:rPr>
              <a:t>3</a:t>
            </a:r>
            <a:r>
              <a:rPr lang="en-US" altLang="zh-CN" dirty="0" smtClean="0">
                <a:solidFill>
                  <a:prstClr val="black"/>
                </a:solidFill>
                <a:latin typeface="Cambria Math" panose="02040503050406030204" pitchFamily="18" charset="0"/>
                <a:ea typeface="Cambria Math" panose="02040503050406030204" pitchFamily="18" charset="0"/>
              </a:rPr>
              <a:t>=0.428,  s</a:t>
            </a:r>
            <a:r>
              <a:rPr lang="en-US" altLang="zh-CN" baseline="-25000" dirty="0" smtClean="0">
                <a:solidFill>
                  <a:prstClr val="black"/>
                </a:solidFill>
                <a:latin typeface="Cambria Math" panose="02040503050406030204" pitchFamily="18" charset="0"/>
                <a:ea typeface="Cambria Math" panose="02040503050406030204" pitchFamily="18" charset="0"/>
              </a:rPr>
              <a:t>4</a:t>
            </a:r>
            <a:r>
              <a:rPr lang="en-US" altLang="zh-CN" dirty="0" smtClean="0">
                <a:solidFill>
                  <a:prstClr val="black"/>
                </a:solidFill>
                <a:latin typeface="Cambria Math" panose="02040503050406030204" pitchFamily="18" charset="0"/>
                <a:ea typeface="Cambria Math" panose="02040503050406030204" pitchFamily="18" charset="0"/>
              </a:rPr>
              <a:t>=0.496,  s</a:t>
            </a:r>
            <a:r>
              <a:rPr lang="en-US" altLang="zh-CN" baseline="-25000" dirty="0" smtClean="0">
                <a:solidFill>
                  <a:prstClr val="black"/>
                </a:solidFill>
                <a:latin typeface="Cambria Math" panose="02040503050406030204" pitchFamily="18" charset="0"/>
                <a:ea typeface="Cambria Math" panose="02040503050406030204" pitchFamily="18" charset="0"/>
              </a:rPr>
              <a:t>5</a:t>
            </a:r>
            <a:r>
              <a:rPr lang="en-US" altLang="zh-CN" dirty="0" smtClean="0">
                <a:solidFill>
                  <a:prstClr val="black"/>
                </a:solidFill>
                <a:latin typeface="Cambria Math" panose="02040503050406030204" pitchFamily="18" charset="0"/>
                <a:ea typeface="Cambria Math" panose="02040503050406030204" pitchFamily="18" charset="0"/>
              </a:rPr>
              <a:t>=0.554,  s</a:t>
            </a:r>
            <a:r>
              <a:rPr lang="en-US" altLang="zh-CN" baseline="-25000" dirty="0" smtClean="0">
                <a:solidFill>
                  <a:prstClr val="black"/>
                </a:solidFill>
                <a:latin typeface="Cambria Math" panose="02040503050406030204" pitchFamily="18" charset="0"/>
                <a:ea typeface="Cambria Math" panose="02040503050406030204" pitchFamily="18" charset="0"/>
              </a:rPr>
              <a:t>6</a:t>
            </a:r>
            <a:r>
              <a:rPr lang="en-US" altLang="zh-CN" dirty="0" smtClean="0">
                <a:solidFill>
                  <a:prstClr val="black"/>
                </a:solidFill>
                <a:latin typeface="Cambria Math" panose="02040503050406030204" pitchFamily="18" charset="0"/>
                <a:ea typeface="Cambria Math" panose="02040503050406030204" pitchFamily="18" charset="0"/>
              </a:rPr>
              <a:t>=0.616,  </a:t>
            </a:r>
            <a:r>
              <a:rPr lang="en-US" altLang="zh-CN" dirty="0">
                <a:solidFill>
                  <a:prstClr val="black"/>
                </a:solidFill>
                <a:latin typeface="Cambria Math" panose="02040503050406030204" pitchFamily="18" charset="0"/>
                <a:ea typeface="Cambria Math" panose="02040503050406030204" pitchFamily="18" charset="0"/>
              </a:rPr>
              <a:t>s</a:t>
            </a:r>
            <a:r>
              <a:rPr lang="en-US" altLang="zh-CN" baseline="-25000" dirty="0">
                <a:solidFill>
                  <a:prstClr val="black"/>
                </a:solidFill>
                <a:latin typeface="Cambria Math" panose="02040503050406030204" pitchFamily="18" charset="0"/>
                <a:ea typeface="Cambria Math" panose="02040503050406030204" pitchFamily="18" charset="0"/>
              </a:rPr>
              <a:t>7</a:t>
            </a:r>
            <a:r>
              <a:rPr lang="en-US" altLang="zh-CN" dirty="0">
                <a:solidFill>
                  <a:prstClr val="black"/>
                </a:solidFill>
                <a:latin typeface="Cambria Math" panose="02040503050406030204" pitchFamily="18" charset="0"/>
                <a:ea typeface="Cambria Math" panose="02040503050406030204" pitchFamily="18" charset="0"/>
              </a:rPr>
              <a:t>=1</a:t>
            </a:r>
          </a:p>
          <a:p>
            <a:pPr lvl="0"/>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a:solidFill>
                  <a:prstClr val="black"/>
                </a:solidFill>
                <a:latin typeface="楷体" panose="02010609060101010101" pitchFamily="49" charset="-122"/>
                <a:ea typeface="楷体" panose="02010609060101010101" pitchFamily="49" charset="-122"/>
              </a:rPr>
              <a:t>	</a:t>
            </a:r>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b</a:t>
            </a:r>
            <a:r>
              <a:rPr lang="zh-CN" altLang="en-US" dirty="0">
                <a:solidFill>
                  <a:prstClr val="black"/>
                </a:solidFill>
                <a:latin typeface="楷体" panose="02010609060101010101" pitchFamily="49" charset="-122"/>
                <a:ea typeface="楷体" panose="02010609060101010101" pitchFamily="49" charset="-122"/>
              </a:rPr>
              <a:t>）计算均衡化之后的灰度级</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a:solidFill>
                  <a:prstClr val="black"/>
                </a:solidFill>
                <a:latin typeface="楷体" panose="02010609060101010101" pitchFamily="49" charset="-122"/>
                <a:ea typeface="楷体" panose="02010609060101010101" pitchFamily="49" charset="-122"/>
              </a:rPr>
              <a:t>		</a:t>
            </a:r>
            <a:r>
              <a:rPr lang="zh-CN" altLang="en-US" dirty="0">
                <a:solidFill>
                  <a:prstClr val="black"/>
                </a:solidFill>
                <a:latin typeface="楷体" panose="02010609060101010101" pitchFamily="49" charset="-122"/>
                <a:ea typeface="楷体" panose="02010609060101010101" pitchFamily="49" charset="-122"/>
              </a:rPr>
              <a:t>由于原图像的灰度级只有</a:t>
            </a:r>
            <a:r>
              <a:rPr lang="en-US" altLang="zh-CN" dirty="0">
                <a:solidFill>
                  <a:prstClr val="black"/>
                </a:solidFill>
                <a:latin typeface="楷体" panose="02010609060101010101" pitchFamily="49" charset="-122"/>
                <a:ea typeface="楷体" panose="02010609060101010101" pitchFamily="49" charset="-122"/>
              </a:rPr>
              <a:t>8</a:t>
            </a:r>
            <a:r>
              <a:rPr lang="zh-CN" altLang="en-US" dirty="0">
                <a:solidFill>
                  <a:prstClr val="black"/>
                </a:solidFill>
                <a:latin typeface="楷体" panose="02010609060101010101" pitchFamily="49" charset="-122"/>
                <a:ea typeface="楷体" panose="02010609060101010101" pitchFamily="49" charset="-122"/>
              </a:rPr>
              <a:t>级，变换之后的</a:t>
            </a:r>
            <a:r>
              <a:rPr lang="en-US" altLang="zh-CN" dirty="0" err="1">
                <a:solidFill>
                  <a:prstClr val="black"/>
                </a:solidFill>
                <a:latin typeface="Cambria Math" panose="02040503050406030204" pitchFamily="18" charset="0"/>
                <a:ea typeface="Cambria Math" panose="02040503050406030204" pitchFamily="18" charset="0"/>
              </a:rPr>
              <a:t>s</a:t>
            </a:r>
            <a:r>
              <a:rPr lang="en-US" altLang="zh-CN" baseline="-25000" dirty="0" err="1">
                <a:solidFill>
                  <a:prstClr val="black"/>
                </a:solidFill>
                <a:latin typeface="Cambria Math" panose="02040503050406030204" pitchFamily="18" charset="0"/>
                <a:ea typeface="Cambria Math" panose="02040503050406030204" pitchFamily="18" charset="0"/>
              </a:rPr>
              <a:t>k</a:t>
            </a:r>
            <a:r>
              <a:rPr lang="zh-CN" altLang="en-US" dirty="0">
                <a:solidFill>
                  <a:prstClr val="black"/>
                </a:solidFill>
                <a:latin typeface="楷体" panose="02010609060101010101" pitchFamily="49" charset="-122"/>
                <a:ea typeface="楷体" panose="02010609060101010101" pitchFamily="49" charset="-122"/>
              </a:rPr>
              <a:t>只能选择最接近的一个灰度级，因此需对</a:t>
            </a:r>
            <a:r>
              <a:rPr lang="en-US" altLang="zh-CN" dirty="0" err="1">
                <a:solidFill>
                  <a:prstClr val="black"/>
                </a:solidFill>
                <a:latin typeface="Cambria Math" panose="02040503050406030204" pitchFamily="18" charset="0"/>
                <a:ea typeface="Cambria Math" panose="02040503050406030204" pitchFamily="18" charset="0"/>
              </a:rPr>
              <a:t>s</a:t>
            </a:r>
            <a:r>
              <a:rPr lang="en-US" altLang="zh-CN" baseline="-25000" dirty="0" err="1">
                <a:solidFill>
                  <a:prstClr val="black"/>
                </a:solidFill>
                <a:latin typeface="Cambria Math" panose="02040503050406030204" pitchFamily="18" charset="0"/>
                <a:ea typeface="Cambria Math" panose="02040503050406030204" pitchFamily="18" charset="0"/>
              </a:rPr>
              <a:t>k</a:t>
            </a:r>
            <a:r>
              <a:rPr lang="en-US" altLang="zh-CN" baseline="-25000" dirty="0">
                <a:solidFill>
                  <a:prstClr val="black"/>
                </a:solidFill>
                <a:latin typeface="楷体" panose="02010609060101010101" pitchFamily="49" charset="-122"/>
                <a:ea typeface="楷体" panose="02010609060101010101" pitchFamily="49" charset="-122"/>
              </a:rPr>
              <a:t>		</a:t>
            </a:r>
            <a:r>
              <a:rPr lang="zh-CN" altLang="en-US" dirty="0">
                <a:solidFill>
                  <a:prstClr val="black"/>
                </a:solidFill>
                <a:latin typeface="楷体" panose="02010609060101010101" pitchFamily="49" charset="-122"/>
                <a:ea typeface="楷体" panose="02010609060101010101" pitchFamily="49" charset="-122"/>
              </a:rPr>
              <a:t>进行舍入处理。</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a:solidFill>
                  <a:prstClr val="black"/>
                </a:solidFill>
                <a:latin typeface="Cambria Math" panose="02040503050406030204" pitchFamily="18" charset="0"/>
                <a:ea typeface="Cambria Math" panose="02040503050406030204" pitchFamily="18" charset="0"/>
              </a:rPr>
              <a:t>		s</a:t>
            </a:r>
            <a:r>
              <a:rPr lang="en-US" altLang="zh-CN" baseline="-25000" dirty="0">
                <a:solidFill>
                  <a:prstClr val="black"/>
                </a:solidFill>
                <a:latin typeface="Cambria Math" panose="02040503050406030204" pitchFamily="18" charset="0"/>
                <a:ea typeface="Cambria Math" panose="02040503050406030204" pitchFamily="18" charset="0"/>
              </a:rPr>
              <a:t>0</a:t>
            </a:r>
            <a:r>
              <a:rPr lang="en-US" altLang="zh-CN" dirty="0" smtClean="0">
                <a:solidFill>
                  <a:prstClr val="black"/>
                </a:solidFill>
                <a:latin typeface="Cambria Math" panose="02040503050406030204" pitchFamily="18" charset="0"/>
                <a:ea typeface="Cambria Math" panose="02040503050406030204" pitchFamily="18" charset="0"/>
              </a:rPr>
              <a:t>≈1/7</a:t>
            </a:r>
            <a:r>
              <a:rPr lang="en-US" altLang="zh-CN" dirty="0">
                <a:solidFill>
                  <a:prstClr val="black"/>
                </a:solidFill>
                <a:latin typeface="Cambria Math" panose="02040503050406030204" pitchFamily="18" charset="0"/>
                <a:ea typeface="Cambria Math" panose="02040503050406030204" pitchFamily="18" charset="0"/>
              </a:rPr>
              <a:t>		 s</a:t>
            </a:r>
            <a:r>
              <a:rPr lang="en-US" altLang="zh-CN" baseline="-25000" dirty="0">
                <a:solidFill>
                  <a:prstClr val="black"/>
                </a:solidFill>
                <a:latin typeface="Cambria Math" panose="02040503050406030204" pitchFamily="18" charset="0"/>
                <a:ea typeface="Cambria Math" panose="02040503050406030204" pitchFamily="18" charset="0"/>
              </a:rPr>
              <a:t>1</a:t>
            </a:r>
            <a:r>
              <a:rPr lang="en-US" altLang="zh-CN" dirty="0" smtClean="0">
                <a:solidFill>
                  <a:prstClr val="black"/>
                </a:solidFill>
                <a:latin typeface="Cambria Math" panose="02040503050406030204" pitchFamily="18" charset="0"/>
                <a:ea typeface="Cambria Math" panose="02040503050406030204" pitchFamily="18" charset="0"/>
              </a:rPr>
              <a:t>≈2/7</a:t>
            </a:r>
            <a:r>
              <a:rPr lang="en-US" altLang="zh-CN" dirty="0">
                <a:solidFill>
                  <a:prstClr val="black"/>
                </a:solidFill>
                <a:latin typeface="Cambria Math" panose="02040503050406030204" pitchFamily="18" charset="0"/>
                <a:ea typeface="Cambria Math" panose="02040503050406030204" pitchFamily="18" charset="0"/>
              </a:rPr>
              <a:t>		 s</a:t>
            </a:r>
            <a:r>
              <a:rPr lang="en-US" altLang="zh-CN" baseline="-25000" dirty="0">
                <a:solidFill>
                  <a:prstClr val="black"/>
                </a:solidFill>
                <a:latin typeface="Cambria Math" panose="02040503050406030204" pitchFamily="18" charset="0"/>
                <a:ea typeface="Cambria Math" panose="02040503050406030204" pitchFamily="18" charset="0"/>
              </a:rPr>
              <a:t>2</a:t>
            </a:r>
            <a:r>
              <a:rPr lang="en-US" altLang="zh-CN" dirty="0" smtClean="0">
                <a:solidFill>
                  <a:prstClr val="black"/>
                </a:solidFill>
                <a:latin typeface="Cambria Math" panose="02040503050406030204" pitchFamily="18" charset="0"/>
                <a:ea typeface="Cambria Math" panose="02040503050406030204" pitchFamily="18" charset="0"/>
              </a:rPr>
              <a:t>≈2/7</a:t>
            </a:r>
            <a:r>
              <a:rPr lang="en-US" altLang="zh-CN" dirty="0">
                <a:solidFill>
                  <a:prstClr val="black"/>
                </a:solidFill>
                <a:latin typeface="Cambria Math" panose="02040503050406030204" pitchFamily="18" charset="0"/>
                <a:ea typeface="Cambria Math" panose="02040503050406030204" pitchFamily="18" charset="0"/>
              </a:rPr>
              <a:t>		 s</a:t>
            </a:r>
            <a:r>
              <a:rPr lang="en-US" altLang="zh-CN" baseline="-25000" dirty="0">
                <a:solidFill>
                  <a:prstClr val="black"/>
                </a:solidFill>
                <a:latin typeface="Cambria Math" panose="02040503050406030204" pitchFamily="18" charset="0"/>
                <a:ea typeface="Cambria Math" panose="02040503050406030204" pitchFamily="18" charset="0"/>
              </a:rPr>
              <a:t>3</a:t>
            </a:r>
            <a:r>
              <a:rPr lang="en-US" altLang="zh-CN" dirty="0" smtClean="0">
                <a:solidFill>
                  <a:prstClr val="black"/>
                </a:solidFill>
                <a:latin typeface="Cambria Math" panose="02040503050406030204" pitchFamily="18" charset="0"/>
                <a:ea typeface="Cambria Math" panose="02040503050406030204" pitchFamily="18" charset="0"/>
              </a:rPr>
              <a:t>≈3/7</a:t>
            </a:r>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a:solidFill>
                  <a:prstClr val="black"/>
                </a:solidFill>
                <a:latin typeface="Cambria Math" panose="02040503050406030204" pitchFamily="18" charset="0"/>
                <a:ea typeface="Cambria Math" panose="02040503050406030204" pitchFamily="18" charset="0"/>
              </a:rPr>
              <a:t>		s</a:t>
            </a:r>
            <a:r>
              <a:rPr lang="en-US" altLang="zh-CN" baseline="-25000" dirty="0">
                <a:solidFill>
                  <a:prstClr val="black"/>
                </a:solidFill>
                <a:latin typeface="Cambria Math" panose="02040503050406030204" pitchFamily="18" charset="0"/>
                <a:ea typeface="Cambria Math" panose="02040503050406030204" pitchFamily="18" charset="0"/>
              </a:rPr>
              <a:t>4</a:t>
            </a:r>
            <a:r>
              <a:rPr lang="en-US" altLang="zh-CN" dirty="0" smtClean="0">
                <a:solidFill>
                  <a:prstClr val="black"/>
                </a:solidFill>
                <a:latin typeface="Cambria Math" panose="02040503050406030204" pitchFamily="18" charset="0"/>
                <a:ea typeface="Cambria Math" panose="02040503050406030204" pitchFamily="18" charset="0"/>
              </a:rPr>
              <a:t>≈3/7</a:t>
            </a:r>
            <a:r>
              <a:rPr lang="en-US" altLang="zh-CN" dirty="0">
                <a:solidFill>
                  <a:prstClr val="black"/>
                </a:solidFill>
                <a:latin typeface="Cambria Math" panose="02040503050406030204" pitchFamily="18" charset="0"/>
                <a:ea typeface="Cambria Math" panose="02040503050406030204" pitchFamily="18" charset="0"/>
              </a:rPr>
              <a:t>		 s</a:t>
            </a:r>
            <a:r>
              <a:rPr lang="en-US" altLang="zh-CN" baseline="-25000" dirty="0">
                <a:solidFill>
                  <a:prstClr val="black"/>
                </a:solidFill>
                <a:latin typeface="Cambria Math" panose="02040503050406030204" pitchFamily="18" charset="0"/>
                <a:ea typeface="Cambria Math" panose="02040503050406030204" pitchFamily="18" charset="0"/>
              </a:rPr>
              <a:t>5</a:t>
            </a:r>
            <a:r>
              <a:rPr lang="en-US" altLang="zh-CN" dirty="0" smtClean="0">
                <a:solidFill>
                  <a:prstClr val="black"/>
                </a:solidFill>
                <a:latin typeface="Cambria Math" panose="02040503050406030204" pitchFamily="18" charset="0"/>
                <a:ea typeface="Cambria Math" panose="02040503050406030204" pitchFamily="18" charset="0"/>
              </a:rPr>
              <a:t>≈4/7</a:t>
            </a:r>
            <a:r>
              <a:rPr lang="en-US" altLang="zh-CN" dirty="0">
                <a:solidFill>
                  <a:prstClr val="black"/>
                </a:solidFill>
                <a:latin typeface="Cambria Math" panose="02040503050406030204" pitchFamily="18" charset="0"/>
                <a:ea typeface="Cambria Math" panose="02040503050406030204" pitchFamily="18" charset="0"/>
              </a:rPr>
              <a:t>		 s</a:t>
            </a:r>
            <a:r>
              <a:rPr lang="en-US" altLang="zh-CN" baseline="-25000" dirty="0">
                <a:solidFill>
                  <a:prstClr val="black"/>
                </a:solidFill>
                <a:latin typeface="Cambria Math" panose="02040503050406030204" pitchFamily="18" charset="0"/>
                <a:ea typeface="Cambria Math" panose="02040503050406030204" pitchFamily="18" charset="0"/>
              </a:rPr>
              <a:t>6</a:t>
            </a:r>
            <a:r>
              <a:rPr lang="en-US" altLang="zh-CN" dirty="0" smtClean="0">
                <a:solidFill>
                  <a:prstClr val="black"/>
                </a:solidFill>
                <a:latin typeface="Cambria Math" panose="02040503050406030204" pitchFamily="18" charset="0"/>
                <a:ea typeface="Cambria Math" panose="02040503050406030204" pitchFamily="18" charset="0"/>
              </a:rPr>
              <a:t>≈4/7</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s</a:t>
            </a:r>
            <a:r>
              <a:rPr lang="en-US" altLang="zh-CN" baseline="-25000" dirty="0" smtClean="0">
                <a:solidFill>
                  <a:prstClr val="black"/>
                </a:solidFill>
                <a:latin typeface="Cambria Math" panose="02040503050406030204" pitchFamily="18" charset="0"/>
                <a:ea typeface="Cambria Math" panose="02040503050406030204" pitchFamily="18" charset="0"/>
              </a:rPr>
              <a:t>7</a:t>
            </a:r>
            <a:r>
              <a:rPr lang="en-US" altLang="zh-CN" dirty="0" smtClean="0">
                <a:solidFill>
                  <a:prstClr val="black"/>
                </a:solidFill>
                <a:latin typeface="Cambria Math" panose="02040503050406030204" pitchFamily="18" charset="0"/>
                <a:ea typeface="Cambria Math" panose="02040503050406030204" pitchFamily="18" charset="0"/>
              </a:rPr>
              <a:t>=1</a:t>
            </a:r>
            <a:endParaRPr lang="en-US" altLang="zh-CN" dirty="0">
              <a:solidFill>
                <a:prstClr val="black"/>
              </a:solidFill>
              <a:latin typeface="Cambria Math" panose="02040503050406030204" pitchFamily="18" charset="0"/>
              <a:ea typeface="Cambria Math" panose="02040503050406030204" pitchFamily="18" charset="0"/>
            </a:endParaRPr>
          </a:p>
          <a:p>
            <a:pPr lvl="0"/>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a:solidFill>
                  <a:prstClr val="black"/>
                </a:solidFill>
                <a:latin typeface="Cambria Math" panose="02040503050406030204" pitchFamily="18" charset="0"/>
              </a:rPr>
              <a:t>		</a:t>
            </a:r>
            <a:r>
              <a:rPr lang="zh-CN" altLang="en-US" dirty="0">
                <a:solidFill>
                  <a:prstClr val="black"/>
                </a:solidFill>
                <a:latin typeface="楷体" panose="02010609060101010101" pitchFamily="49" charset="-122"/>
                <a:ea typeface="楷体" panose="02010609060101010101" pitchFamily="49" charset="-122"/>
              </a:rPr>
              <a:t>根据对</a:t>
            </a:r>
            <a:r>
              <a:rPr lang="en-US" altLang="zh-CN" dirty="0" err="1">
                <a:solidFill>
                  <a:prstClr val="black"/>
                </a:solidFill>
                <a:latin typeface="楷体" panose="02010609060101010101" pitchFamily="49" charset="-122"/>
                <a:ea typeface="楷体" panose="02010609060101010101" pitchFamily="49" charset="-122"/>
              </a:rPr>
              <a:t>s</a:t>
            </a:r>
            <a:r>
              <a:rPr lang="en-US" altLang="zh-CN" baseline="-25000" dirty="0" err="1">
                <a:solidFill>
                  <a:prstClr val="black"/>
                </a:solidFill>
                <a:latin typeface="楷体" panose="02010609060101010101" pitchFamily="49" charset="-122"/>
                <a:ea typeface="楷体" panose="02010609060101010101" pitchFamily="49" charset="-122"/>
              </a:rPr>
              <a:t>k</a:t>
            </a:r>
            <a:r>
              <a:rPr lang="zh-CN" altLang="en-US" dirty="0">
                <a:solidFill>
                  <a:prstClr val="black"/>
                </a:solidFill>
                <a:latin typeface="楷体" panose="02010609060101010101" pitchFamily="49" charset="-122"/>
                <a:ea typeface="楷体" panose="02010609060101010101" pitchFamily="49" charset="-122"/>
              </a:rPr>
              <a:t>的舍入结果，均衡化后的灰度级有</a:t>
            </a:r>
            <a:r>
              <a:rPr lang="en-US" altLang="zh-CN" dirty="0">
                <a:solidFill>
                  <a:prstClr val="black"/>
                </a:solidFill>
                <a:latin typeface="楷体" panose="02010609060101010101" pitchFamily="49" charset="-122"/>
                <a:ea typeface="楷体" panose="02010609060101010101" pitchFamily="49" charset="-122"/>
              </a:rPr>
              <a:t>5</a:t>
            </a:r>
            <a:r>
              <a:rPr lang="zh-CN" altLang="en-US" dirty="0">
                <a:solidFill>
                  <a:prstClr val="black"/>
                </a:solidFill>
                <a:latin typeface="楷体" panose="02010609060101010101" pitchFamily="49" charset="-122"/>
                <a:ea typeface="楷体" panose="02010609060101010101" pitchFamily="49" charset="-122"/>
              </a:rPr>
              <a:t>级，分别是：</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s</a:t>
            </a:r>
            <a:r>
              <a:rPr lang="en-US" altLang="zh-CN" baseline="-25000" dirty="0" smtClean="0">
                <a:solidFill>
                  <a:prstClr val="black"/>
                </a:solidFill>
                <a:latin typeface="Cambria Math" panose="02040503050406030204" pitchFamily="18" charset="0"/>
                <a:ea typeface="Cambria Math" panose="02040503050406030204" pitchFamily="18" charset="0"/>
              </a:rPr>
              <a:t>0</a:t>
            </a:r>
            <a:r>
              <a:rPr lang="en-US" altLang="zh-CN" dirty="0" smtClean="0">
                <a:solidFill>
                  <a:prstClr val="black"/>
                </a:solidFill>
                <a:latin typeface="Cambria Math" panose="02040503050406030204" pitchFamily="18" charset="0"/>
                <a:ea typeface="Cambria Math" panose="02040503050406030204" pitchFamily="18" charset="0"/>
              </a:rPr>
              <a:t>=1/7</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s</a:t>
            </a:r>
            <a:r>
              <a:rPr lang="en-US" altLang="zh-CN" baseline="-25000" dirty="0" smtClean="0">
                <a:solidFill>
                  <a:prstClr val="black"/>
                </a:solidFill>
                <a:latin typeface="Cambria Math" panose="02040503050406030204" pitchFamily="18" charset="0"/>
                <a:ea typeface="Cambria Math" panose="02040503050406030204" pitchFamily="18" charset="0"/>
              </a:rPr>
              <a:t>1</a:t>
            </a:r>
            <a:r>
              <a:rPr lang="en-US" altLang="zh-CN" dirty="0" smtClean="0">
                <a:solidFill>
                  <a:prstClr val="black"/>
                </a:solidFill>
                <a:latin typeface="Cambria Math" panose="02040503050406030204" pitchFamily="18" charset="0"/>
                <a:ea typeface="Cambria Math" panose="02040503050406030204" pitchFamily="18" charset="0"/>
              </a:rPr>
              <a:t>=2/7</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s</a:t>
            </a:r>
            <a:r>
              <a:rPr lang="en-US" altLang="zh-CN" baseline="-25000" dirty="0" smtClean="0">
                <a:solidFill>
                  <a:prstClr val="black"/>
                </a:solidFill>
                <a:latin typeface="Cambria Math" panose="02040503050406030204" pitchFamily="18" charset="0"/>
                <a:ea typeface="Cambria Math" panose="02040503050406030204" pitchFamily="18" charset="0"/>
              </a:rPr>
              <a:t>2</a:t>
            </a:r>
            <a:r>
              <a:rPr lang="en-US" altLang="zh-CN" dirty="0" smtClean="0">
                <a:solidFill>
                  <a:prstClr val="black"/>
                </a:solidFill>
                <a:latin typeface="Cambria Math" panose="02040503050406030204" pitchFamily="18" charset="0"/>
                <a:ea typeface="Cambria Math" panose="02040503050406030204" pitchFamily="18" charset="0"/>
              </a:rPr>
              <a:t>=3/7</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s</a:t>
            </a:r>
            <a:r>
              <a:rPr lang="en-US" altLang="zh-CN" baseline="-25000" dirty="0" smtClean="0">
                <a:solidFill>
                  <a:prstClr val="black"/>
                </a:solidFill>
                <a:latin typeface="Cambria Math" panose="02040503050406030204" pitchFamily="18" charset="0"/>
                <a:ea typeface="Cambria Math" panose="02040503050406030204" pitchFamily="18" charset="0"/>
              </a:rPr>
              <a:t>3</a:t>
            </a:r>
            <a:r>
              <a:rPr lang="en-US" altLang="zh-CN" dirty="0" smtClean="0">
                <a:solidFill>
                  <a:prstClr val="black"/>
                </a:solidFill>
                <a:latin typeface="Cambria Math" panose="02040503050406030204" pitchFamily="18" charset="0"/>
                <a:ea typeface="Cambria Math" panose="02040503050406030204" pitchFamily="18" charset="0"/>
              </a:rPr>
              <a:t>=4/7</a:t>
            </a:r>
            <a:r>
              <a:rPr lang="en-US" altLang="zh-CN" dirty="0">
                <a:solidFill>
                  <a:prstClr val="black"/>
                </a:solidFill>
                <a:latin typeface="Cambria Math" panose="02040503050406030204" pitchFamily="18" charset="0"/>
                <a:ea typeface="Cambria Math" panose="02040503050406030204" pitchFamily="18" charset="0"/>
              </a:rPr>
              <a:t>		 s</a:t>
            </a:r>
            <a:r>
              <a:rPr lang="en-US" altLang="zh-CN" baseline="-25000" dirty="0">
                <a:solidFill>
                  <a:prstClr val="black"/>
                </a:solidFill>
                <a:latin typeface="Cambria Math" panose="02040503050406030204" pitchFamily="18" charset="0"/>
                <a:ea typeface="Cambria Math" panose="02040503050406030204" pitchFamily="18" charset="0"/>
              </a:rPr>
              <a:t>4</a:t>
            </a:r>
            <a:r>
              <a:rPr lang="en-US" altLang="zh-CN" dirty="0">
                <a:solidFill>
                  <a:prstClr val="black"/>
                </a:solidFill>
                <a:latin typeface="Cambria Math" panose="02040503050406030204" pitchFamily="18" charset="0"/>
                <a:ea typeface="Cambria Math" panose="02040503050406030204" pitchFamily="18" charset="0"/>
              </a:rPr>
              <a:t>=1</a:t>
            </a:r>
          </a:p>
          <a:p>
            <a:pPr lvl="0"/>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a:solidFill>
                  <a:prstClr val="black"/>
                </a:solidFill>
                <a:latin typeface="楷体" panose="02010609060101010101" pitchFamily="49" charset="-122"/>
                <a:ea typeface="楷体" panose="02010609060101010101" pitchFamily="49" charset="-122"/>
              </a:rPr>
              <a:t>	</a:t>
            </a:r>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c</a:t>
            </a:r>
            <a:r>
              <a:rPr lang="zh-CN" altLang="en-US" dirty="0">
                <a:solidFill>
                  <a:prstClr val="black"/>
                </a:solidFill>
                <a:latin typeface="楷体" panose="02010609060101010101" pitchFamily="49" charset="-122"/>
                <a:ea typeface="楷体" panose="02010609060101010101" pitchFamily="49" charset="-122"/>
              </a:rPr>
              <a:t>）对于均衡化后的每一灰度级，计算各</a:t>
            </a:r>
            <a:r>
              <a:rPr lang="en-US" altLang="zh-CN" dirty="0">
                <a:solidFill>
                  <a:prstClr val="black"/>
                </a:solidFill>
                <a:latin typeface="Cambria Math" panose="02040503050406030204" pitchFamily="18" charset="0"/>
                <a:ea typeface="Cambria Math" panose="02040503050406030204" pitchFamily="18" charset="0"/>
              </a:rPr>
              <a:t>P</a:t>
            </a:r>
            <a:r>
              <a:rPr lang="en-US" altLang="zh-CN" baseline="-25000" dirty="0">
                <a:solidFill>
                  <a:prstClr val="black"/>
                </a:solidFill>
                <a:latin typeface="Cambria Math" panose="02040503050406030204" pitchFamily="18" charset="0"/>
                <a:ea typeface="Cambria Math" panose="02040503050406030204" pitchFamily="18" charset="0"/>
              </a:rPr>
              <a:t>s</a:t>
            </a:r>
            <a:r>
              <a:rPr lang="en-US" altLang="zh-CN" dirty="0">
                <a:solidFill>
                  <a:prstClr val="black"/>
                </a:solidFill>
                <a:latin typeface="Cambria Math" panose="02040503050406030204" pitchFamily="18" charset="0"/>
                <a:ea typeface="Cambria Math" panose="02040503050406030204" pitchFamily="18" charset="0"/>
              </a:rPr>
              <a:t>(</a:t>
            </a:r>
            <a:r>
              <a:rPr lang="en-US" altLang="zh-CN" dirty="0" err="1">
                <a:solidFill>
                  <a:prstClr val="black"/>
                </a:solidFill>
                <a:latin typeface="Cambria Math" panose="02040503050406030204" pitchFamily="18" charset="0"/>
                <a:ea typeface="Cambria Math" panose="02040503050406030204" pitchFamily="18" charset="0"/>
              </a:rPr>
              <a:t>s</a:t>
            </a:r>
            <a:r>
              <a:rPr lang="en-US" altLang="zh-CN" baseline="-25000" dirty="0" err="1">
                <a:solidFill>
                  <a:prstClr val="black"/>
                </a:solidFill>
                <a:latin typeface="Cambria Math" panose="02040503050406030204" pitchFamily="18" charset="0"/>
                <a:ea typeface="Cambria Math" panose="02040503050406030204" pitchFamily="18" charset="0"/>
              </a:rPr>
              <a:t>k</a:t>
            </a:r>
            <a:r>
              <a:rPr lang="en-US" altLang="zh-CN" dirty="0">
                <a:solidFill>
                  <a:prstClr val="black"/>
                </a:solidFill>
                <a:latin typeface="Cambria Math" panose="02040503050406030204" pitchFamily="18" charset="0"/>
                <a:ea typeface="Cambria Math" panose="02040503050406030204" pitchFamily="18" charset="0"/>
              </a:rPr>
              <a:t>)</a:t>
            </a:r>
            <a:r>
              <a:rPr lang="zh-CN" altLang="en-US" dirty="0">
                <a:solidFill>
                  <a:prstClr val="black"/>
                </a:solidFill>
              </a:rPr>
              <a:t>。</a:t>
            </a:r>
            <a:endParaRPr lang="en-US" altLang="zh-CN" dirty="0">
              <a:solidFill>
                <a:prstClr val="black"/>
              </a:solidFill>
            </a:endParaRPr>
          </a:p>
          <a:p>
            <a:pPr lvl="0"/>
            <a:r>
              <a:rPr lang="en-US" altLang="zh-CN" kern="1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r</a:t>
            </a:r>
            <a:r>
              <a:rPr lang="en-US" altLang="zh-CN" kern="100"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0</a:t>
            </a:r>
            <a:r>
              <a:rPr lang="en-US" altLang="zh-CN" kern="1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=0</a:t>
            </a:r>
            <a:r>
              <a:rPr lang="zh-CN" altLang="en-US" kern="1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映射到</a:t>
            </a:r>
            <a:r>
              <a:rPr lang="en-US" altLang="zh-CN" dirty="0" smtClean="0">
                <a:solidFill>
                  <a:prstClr val="black"/>
                </a:solidFill>
                <a:latin typeface="Cambria Math" panose="02040503050406030204" pitchFamily="18" charset="0"/>
                <a:ea typeface="Cambria Math" panose="02040503050406030204" pitchFamily="18" charset="0"/>
              </a:rPr>
              <a:t>s</a:t>
            </a:r>
            <a:r>
              <a:rPr lang="en-US" altLang="zh-CN" baseline="-25000" dirty="0" smtClean="0">
                <a:solidFill>
                  <a:prstClr val="black"/>
                </a:solidFill>
                <a:latin typeface="Cambria Math" panose="02040503050406030204" pitchFamily="18" charset="0"/>
                <a:ea typeface="Cambria Math" panose="02040503050406030204" pitchFamily="18" charset="0"/>
              </a:rPr>
              <a:t>0</a:t>
            </a:r>
            <a:r>
              <a:rPr lang="en-US" altLang="zh-CN" dirty="0" smtClean="0">
                <a:solidFill>
                  <a:prstClr val="black"/>
                </a:solidFill>
                <a:latin typeface="Cambria Math" panose="02040503050406030204" pitchFamily="18" charset="0"/>
                <a:ea typeface="Cambria Math" panose="02040503050406030204" pitchFamily="18" charset="0"/>
              </a:rPr>
              <a:t>=1/7</a:t>
            </a:r>
            <a:r>
              <a:rPr lang="zh-CN" altLang="en-US" dirty="0">
                <a:solidFill>
                  <a:prstClr val="black"/>
                </a:solidFill>
                <a:latin typeface="Cambria Math" panose="02040503050406030204" pitchFamily="18" charset="0"/>
                <a:ea typeface="Cambria Math" panose="02040503050406030204" pitchFamily="18" charset="0"/>
              </a:rPr>
              <a:t>，</a:t>
            </a:r>
            <a:r>
              <a:rPr lang="en-US" altLang="zh-CN" dirty="0">
                <a:solidFill>
                  <a:prstClr val="black"/>
                </a:solidFill>
                <a:latin typeface="Cambria Math" panose="02040503050406030204" pitchFamily="18" charset="0"/>
                <a:ea typeface="Cambria Math" panose="02040503050406030204" pitchFamily="18" charset="0"/>
              </a:rPr>
              <a:t> P</a:t>
            </a:r>
            <a:r>
              <a:rPr lang="en-US" altLang="zh-CN" baseline="-25000" dirty="0">
                <a:solidFill>
                  <a:prstClr val="black"/>
                </a:solidFill>
                <a:latin typeface="Cambria Math" panose="02040503050406030204" pitchFamily="18" charset="0"/>
                <a:ea typeface="Cambria Math" panose="02040503050406030204" pitchFamily="18" charset="0"/>
              </a:rPr>
              <a:t>s</a:t>
            </a:r>
            <a:r>
              <a:rPr lang="en-US" altLang="zh-CN" dirty="0">
                <a:solidFill>
                  <a:prstClr val="black"/>
                </a:solidFill>
                <a:latin typeface="Cambria Math" panose="02040503050406030204" pitchFamily="18" charset="0"/>
                <a:ea typeface="Cambria Math" panose="02040503050406030204" pitchFamily="18" charset="0"/>
              </a:rPr>
              <a:t>(s</a:t>
            </a:r>
            <a:r>
              <a:rPr lang="en-US" altLang="zh-CN" baseline="-25000" dirty="0">
                <a:solidFill>
                  <a:prstClr val="black"/>
                </a:solidFill>
                <a:latin typeface="Cambria Math" panose="02040503050406030204" pitchFamily="18" charset="0"/>
                <a:ea typeface="Cambria Math" panose="02040503050406030204" pitchFamily="18" charset="0"/>
              </a:rPr>
              <a:t>0</a:t>
            </a:r>
            <a:r>
              <a:rPr lang="en-US" altLang="zh-CN" dirty="0">
                <a:solidFill>
                  <a:prstClr val="black"/>
                </a:solidFill>
                <a:latin typeface="Cambria Math" panose="02040503050406030204" pitchFamily="18" charset="0"/>
                <a:ea typeface="Cambria Math" panose="02040503050406030204" pitchFamily="18" charset="0"/>
              </a:rPr>
              <a:t>)=</a:t>
            </a:r>
            <a:r>
              <a:rPr lang="en-US" altLang="zh-CN" dirty="0" smtClean="0">
                <a:solidFill>
                  <a:prstClr val="black"/>
                </a:solidFill>
                <a:latin typeface="Cambria Math" panose="02040503050406030204" pitchFamily="18" charset="0"/>
                <a:ea typeface="Cambria Math" panose="02040503050406030204" pitchFamily="18" charset="0"/>
              </a:rPr>
              <a:t>0.174</a:t>
            </a:r>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kern="1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r>
              <a:rPr lang="en-US" altLang="zh-CN" kern="10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r</a:t>
            </a:r>
            <a:r>
              <a:rPr lang="en-US" altLang="zh-CN" kern="100" baseline="-2500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1</a:t>
            </a:r>
            <a:r>
              <a:rPr lang="zh-CN" altLang="en-US" kern="10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t>
            </a:r>
            <a:r>
              <a:rPr lang="en-US" altLang="zh-CN" kern="10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r</a:t>
            </a:r>
            <a:r>
              <a:rPr lang="en-US" altLang="zh-CN" kern="100" baseline="-2500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2</a:t>
            </a:r>
            <a:r>
              <a:rPr lang="zh-CN" altLang="en-US" kern="100" dirty="0" smtClean="0">
                <a:solidFill>
                  <a:prstClr val="black"/>
                </a:solidFill>
                <a:latin typeface="楷体" panose="02010609060101010101" pitchFamily="49" charset="-122"/>
                <a:ea typeface="楷体" panose="02010609060101010101" pitchFamily="49" charset="-122"/>
                <a:cs typeface="Times New Roman" panose="02020603050405020304" pitchFamily="18" charset="0"/>
              </a:rPr>
              <a:t>映射</a:t>
            </a:r>
            <a:r>
              <a:rPr lang="zh-CN" altLang="en-US" kern="1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到</a:t>
            </a:r>
            <a:r>
              <a:rPr lang="en-US" altLang="zh-CN" dirty="0" smtClean="0">
                <a:solidFill>
                  <a:prstClr val="black"/>
                </a:solidFill>
                <a:latin typeface="Cambria Math" panose="02040503050406030204" pitchFamily="18" charset="0"/>
                <a:ea typeface="Cambria Math" panose="02040503050406030204" pitchFamily="18" charset="0"/>
              </a:rPr>
              <a:t>s</a:t>
            </a:r>
            <a:r>
              <a:rPr lang="en-US" altLang="zh-CN" baseline="-25000" dirty="0" smtClean="0">
                <a:solidFill>
                  <a:prstClr val="black"/>
                </a:solidFill>
                <a:latin typeface="Cambria Math" panose="02040503050406030204" pitchFamily="18" charset="0"/>
                <a:ea typeface="Cambria Math" panose="02040503050406030204" pitchFamily="18" charset="0"/>
              </a:rPr>
              <a:t>1</a:t>
            </a:r>
            <a:r>
              <a:rPr lang="en-US" altLang="zh-CN" dirty="0" smtClean="0">
                <a:solidFill>
                  <a:prstClr val="black"/>
                </a:solidFill>
                <a:latin typeface="Cambria Math" panose="02040503050406030204" pitchFamily="18" charset="0"/>
                <a:ea typeface="Cambria Math" panose="02040503050406030204" pitchFamily="18" charset="0"/>
              </a:rPr>
              <a:t>=2/7 </a:t>
            </a:r>
            <a:r>
              <a:rPr lang="zh-CN" altLang="en-US" dirty="0">
                <a:solidFill>
                  <a:prstClr val="black"/>
                </a:solidFill>
                <a:latin typeface="Cambria Math" panose="02040503050406030204" pitchFamily="18" charset="0"/>
                <a:ea typeface="Cambria Math" panose="02040503050406030204" pitchFamily="18" charset="0"/>
              </a:rPr>
              <a:t>，</a:t>
            </a:r>
            <a:r>
              <a:rPr lang="en-US" altLang="zh-CN" dirty="0">
                <a:solidFill>
                  <a:prstClr val="black"/>
                </a:solidFill>
                <a:latin typeface="Cambria Math" panose="02040503050406030204" pitchFamily="18" charset="0"/>
                <a:ea typeface="Cambria Math" panose="02040503050406030204" pitchFamily="18" charset="0"/>
              </a:rPr>
              <a:t>P</a:t>
            </a:r>
            <a:r>
              <a:rPr lang="en-US" altLang="zh-CN" baseline="-25000" dirty="0">
                <a:solidFill>
                  <a:prstClr val="black"/>
                </a:solidFill>
                <a:latin typeface="Cambria Math" panose="02040503050406030204" pitchFamily="18" charset="0"/>
                <a:ea typeface="Cambria Math" panose="02040503050406030204" pitchFamily="18" charset="0"/>
              </a:rPr>
              <a:t>s</a:t>
            </a:r>
            <a:r>
              <a:rPr lang="en-US" altLang="zh-CN" dirty="0">
                <a:solidFill>
                  <a:prstClr val="black"/>
                </a:solidFill>
                <a:latin typeface="Cambria Math" panose="02040503050406030204" pitchFamily="18" charset="0"/>
                <a:ea typeface="Cambria Math" panose="02040503050406030204" pitchFamily="18" charset="0"/>
              </a:rPr>
              <a:t>(s</a:t>
            </a:r>
            <a:r>
              <a:rPr lang="en-US" altLang="zh-CN" baseline="-25000" dirty="0">
                <a:solidFill>
                  <a:prstClr val="black"/>
                </a:solidFill>
                <a:latin typeface="Cambria Math" panose="02040503050406030204" pitchFamily="18" charset="0"/>
                <a:ea typeface="Cambria Math" panose="02040503050406030204" pitchFamily="18" charset="0"/>
              </a:rPr>
              <a:t>1</a:t>
            </a:r>
            <a:r>
              <a:rPr lang="en-US" altLang="zh-CN" dirty="0">
                <a:solidFill>
                  <a:prstClr val="black"/>
                </a:solidFill>
                <a:latin typeface="Cambria Math" panose="02040503050406030204" pitchFamily="18" charset="0"/>
                <a:ea typeface="Cambria Math" panose="02040503050406030204" pitchFamily="18" charset="0"/>
              </a:rPr>
              <a:t>)=</a:t>
            </a:r>
            <a:r>
              <a:rPr lang="en-US" altLang="zh-CN" dirty="0" smtClean="0">
                <a:solidFill>
                  <a:prstClr val="black"/>
                </a:solidFill>
                <a:latin typeface="Cambria Math" panose="02040503050406030204" pitchFamily="18" charset="0"/>
                <a:ea typeface="Cambria Math" panose="02040503050406030204" pitchFamily="18" charset="0"/>
              </a:rPr>
              <a:t>0.088+0.086=0.174</a:t>
            </a:r>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kern="1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r>
              <a:rPr lang="en-US" altLang="zh-CN" kern="10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r</a:t>
            </a:r>
            <a:r>
              <a:rPr lang="en-US" altLang="zh-CN" kern="100" baseline="-2500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3</a:t>
            </a:r>
            <a:r>
              <a:rPr lang="zh-CN" altLang="en-US" kern="1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t>
            </a:r>
            <a:r>
              <a:rPr lang="en-US" altLang="zh-CN" kern="1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r</a:t>
            </a:r>
            <a:r>
              <a:rPr lang="en-US" altLang="zh-CN" kern="100"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4</a:t>
            </a:r>
            <a:r>
              <a:rPr lang="zh-CN" altLang="en-US" kern="100" dirty="0" smtClean="0">
                <a:solidFill>
                  <a:prstClr val="black"/>
                </a:solidFill>
                <a:latin typeface="楷体" panose="02010609060101010101" pitchFamily="49" charset="-122"/>
                <a:ea typeface="楷体" panose="02010609060101010101" pitchFamily="49" charset="-122"/>
                <a:cs typeface="Times New Roman" panose="02020603050405020304" pitchFamily="18" charset="0"/>
              </a:rPr>
              <a:t>映射</a:t>
            </a:r>
            <a:r>
              <a:rPr lang="zh-CN" altLang="en-US" kern="1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到</a:t>
            </a:r>
            <a:r>
              <a:rPr lang="en-US" altLang="zh-CN" dirty="0" smtClean="0">
                <a:solidFill>
                  <a:prstClr val="black"/>
                </a:solidFill>
                <a:latin typeface="Cambria Math" panose="02040503050406030204" pitchFamily="18" charset="0"/>
                <a:ea typeface="Cambria Math" panose="02040503050406030204" pitchFamily="18" charset="0"/>
              </a:rPr>
              <a:t>s</a:t>
            </a:r>
            <a:r>
              <a:rPr lang="en-US" altLang="zh-CN" baseline="-25000" dirty="0" smtClean="0">
                <a:solidFill>
                  <a:prstClr val="black"/>
                </a:solidFill>
                <a:latin typeface="Cambria Math" panose="02040503050406030204" pitchFamily="18" charset="0"/>
                <a:ea typeface="Cambria Math" panose="02040503050406030204" pitchFamily="18" charset="0"/>
              </a:rPr>
              <a:t>2</a:t>
            </a:r>
            <a:r>
              <a:rPr lang="en-US" altLang="zh-CN" dirty="0" smtClean="0">
                <a:solidFill>
                  <a:prstClr val="black"/>
                </a:solidFill>
                <a:latin typeface="Cambria Math" panose="02040503050406030204" pitchFamily="18" charset="0"/>
                <a:ea typeface="Cambria Math" panose="02040503050406030204" pitchFamily="18" charset="0"/>
              </a:rPr>
              <a:t>=3/7 </a:t>
            </a:r>
            <a:r>
              <a:rPr lang="zh-CN" altLang="en-US" dirty="0">
                <a:solidFill>
                  <a:prstClr val="black"/>
                </a:solidFill>
                <a:latin typeface="Cambria Math" panose="02040503050406030204" pitchFamily="18" charset="0"/>
                <a:ea typeface="Cambria Math" panose="02040503050406030204" pitchFamily="18" charset="0"/>
              </a:rPr>
              <a:t>， </a:t>
            </a:r>
            <a:r>
              <a:rPr lang="en-US" altLang="zh-CN" dirty="0">
                <a:solidFill>
                  <a:prstClr val="black"/>
                </a:solidFill>
                <a:latin typeface="Cambria Math" panose="02040503050406030204" pitchFamily="18" charset="0"/>
                <a:ea typeface="Cambria Math" panose="02040503050406030204" pitchFamily="18" charset="0"/>
              </a:rPr>
              <a:t>P</a:t>
            </a:r>
            <a:r>
              <a:rPr lang="en-US" altLang="zh-CN" baseline="-25000" dirty="0">
                <a:solidFill>
                  <a:prstClr val="black"/>
                </a:solidFill>
                <a:latin typeface="Cambria Math" panose="02040503050406030204" pitchFamily="18" charset="0"/>
                <a:ea typeface="Cambria Math" panose="02040503050406030204" pitchFamily="18" charset="0"/>
              </a:rPr>
              <a:t>s</a:t>
            </a:r>
            <a:r>
              <a:rPr lang="en-US" altLang="zh-CN" dirty="0">
                <a:solidFill>
                  <a:prstClr val="black"/>
                </a:solidFill>
                <a:latin typeface="Cambria Math" panose="02040503050406030204" pitchFamily="18" charset="0"/>
                <a:ea typeface="Cambria Math" panose="02040503050406030204" pitchFamily="18" charset="0"/>
              </a:rPr>
              <a:t>(s</a:t>
            </a:r>
            <a:r>
              <a:rPr lang="en-US" altLang="zh-CN" baseline="-25000" dirty="0">
                <a:solidFill>
                  <a:prstClr val="black"/>
                </a:solidFill>
                <a:latin typeface="Cambria Math" panose="02040503050406030204" pitchFamily="18" charset="0"/>
                <a:ea typeface="Cambria Math" panose="02040503050406030204" pitchFamily="18" charset="0"/>
              </a:rPr>
              <a:t>2</a:t>
            </a:r>
            <a:r>
              <a:rPr lang="en-US" altLang="zh-CN" dirty="0">
                <a:solidFill>
                  <a:prstClr val="black"/>
                </a:solidFill>
                <a:latin typeface="Cambria Math" panose="02040503050406030204" pitchFamily="18" charset="0"/>
                <a:ea typeface="Cambria Math" panose="02040503050406030204" pitchFamily="18" charset="0"/>
              </a:rPr>
              <a:t>)=</a:t>
            </a:r>
            <a:r>
              <a:rPr lang="en-US" altLang="zh-CN" dirty="0" smtClean="0">
                <a:solidFill>
                  <a:prstClr val="black"/>
                </a:solidFill>
                <a:latin typeface="Cambria Math" panose="02040503050406030204" pitchFamily="18" charset="0"/>
                <a:ea typeface="Cambria Math" panose="02040503050406030204" pitchFamily="18" charset="0"/>
              </a:rPr>
              <a:t>0.080+0.068=0.148</a:t>
            </a:r>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kern="1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r>
              <a:rPr lang="en-US" altLang="zh-CN" kern="10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r</a:t>
            </a:r>
            <a:r>
              <a:rPr lang="en-US" altLang="zh-CN" kern="100" baseline="-2500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5</a:t>
            </a:r>
            <a:r>
              <a:rPr lang="zh-CN" altLang="en-US" kern="1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t>
            </a:r>
            <a:r>
              <a:rPr lang="en-US" altLang="zh-CN" kern="1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r</a:t>
            </a:r>
            <a:r>
              <a:rPr lang="en-US" altLang="zh-CN" kern="100"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6</a:t>
            </a:r>
            <a:r>
              <a:rPr lang="zh-CN" altLang="en-US" kern="100" dirty="0" smtClean="0">
                <a:solidFill>
                  <a:prstClr val="black"/>
                </a:solidFill>
                <a:latin typeface="楷体" panose="02010609060101010101" pitchFamily="49" charset="-122"/>
                <a:ea typeface="楷体" panose="02010609060101010101" pitchFamily="49" charset="-122"/>
                <a:cs typeface="Times New Roman" panose="02020603050405020304" pitchFamily="18" charset="0"/>
              </a:rPr>
              <a:t>映射</a:t>
            </a:r>
            <a:r>
              <a:rPr lang="zh-CN" altLang="en-US" kern="1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到</a:t>
            </a:r>
            <a:r>
              <a:rPr lang="en-US" altLang="zh-CN" dirty="0" smtClean="0">
                <a:solidFill>
                  <a:prstClr val="black"/>
                </a:solidFill>
                <a:latin typeface="Cambria Math" panose="02040503050406030204" pitchFamily="18" charset="0"/>
                <a:ea typeface="Cambria Math" panose="02040503050406030204" pitchFamily="18" charset="0"/>
              </a:rPr>
              <a:t>s</a:t>
            </a:r>
            <a:r>
              <a:rPr lang="en-US" altLang="zh-CN" baseline="-25000" dirty="0" smtClean="0">
                <a:solidFill>
                  <a:prstClr val="black"/>
                </a:solidFill>
                <a:latin typeface="Cambria Math" panose="02040503050406030204" pitchFamily="18" charset="0"/>
                <a:ea typeface="Cambria Math" panose="02040503050406030204" pitchFamily="18" charset="0"/>
              </a:rPr>
              <a:t>3</a:t>
            </a:r>
            <a:r>
              <a:rPr lang="en-US" altLang="zh-CN" dirty="0" smtClean="0">
                <a:solidFill>
                  <a:prstClr val="black"/>
                </a:solidFill>
                <a:latin typeface="Cambria Math" panose="02040503050406030204" pitchFamily="18" charset="0"/>
                <a:ea typeface="Cambria Math" panose="02040503050406030204" pitchFamily="18" charset="0"/>
              </a:rPr>
              <a:t>=4/7 </a:t>
            </a:r>
            <a:r>
              <a:rPr lang="zh-CN" altLang="en-US" dirty="0">
                <a:solidFill>
                  <a:prstClr val="black"/>
                </a:solidFill>
                <a:latin typeface="Cambria Math" panose="02040503050406030204" pitchFamily="18" charset="0"/>
                <a:ea typeface="Cambria Math" panose="02040503050406030204" pitchFamily="18" charset="0"/>
              </a:rPr>
              <a:t>， </a:t>
            </a:r>
            <a:r>
              <a:rPr lang="en-US" altLang="zh-CN" dirty="0">
                <a:solidFill>
                  <a:prstClr val="black"/>
                </a:solidFill>
                <a:latin typeface="Cambria Math" panose="02040503050406030204" pitchFamily="18" charset="0"/>
                <a:ea typeface="Cambria Math" panose="02040503050406030204" pitchFamily="18" charset="0"/>
              </a:rPr>
              <a:t>P</a:t>
            </a:r>
            <a:r>
              <a:rPr lang="en-US" altLang="zh-CN" baseline="-25000" dirty="0">
                <a:solidFill>
                  <a:prstClr val="black"/>
                </a:solidFill>
                <a:latin typeface="Cambria Math" panose="02040503050406030204" pitchFamily="18" charset="0"/>
                <a:ea typeface="Cambria Math" panose="02040503050406030204" pitchFamily="18" charset="0"/>
              </a:rPr>
              <a:t>s</a:t>
            </a:r>
            <a:r>
              <a:rPr lang="en-US" altLang="zh-CN" dirty="0">
                <a:solidFill>
                  <a:prstClr val="black"/>
                </a:solidFill>
                <a:latin typeface="Cambria Math" panose="02040503050406030204" pitchFamily="18" charset="0"/>
                <a:ea typeface="Cambria Math" panose="02040503050406030204" pitchFamily="18" charset="0"/>
              </a:rPr>
              <a:t>(s</a:t>
            </a:r>
            <a:r>
              <a:rPr lang="en-US" altLang="zh-CN" baseline="-25000" dirty="0">
                <a:solidFill>
                  <a:prstClr val="black"/>
                </a:solidFill>
                <a:latin typeface="Cambria Math" panose="02040503050406030204" pitchFamily="18" charset="0"/>
                <a:ea typeface="Cambria Math" panose="02040503050406030204" pitchFamily="18" charset="0"/>
              </a:rPr>
              <a:t>3</a:t>
            </a:r>
            <a:r>
              <a:rPr lang="en-US" altLang="zh-CN" dirty="0" smtClean="0">
                <a:solidFill>
                  <a:prstClr val="black"/>
                </a:solidFill>
                <a:latin typeface="Cambria Math" panose="02040503050406030204" pitchFamily="18" charset="0"/>
                <a:ea typeface="Cambria Math" panose="02040503050406030204" pitchFamily="18" charset="0"/>
              </a:rPr>
              <a:t>)=0.058+0.062=0.12</a:t>
            </a:r>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kern="1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r>
              <a:rPr lang="en-US" altLang="zh-CN" kern="10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r</a:t>
            </a:r>
            <a:r>
              <a:rPr lang="en-US" altLang="zh-CN" kern="100" baseline="-2500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7</a:t>
            </a:r>
            <a:r>
              <a:rPr lang="zh-CN" altLang="en-US" kern="1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映射到</a:t>
            </a:r>
            <a:r>
              <a:rPr lang="en-US" altLang="zh-CN" dirty="0">
                <a:solidFill>
                  <a:prstClr val="black"/>
                </a:solidFill>
                <a:latin typeface="Cambria Math" panose="02040503050406030204" pitchFamily="18" charset="0"/>
                <a:ea typeface="Cambria Math" panose="02040503050406030204" pitchFamily="18" charset="0"/>
              </a:rPr>
              <a:t>s</a:t>
            </a:r>
            <a:r>
              <a:rPr lang="en-US" altLang="zh-CN" baseline="-25000" dirty="0">
                <a:solidFill>
                  <a:prstClr val="black"/>
                </a:solidFill>
                <a:latin typeface="Cambria Math" panose="02040503050406030204" pitchFamily="18" charset="0"/>
                <a:ea typeface="Cambria Math" panose="02040503050406030204" pitchFamily="18" charset="0"/>
              </a:rPr>
              <a:t>4</a:t>
            </a:r>
            <a:r>
              <a:rPr lang="en-US" altLang="zh-CN" dirty="0">
                <a:solidFill>
                  <a:prstClr val="black"/>
                </a:solidFill>
                <a:latin typeface="Cambria Math" panose="02040503050406030204" pitchFamily="18" charset="0"/>
                <a:ea typeface="Cambria Math" panose="02040503050406030204" pitchFamily="18" charset="0"/>
              </a:rPr>
              <a:t>=1 </a:t>
            </a:r>
            <a:r>
              <a:rPr lang="zh-CN" altLang="en-US" dirty="0">
                <a:solidFill>
                  <a:prstClr val="black"/>
                </a:solidFill>
                <a:latin typeface="Cambria Math" panose="02040503050406030204" pitchFamily="18" charset="0"/>
                <a:ea typeface="Cambria Math" panose="02040503050406030204" pitchFamily="18" charset="0"/>
              </a:rPr>
              <a:t>，</a:t>
            </a:r>
            <a:r>
              <a:rPr lang="en-US" altLang="zh-CN" dirty="0">
                <a:solidFill>
                  <a:prstClr val="black"/>
                </a:solidFill>
                <a:latin typeface="Cambria Math" panose="02040503050406030204" pitchFamily="18" charset="0"/>
                <a:ea typeface="Cambria Math" panose="02040503050406030204" pitchFamily="18" charset="0"/>
              </a:rPr>
              <a:t>P</a:t>
            </a:r>
            <a:r>
              <a:rPr lang="en-US" altLang="zh-CN" baseline="-25000" dirty="0">
                <a:solidFill>
                  <a:prstClr val="black"/>
                </a:solidFill>
                <a:latin typeface="Cambria Math" panose="02040503050406030204" pitchFamily="18" charset="0"/>
                <a:ea typeface="Cambria Math" panose="02040503050406030204" pitchFamily="18" charset="0"/>
              </a:rPr>
              <a:t>s</a:t>
            </a:r>
            <a:r>
              <a:rPr lang="en-US" altLang="zh-CN" dirty="0">
                <a:solidFill>
                  <a:prstClr val="black"/>
                </a:solidFill>
                <a:latin typeface="Cambria Math" panose="02040503050406030204" pitchFamily="18" charset="0"/>
                <a:ea typeface="Cambria Math" panose="02040503050406030204" pitchFamily="18" charset="0"/>
              </a:rPr>
              <a:t>(s</a:t>
            </a:r>
            <a:r>
              <a:rPr lang="en-US" altLang="zh-CN" baseline="-25000" dirty="0">
                <a:solidFill>
                  <a:prstClr val="black"/>
                </a:solidFill>
                <a:latin typeface="Cambria Math" panose="02040503050406030204" pitchFamily="18" charset="0"/>
                <a:ea typeface="Cambria Math" panose="02040503050406030204" pitchFamily="18" charset="0"/>
              </a:rPr>
              <a:t>4</a:t>
            </a:r>
            <a:r>
              <a:rPr lang="en-US" altLang="zh-CN" dirty="0" smtClean="0">
                <a:solidFill>
                  <a:prstClr val="black"/>
                </a:solidFill>
                <a:latin typeface="Cambria Math" panose="02040503050406030204" pitchFamily="18" charset="0"/>
                <a:ea typeface="Cambria Math" panose="02040503050406030204" pitchFamily="18" charset="0"/>
              </a:rPr>
              <a:t>)=0.384</a:t>
            </a:r>
            <a:endParaRPr lang="en-US" altLang="zh-CN" dirty="0">
              <a:solidFill>
                <a:prstClr val="black"/>
              </a:solidFill>
              <a:latin typeface="Cambria Math" panose="02040503050406030204" pitchFamily="18" charset="0"/>
              <a:ea typeface="Cambria Math" panose="02040503050406030204" pitchFamily="18"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2498868480"/>
              </p:ext>
            </p:extLst>
          </p:nvPr>
        </p:nvGraphicFramePr>
        <p:xfrm>
          <a:off x="5801555" y="513784"/>
          <a:ext cx="5267960" cy="594046"/>
        </p:xfrm>
        <a:graphic>
          <a:graphicData uri="http://schemas.openxmlformats.org/drawingml/2006/table">
            <a:tbl>
              <a:tblPr firstRow="1" firstCol="1" bandRow="1"/>
              <a:tblGrid>
                <a:gridCol w="598170">
                  <a:extLst>
                    <a:ext uri="{9D8B030D-6E8A-4147-A177-3AD203B41FA5}">
                      <a16:colId xmlns:a16="http://schemas.microsoft.com/office/drawing/2014/main" val="729044372"/>
                    </a:ext>
                  </a:extLst>
                </a:gridCol>
                <a:gridCol w="675640">
                  <a:extLst>
                    <a:ext uri="{9D8B030D-6E8A-4147-A177-3AD203B41FA5}">
                      <a16:colId xmlns:a16="http://schemas.microsoft.com/office/drawing/2014/main" val="4224128707"/>
                    </a:ext>
                  </a:extLst>
                </a:gridCol>
                <a:gridCol w="675640">
                  <a:extLst>
                    <a:ext uri="{9D8B030D-6E8A-4147-A177-3AD203B41FA5}">
                      <a16:colId xmlns:a16="http://schemas.microsoft.com/office/drawing/2014/main" val="4133073823"/>
                    </a:ext>
                  </a:extLst>
                </a:gridCol>
                <a:gridCol w="675640">
                  <a:extLst>
                    <a:ext uri="{9D8B030D-6E8A-4147-A177-3AD203B41FA5}">
                      <a16:colId xmlns:a16="http://schemas.microsoft.com/office/drawing/2014/main" val="860758258"/>
                    </a:ext>
                  </a:extLst>
                </a:gridCol>
                <a:gridCol w="675640">
                  <a:extLst>
                    <a:ext uri="{9D8B030D-6E8A-4147-A177-3AD203B41FA5}">
                      <a16:colId xmlns:a16="http://schemas.microsoft.com/office/drawing/2014/main" val="2666529834"/>
                    </a:ext>
                  </a:extLst>
                </a:gridCol>
                <a:gridCol w="675640">
                  <a:extLst>
                    <a:ext uri="{9D8B030D-6E8A-4147-A177-3AD203B41FA5}">
                      <a16:colId xmlns:a16="http://schemas.microsoft.com/office/drawing/2014/main" val="613133920"/>
                    </a:ext>
                  </a:extLst>
                </a:gridCol>
                <a:gridCol w="675640">
                  <a:extLst>
                    <a:ext uri="{9D8B030D-6E8A-4147-A177-3AD203B41FA5}">
                      <a16:colId xmlns:a16="http://schemas.microsoft.com/office/drawing/2014/main" val="1378951980"/>
                    </a:ext>
                  </a:extLst>
                </a:gridCol>
                <a:gridCol w="615950">
                  <a:extLst>
                    <a:ext uri="{9D8B030D-6E8A-4147-A177-3AD203B41FA5}">
                      <a16:colId xmlns:a16="http://schemas.microsoft.com/office/drawing/2014/main" val="634309270"/>
                    </a:ext>
                  </a:extLst>
                </a:gridCol>
              </a:tblGrid>
              <a:tr h="297023">
                <a:tc>
                  <a:txBody>
                    <a:bodyPr/>
                    <a:lstStyle/>
                    <a:p>
                      <a:pPr algn="ctr">
                        <a:spcAft>
                          <a:spcPts val="0"/>
                        </a:spcAft>
                      </a:pPr>
                      <a:r>
                        <a:rPr lang="en-US" sz="1400" kern="100" dirty="0">
                          <a:effectLst/>
                          <a:latin typeface="Cambria Math" panose="02040503050406030204" pitchFamily="18" charset="0"/>
                          <a:ea typeface="等线" panose="02010600030101010101" pitchFamily="2" charset="-122"/>
                          <a:cs typeface="Times New Roman" panose="02020603050405020304" pitchFamily="18" charset="0"/>
                        </a:rPr>
                        <a:t>0</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effectLst/>
                          <a:latin typeface="Cambria Math" panose="02040503050406030204" pitchFamily="18" charset="0"/>
                          <a:ea typeface="等线" panose="02010600030101010101" pitchFamily="2" charset="-122"/>
                          <a:cs typeface="Times New Roman" panose="02020603050405020304" pitchFamily="18" charset="0"/>
                        </a:rPr>
                        <a:t>1/7</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effectLst/>
                          <a:latin typeface="Cambria Math" panose="02040503050406030204" pitchFamily="18" charset="0"/>
                          <a:ea typeface="等线" panose="02010600030101010101" pitchFamily="2" charset="-122"/>
                          <a:cs typeface="Times New Roman" panose="02020603050405020304" pitchFamily="18" charset="0"/>
                        </a:rPr>
                        <a:t>2/7</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effectLst/>
                          <a:latin typeface="Cambria Math" panose="02040503050406030204" pitchFamily="18" charset="0"/>
                          <a:ea typeface="等线" panose="02010600030101010101" pitchFamily="2" charset="-122"/>
                          <a:cs typeface="Times New Roman" panose="02020603050405020304" pitchFamily="18" charset="0"/>
                        </a:rPr>
                        <a:t>3/7</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effectLst/>
                          <a:latin typeface="Cambria Math" panose="02040503050406030204" pitchFamily="18" charset="0"/>
                          <a:ea typeface="等线" panose="02010600030101010101" pitchFamily="2" charset="-122"/>
                          <a:cs typeface="Times New Roman" panose="02020603050405020304" pitchFamily="18" charset="0"/>
                        </a:rPr>
                        <a:t>4/7</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effectLst/>
                          <a:latin typeface="Cambria Math" panose="02040503050406030204" pitchFamily="18" charset="0"/>
                          <a:ea typeface="等线" panose="02010600030101010101" pitchFamily="2" charset="-122"/>
                          <a:cs typeface="Times New Roman" panose="02020603050405020304" pitchFamily="18" charset="0"/>
                        </a:rPr>
                        <a:t>5/7</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effectLst/>
                          <a:latin typeface="Cambria Math" panose="02040503050406030204" pitchFamily="18" charset="0"/>
                          <a:ea typeface="等线" panose="02010600030101010101" pitchFamily="2" charset="-122"/>
                          <a:cs typeface="Times New Roman" panose="02020603050405020304" pitchFamily="18" charset="0"/>
                        </a:rPr>
                        <a:t>6/7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effectLst/>
                          <a:latin typeface="Cambria Math" panose="02040503050406030204" pitchFamily="18" charset="0"/>
                          <a:ea typeface="等线" panose="02010600030101010101" pitchFamily="2" charset="-122"/>
                          <a:cs typeface="Times New Roman" panose="02020603050405020304" pitchFamily="18" charset="0"/>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3952551"/>
                  </a:ext>
                </a:extLst>
              </a:tr>
              <a:tr h="297023">
                <a:tc>
                  <a:txBody>
                    <a:bodyPr/>
                    <a:lstStyle/>
                    <a:p>
                      <a:pPr algn="ctr">
                        <a:spcAft>
                          <a:spcPts val="0"/>
                        </a:spcAft>
                      </a:pPr>
                      <a:r>
                        <a:rPr lang="en-US" sz="140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effectLst/>
                          <a:latin typeface="Cambria Math" panose="02040503050406030204" pitchFamily="18" charset="0"/>
                          <a:ea typeface="等线" panose="02010600030101010101" pitchFamily="2" charset="-122"/>
                          <a:cs typeface="Times New Roman" panose="02020603050405020304" pitchFamily="18" charset="0"/>
                        </a:rPr>
                        <a:t>0.143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effectLst/>
                          <a:latin typeface="Cambria Math" panose="02040503050406030204" pitchFamily="18" charset="0"/>
                          <a:ea typeface="等线" panose="02010600030101010101" pitchFamily="2" charset="-122"/>
                          <a:cs typeface="Times New Roman" panose="02020603050405020304" pitchFamily="18" charset="0"/>
                        </a:rPr>
                        <a:t>0.286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effectLst/>
                          <a:latin typeface="Cambria Math" panose="02040503050406030204" pitchFamily="18" charset="0"/>
                          <a:ea typeface="等线" panose="02010600030101010101" pitchFamily="2" charset="-122"/>
                          <a:cs typeface="Times New Roman" panose="02020603050405020304" pitchFamily="18" charset="0"/>
                        </a:rPr>
                        <a:t>0.429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effectLst/>
                          <a:latin typeface="Cambria Math" panose="02040503050406030204" pitchFamily="18" charset="0"/>
                          <a:ea typeface="等线" panose="02010600030101010101" pitchFamily="2" charset="-122"/>
                          <a:cs typeface="Times New Roman" panose="02020603050405020304" pitchFamily="18" charset="0"/>
                        </a:rPr>
                        <a:t>0.571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effectLst/>
                          <a:latin typeface="Cambria Math" panose="02040503050406030204" pitchFamily="18" charset="0"/>
                          <a:ea typeface="等线" panose="02010600030101010101" pitchFamily="2" charset="-122"/>
                          <a:cs typeface="Times New Roman" panose="02020603050405020304" pitchFamily="18" charset="0"/>
                        </a:rPr>
                        <a:t>0.714</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effectLst/>
                          <a:latin typeface="Cambria Math" panose="02040503050406030204" pitchFamily="18" charset="0"/>
                          <a:ea typeface="等线" panose="02010600030101010101" pitchFamily="2" charset="-122"/>
                          <a:cs typeface="Times New Roman" panose="02020603050405020304" pitchFamily="18" charset="0"/>
                        </a:rPr>
                        <a:t>0.857</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effectLst/>
                          <a:latin typeface="Cambria Math" panose="02040503050406030204" pitchFamily="18" charset="0"/>
                          <a:ea typeface="等线" panose="02010600030101010101" pitchFamily="2" charset="-122"/>
                          <a:cs typeface="Times New Roman" panose="02020603050405020304" pitchFamily="18" charset="0"/>
                        </a:rPr>
                        <a:t>1</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8168592"/>
                  </a:ext>
                </a:extLst>
              </a:tr>
            </a:tbl>
          </a:graphicData>
        </a:graphic>
      </p:graphicFrame>
      <p:graphicFrame>
        <p:nvGraphicFramePr>
          <p:cNvPr id="4" name="图表 3"/>
          <p:cNvGraphicFramePr/>
          <p:nvPr>
            <p:extLst>
              <p:ext uri="{D42A27DB-BD31-4B8C-83A1-F6EECF244321}">
                <p14:modId xmlns:p14="http://schemas.microsoft.com/office/powerpoint/2010/main" val="1283673281"/>
              </p:ext>
            </p:extLst>
          </p:nvPr>
        </p:nvGraphicFramePr>
        <p:xfrm>
          <a:off x="3746989" y="1340094"/>
          <a:ext cx="7715250" cy="34956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343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56001" y="286326"/>
            <a:ext cx="5421745" cy="830997"/>
          </a:xfrm>
          <a:prstGeom prst="rect">
            <a:avLst/>
          </a:prstGeom>
          <a:noFill/>
        </p:spPr>
        <p:txBody>
          <a:bodyPr wrap="square" rtlCol="0">
            <a:spAutoFit/>
          </a:bodyPr>
          <a:lstStyle/>
          <a:p>
            <a:r>
              <a:rPr lang="zh-CN" altLang="en-US" sz="4800" dirty="0" smtClean="0">
                <a:latin typeface="华文彩云" panose="02010800040101010101" pitchFamily="2" charset="-122"/>
                <a:ea typeface="华文彩云" panose="02010800040101010101" pitchFamily="2" charset="-122"/>
              </a:rPr>
              <a:t>第二章 图像数字化</a:t>
            </a:r>
            <a:endParaRPr lang="zh-CN" altLang="en-US" sz="4800" dirty="0">
              <a:latin typeface="华文彩云" panose="02010800040101010101" pitchFamily="2" charset="-122"/>
              <a:ea typeface="华文彩云" panose="02010800040101010101" pitchFamily="2" charset="-122"/>
            </a:endParaRPr>
          </a:p>
        </p:txBody>
      </p:sp>
      <p:sp>
        <p:nvSpPr>
          <p:cNvPr id="3" name="文本框 2"/>
          <p:cNvSpPr txBox="1"/>
          <p:nvPr/>
        </p:nvSpPr>
        <p:spPr>
          <a:xfrm>
            <a:off x="1005609" y="1117323"/>
            <a:ext cx="10160622" cy="5078313"/>
          </a:xfrm>
          <a:prstGeom prst="rect">
            <a:avLst/>
          </a:prstGeom>
          <a:noFill/>
        </p:spPr>
        <p:txBody>
          <a:bodyPr wrap="square" rtlCol="0">
            <a:spAutoFit/>
          </a:bodyPr>
          <a:lstStyle/>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、图像数字化器的组件：人工光源、采样孔、扫描器件、光传感器、量化器、输出介质。</a:t>
            </a:r>
            <a:endParaRPr lang="en-US" altLang="zh-CN" dirty="0" smtClean="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、图像数字化器的性能：像素大小、图像尺寸、物理参数、线性度、灰度级、噪声。</a:t>
            </a:r>
            <a:endParaRPr lang="en-US" altLang="zh-CN" dirty="0" smtClean="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、图像数字化器的类型：数字相机和胶片扫描仪。</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图像数字化一般有扫入和扫出两种方法。</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4</a:t>
            </a:r>
            <a:r>
              <a:rPr lang="zh-CN" altLang="en-US" dirty="0" smtClean="0">
                <a:latin typeface="楷体" panose="02010609060101010101" pitchFamily="49" charset="-122"/>
                <a:ea typeface="楷体" panose="02010609060101010101" pitchFamily="49" charset="-122"/>
              </a:rPr>
              <a:t>、图像的采样和量化：对模拟图像在空间</a:t>
            </a:r>
            <a:r>
              <a:rPr lang="en-US" altLang="zh-CN" dirty="0" smtClean="0">
                <a:latin typeface="楷体" panose="02010609060101010101" pitchFamily="49" charset="-122"/>
                <a:ea typeface="楷体" panose="02010609060101010101" pitchFamily="49" charset="-122"/>
              </a:rPr>
              <a:t>(</a:t>
            </a:r>
            <a:r>
              <a:rPr lang="en-US" altLang="zh-CN" dirty="0" err="1" smtClean="0">
                <a:latin typeface="楷体" panose="02010609060101010101" pitchFamily="49" charset="-122"/>
                <a:ea typeface="楷体" panose="02010609060101010101" pitchFamily="49" charset="-122"/>
              </a:rPr>
              <a:t>x,y</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方向上以及亮度函数</a:t>
            </a:r>
            <a:r>
              <a:rPr lang="en-US" altLang="zh-CN" dirty="0" smtClean="0">
                <a:latin typeface="楷体" panose="02010609060101010101" pitchFamily="49" charset="-122"/>
                <a:ea typeface="楷体" panose="02010609060101010101" pitchFamily="49" charset="-122"/>
              </a:rPr>
              <a:t>f(</a:t>
            </a:r>
            <a:r>
              <a:rPr lang="en-US" altLang="zh-CN" dirty="0" err="1" smtClean="0">
                <a:latin typeface="楷体" panose="02010609060101010101" pitchFamily="49" charset="-122"/>
                <a:ea typeface="楷体" panose="02010609060101010101" pitchFamily="49" charset="-122"/>
              </a:rPr>
              <a:t>x,y</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都进行离散化处理，产生一幅数字图像。</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）图像在空间</a:t>
            </a:r>
            <a:r>
              <a:rPr lang="en-US" altLang="zh-CN" dirty="0" smtClean="0">
                <a:latin typeface="楷体" panose="02010609060101010101" pitchFamily="49" charset="-122"/>
                <a:ea typeface="楷体" panose="02010609060101010101" pitchFamily="49" charset="-122"/>
              </a:rPr>
              <a:t>(</a:t>
            </a:r>
            <a:r>
              <a:rPr lang="en-US" altLang="zh-CN" dirty="0" err="1" smtClean="0">
                <a:latin typeface="楷体" panose="02010609060101010101" pitchFamily="49" charset="-122"/>
                <a:ea typeface="楷体" panose="02010609060101010101" pitchFamily="49" charset="-122"/>
              </a:rPr>
              <a:t>x,y</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上的离散化称为采样。采样可分为均匀采样和非均匀采样。</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均匀采样是在对图像进行采样的过程中，在</a:t>
            </a:r>
            <a:r>
              <a:rPr lang="en-US" altLang="zh-CN" dirty="0" smtClean="0">
                <a:latin typeface="楷体" panose="02010609060101010101" pitchFamily="49" charset="-122"/>
                <a:ea typeface="楷体" panose="02010609060101010101" pitchFamily="49" charset="-122"/>
              </a:rPr>
              <a:t>(</a:t>
            </a:r>
            <a:r>
              <a:rPr lang="en-US" altLang="zh-CN" dirty="0" err="1" smtClean="0">
                <a:latin typeface="楷体" panose="02010609060101010101" pitchFamily="49" charset="-122"/>
                <a:ea typeface="楷体" panose="02010609060101010101" pitchFamily="49" charset="-122"/>
              </a:rPr>
              <a:t>x,y</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方向上均进行等间距的采样。</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非均匀采样是指在图像的不同区域，根据图像的具体情况进行不等间隔的采样。</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）量化过程就是以离散的灰度值信息代替连续的模拟量灰度信息的过程，该过程是一对多的映射过程。量化分为线性量化和非线性量化。</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5</a:t>
            </a:r>
            <a:r>
              <a:rPr lang="zh-CN" altLang="en-US" dirty="0" smtClean="0">
                <a:latin typeface="楷体" panose="02010609060101010101" pitchFamily="49" charset="-122"/>
                <a:ea typeface="楷体" panose="02010609060101010101" pitchFamily="49" charset="-122"/>
              </a:rPr>
              <a:t>、图像质量的评价方法：主观评价和客观评价、有</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无参考评价模型</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均方误差、信噪比（和 峰值信噪比）、结构相似度。</a:t>
            </a:r>
            <a:endParaRPr lang="en-US" altLang="zh-CN" dirty="0">
              <a:latin typeface="楷体" panose="02010609060101010101" pitchFamily="49" charset="-122"/>
              <a:ea typeface="楷体" panose="02010609060101010101" pitchFamily="49" charset="-122"/>
            </a:endParaRPr>
          </a:p>
          <a:p>
            <a:endParaRPr lang="zh-CN" altLang="en-US" dirty="0"/>
          </a:p>
        </p:txBody>
      </p:sp>
    </p:spTree>
    <p:extLst>
      <p:ext uri="{BB962C8B-B14F-4D97-AF65-F5344CB8AC3E}">
        <p14:creationId xmlns:p14="http://schemas.microsoft.com/office/powerpoint/2010/main" val="42405775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8360" y="566541"/>
            <a:ext cx="10234247" cy="5909310"/>
          </a:xfrm>
          <a:prstGeom prst="rect">
            <a:avLst/>
          </a:prstGeom>
        </p:spPr>
        <p:txBody>
          <a:bodyPr wrap="square">
            <a:spAutoFit/>
          </a:bodyPr>
          <a:lstStyle/>
          <a:p>
            <a:pPr lvl="0"/>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2</a:t>
            </a:r>
            <a:r>
              <a:rPr lang="zh-CN" altLang="en-US" dirty="0">
                <a:solidFill>
                  <a:prstClr val="black"/>
                </a:solidFill>
                <a:latin typeface="楷体" panose="02010609060101010101" pitchFamily="49" charset="-122"/>
                <a:ea typeface="楷体" panose="02010609060101010101" pitchFamily="49" charset="-122"/>
              </a:rPr>
              <a:t>）目标图像直方图均衡化</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a:solidFill>
                  <a:prstClr val="black"/>
                </a:solidFill>
                <a:latin typeface="楷体" panose="02010609060101010101" pitchFamily="49" charset="-122"/>
                <a:ea typeface="楷体" panose="02010609060101010101" pitchFamily="49" charset="-122"/>
              </a:rPr>
              <a:t>	</a:t>
            </a:r>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a</a:t>
            </a:r>
            <a:r>
              <a:rPr lang="zh-CN" altLang="en-US" dirty="0">
                <a:solidFill>
                  <a:prstClr val="black"/>
                </a:solidFill>
                <a:latin typeface="楷体" panose="02010609060101010101" pitchFamily="49" charset="-122"/>
                <a:ea typeface="楷体" panose="02010609060101010101" pitchFamily="49" charset="-122"/>
              </a:rPr>
              <a:t>）求变换函数</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a:solidFill>
                  <a:prstClr val="black"/>
                </a:solidFill>
                <a:latin typeface="Cambria Math" panose="02040503050406030204" pitchFamily="18" charset="0"/>
                <a:ea typeface="Cambria Math" panose="02040503050406030204" pitchFamily="18" charset="0"/>
              </a:rPr>
              <a:t>		v</a:t>
            </a:r>
            <a:r>
              <a:rPr lang="en-US" altLang="zh-CN" baseline="-25000" dirty="0">
                <a:solidFill>
                  <a:prstClr val="black"/>
                </a:solidFill>
                <a:latin typeface="Cambria Math" panose="02040503050406030204" pitchFamily="18" charset="0"/>
                <a:ea typeface="Cambria Math" panose="02040503050406030204" pitchFamily="18" charset="0"/>
              </a:rPr>
              <a:t>0</a:t>
            </a:r>
            <a:r>
              <a:rPr lang="en-US" altLang="zh-CN" dirty="0">
                <a:solidFill>
                  <a:prstClr val="black"/>
                </a:solidFill>
                <a:latin typeface="Cambria Math" panose="02040503050406030204" pitchFamily="18" charset="0"/>
                <a:ea typeface="Cambria Math" panose="02040503050406030204" pitchFamily="18" charset="0"/>
              </a:rPr>
              <a:t>=</a:t>
            </a:r>
            <a:r>
              <a:rPr lang="en-US" altLang="zh-CN" kern="1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z</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(z</a:t>
            </a:r>
            <a:r>
              <a:rPr lang="en-US" altLang="zh-CN" kern="100" baseline="-250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0</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=0</a:t>
            </a:r>
          </a:p>
          <a:p>
            <a:pPr lvl="0"/>
            <a:r>
              <a:rPr lang="en-US" altLang="zh-CN" dirty="0">
                <a:solidFill>
                  <a:prstClr val="black"/>
                </a:solidFill>
                <a:latin typeface="Cambria Math" panose="02040503050406030204" pitchFamily="18" charset="0"/>
                <a:ea typeface="Cambria Math" panose="02040503050406030204" pitchFamily="18" charset="0"/>
              </a:rPr>
              <a:t>		v</a:t>
            </a:r>
            <a:r>
              <a:rPr lang="en-US" altLang="zh-CN" baseline="-25000" dirty="0">
                <a:solidFill>
                  <a:prstClr val="black"/>
                </a:solidFill>
                <a:latin typeface="Cambria Math" panose="02040503050406030204" pitchFamily="18" charset="0"/>
                <a:ea typeface="Cambria Math" panose="02040503050406030204" pitchFamily="18" charset="0"/>
              </a:rPr>
              <a:t>1</a:t>
            </a:r>
            <a:r>
              <a:rPr lang="en-US" altLang="zh-CN" dirty="0">
                <a:solidFill>
                  <a:prstClr val="black"/>
                </a:solidFill>
                <a:latin typeface="Cambria Math" panose="02040503050406030204" pitchFamily="18" charset="0"/>
                <a:ea typeface="Cambria Math" panose="02040503050406030204" pitchFamily="18" charset="0"/>
              </a:rPr>
              <a:t>=</a:t>
            </a:r>
            <a:r>
              <a:rPr lang="en-US" altLang="zh-CN" kern="1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z</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(z</a:t>
            </a:r>
            <a:r>
              <a:rPr lang="en-US" altLang="zh-CN" kern="100" baseline="-250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0</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a:t>
            </a:r>
            <a:r>
              <a:rPr lang="en-US" altLang="zh-CN" kern="1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z</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(z</a:t>
            </a:r>
            <a:r>
              <a:rPr lang="en-US" altLang="zh-CN" kern="100" baseline="-250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1</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0+0.40=0.4</a:t>
            </a:r>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a:solidFill>
                  <a:prstClr val="black"/>
                </a:solidFill>
                <a:latin typeface="Cambria Math" panose="02040503050406030204" pitchFamily="18" charset="0"/>
                <a:ea typeface="Cambria Math" panose="02040503050406030204" pitchFamily="18" charset="0"/>
              </a:rPr>
              <a:t>		v</a:t>
            </a:r>
            <a:r>
              <a:rPr lang="en-US" altLang="zh-CN" baseline="-25000" dirty="0">
                <a:solidFill>
                  <a:prstClr val="black"/>
                </a:solidFill>
                <a:latin typeface="Cambria Math" panose="02040503050406030204" pitchFamily="18" charset="0"/>
                <a:ea typeface="Cambria Math" panose="02040503050406030204" pitchFamily="18" charset="0"/>
              </a:rPr>
              <a:t>2</a:t>
            </a:r>
            <a:r>
              <a:rPr lang="en-US" altLang="zh-CN" dirty="0">
                <a:solidFill>
                  <a:prstClr val="black"/>
                </a:solidFill>
                <a:latin typeface="Cambria Math" panose="02040503050406030204" pitchFamily="18" charset="0"/>
                <a:ea typeface="Cambria Math" panose="02040503050406030204" pitchFamily="18" charset="0"/>
              </a:rPr>
              <a:t>=</a:t>
            </a:r>
            <a:r>
              <a:rPr lang="en-US" altLang="zh-CN" kern="1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z</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(z</a:t>
            </a:r>
            <a:r>
              <a:rPr lang="en-US" altLang="zh-CN" kern="100" baseline="-250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0</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a:t>
            </a:r>
            <a:r>
              <a:rPr lang="en-US" altLang="zh-CN" kern="1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z</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(z</a:t>
            </a:r>
            <a:r>
              <a:rPr lang="en-US" altLang="zh-CN" kern="100" baseline="-250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1</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a:t>
            </a:r>
            <a:r>
              <a:rPr lang="en-US" altLang="zh-CN" kern="1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P</a:t>
            </a:r>
            <a:r>
              <a:rPr lang="en-US" altLang="zh-CN" kern="100" baseline="-25000" dirty="0" err="1">
                <a:solidFill>
                  <a:prstClr val="black"/>
                </a:solidFill>
                <a:latin typeface="Cambria Math" panose="02040503050406030204" pitchFamily="18" charset="0"/>
                <a:ea typeface="等线" panose="02010600030101010101" pitchFamily="2" charset="-122"/>
                <a:cs typeface="Times New Roman" panose="02020603050405020304" pitchFamily="18" charset="0"/>
              </a:rPr>
              <a:t>z</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(z</a:t>
            </a:r>
            <a:r>
              <a:rPr lang="en-US" altLang="zh-CN" kern="100" baseline="-250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2</a:t>
            </a:r>
            <a:r>
              <a:rPr lang="en-US" altLang="zh-CN" kern="100" dirty="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0+0.40+0=0.4</a:t>
            </a:r>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a:solidFill>
                  <a:prstClr val="black"/>
                </a:solidFill>
                <a:latin typeface="Cambria Math" panose="02040503050406030204" pitchFamily="18" charset="0"/>
                <a:ea typeface="Cambria Math" panose="02040503050406030204" pitchFamily="18" charset="0"/>
              </a:rPr>
              <a:t>		</a:t>
            </a:r>
            <a:r>
              <a:rPr lang="zh-CN" altLang="en-US" dirty="0">
                <a:solidFill>
                  <a:prstClr val="black"/>
                </a:solidFill>
                <a:latin typeface="楷体" panose="02010609060101010101" pitchFamily="49" charset="-122"/>
                <a:ea typeface="楷体" panose="02010609060101010101" pitchFamily="49" charset="-122"/>
              </a:rPr>
              <a:t>同理求出：</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3</a:t>
            </a:r>
            <a:r>
              <a:rPr lang="en-US" altLang="zh-CN" dirty="0" smtClean="0">
                <a:solidFill>
                  <a:prstClr val="black"/>
                </a:solidFill>
                <a:latin typeface="Cambria Math" panose="02040503050406030204" pitchFamily="18" charset="0"/>
                <a:ea typeface="Cambria Math" panose="02040503050406030204" pitchFamily="18" charset="0"/>
              </a:rPr>
              <a:t>=0.4,  v</a:t>
            </a:r>
            <a:r>
              <a:rPr lang="en-US" altLang="zh-CN" baseline="-25000" dirty="0" smtClean="0">
                <a:solidFill>
                  <a:prstClr val="black"/>
                </a:solidFill>
                <a:latin typeface="Cambria Math" panose="02040503050406030204" pitchFamily="18" charset="0"/>
                <a:ea typeface="Cambria Math" panose="02040503050406030204" pitchFamily="18" charset="0"/>
              </a:rPr>
              <a:t>4</a:t>
            </a:r>
            <a:r>
              <a:rPr lang="en-US" altLang="zh-CN" dirty="0" smtClean="0">
                <a:solidFill>
                  <a:prstClr val="black"/>
                </a:solidFill>
                <a:latin typeface="Cambria Math" panose="02040503050406030204" pitchFamily="18" charset="0"/>
                <a:ea typeface="Cambria Math" panose="02040503050406030204" pitchFamily="18" charset="0"/>
              </a:rPr>
              <a:t>=0.6,  v</a:t>
            </a:r>
            <a:r>
              <a:rPr lang="en-US" altLang="zh-CN" baseline="-25000" dirty="0" smtClean="0">
                <a:solidFill>
                  <a:prstClr val="black"/>
                </a:solidFill>
                <a:latin typeface="Cambria Math" panose="02040503050406030204" pitchFamily="18" charset="0"/>
                <a:ea typeface="Cambria Math" panose="02040503050406030204" pitchFamily="18" charset="0"/>
              </a:rPr>
              <a:t>5</a:t>
            </a:r>
            <a:r>
              <a:rPr lang="en-US" altLang="zh-CN" dirty="0" smtClean="0">
                <a:solidFill>
                  <a:prstClr val="black"/>
                </a:solidFill>
                <a:latin typeface="Cambria Math" panose="02040503050406030204" pitchFamily="18" charset="0"/>
                <a:ea typeface="Cambria Math" panose="02040503050406030204" pitchFamily="18" charset="0"/>
              </a:rPr>
              <a:t>=0.6,  v</a:t>
            </a:r>
            <a:r>
              <a:rPr lang="en-US" altLang="zh-CN" baseline="-25000" dirty="0" smtClean="0">
                <a:solidFill>
                  <a:prstClr val="black"/>
                </a:solidFill>
                <a:latin typeface="Cambria Math" panose="02040503050406030204" pitchFamily="18" charset="0"/>
                <a:ea typeface="Cambria Math" panose="02040503050406030204" pitchFamily="18" charset="0"/>
              </a:rPr>
              <a:t>6</a:t>
            </a:r>
            <a:r>
              <a:rPr lang="en-US" altLang="zh-CN" dirty="0" smtClean="0">
                <a:solidFill>
                  <a:prstClr val="black"/>
                </a:solidFill>
                <a:latin typeface="Cambria Math" panose="02040503050406030204" pitchFamily="18" charset="0"/>
                <a:ea typeface="Cambria Math" panose="02040503050406030204" pitchFamily="18" charset="0"/>
              </a:rPr>
              <a:t>=0.6,  </a:t>
            </a:r>
            <a:r>
              <a:rPr lang="en-US" altLang="zh-CN" dirty="0">
                <a:solidFill>
                  <a:prstClr val="black"/>
                </a:solidFill>
                <a:latin typeface="Cambria Math" panose="02040503050406030204" pitchFamily="18" charset="0"/>
                <a:ea typeface="Cambria Math" panose="02040503050406030204" pitchFamily="18" charset="0"/>
              </a:rPr>
              <a:t>v</a:t>
            </a:r>
            <a:r>
              <a:rPr lang="en-US" altLang="zh-CN" baseline="-25000" dirty="0">
                <a:solidFill>
                  <a:prstClr val="black"/>
                </a:solidFill>
                <a:latin typeface="Cambria Math" panose="02040503050406030204" pitchFamily="18" charset="0"/>
                <a:ea typeface="Cambria Math" panose="02040503050406030204" pitchFamily="18" charset="0"/>
              </a:rPr>
              <a:t>7</a:t>
            </a:r>
            <a:r>
              <a:rPr lang="en-US" altLang="zh-CN" dirty="0">
                <a:solidFill>
                  <a:prstClr val="black"/>
                </a:solidFill>
                <a:latin typeface="Cambria Math" panose="02040503050406030204" pitchFamily="18" charset="0"/>
                <a:ea typeface="Cambria Math" panose="02040503050406030204" pitchFamily="18" charset="0"/>
              </a:rPr>
              <a:t>=1</a:t>
            </a:r>
          </a:p>
          <a:p>
            <a:pPr lvl="0"/>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a:solidFill>
                  <a:prstClr val="black"/>
                </a:solidFill>
                <a:latin typeface="楷体" panose="02010609060101010101" pitchFamily="49" charset="-122"/>
                <a:ea typeface="楷体" panose="02010609060101010101" pitchFamily="49" charset="-122"/>
              </a:rPr>
              <a:t>	</a:t>
            </a:r>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b</a:t>
            </a:r>
            <a:r>
              <a:rPr lang="zh-CN" altLang="en-US" dirty="0">
                <a:solidFill>
                  <a:prstClr val="black"/>
                </a:solidFill>
                <a:latin typeface="楷体" panose="02010609060101010101" pitchFamily="49" charset="-122"/>
                <a:ea typeface="楷体" panose="02010609060101010101" pitchFamily="49" charset="-122"/>
              </a:rPr>
              <a:t>）计算均衡化之后的灰度级</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a:solidFill>
                  <a:prstClr val="black"/>
                </a:solidFill>
                <a:latin typeface="楷体" panose="02010609060101010101" pitchFamily="49" charset="-122"/>
                <a:ea typeface="楷体" panose="02010609060101010101" pitchFamily="49" charset="-122"/>
              </a:rPr>
              <a:t>		</a:t>
            </a:r>
            <a:r>
              <a:rPr lang="zh-CN" altLang="en-US" dirty="0">
                <a:solidFill>
                  <a:prstClr val="black"/>
                </a:solidFill>
                <a:latin typeface="楷体" panose="02010609060101010101" pitchFamily="49" charset="-122"/>
                <a:ea typeface="楷体" panose="02010609060101010101" pitchFamily="49" charset="-122"/>
              </a:rPr>
              <a:t>由于图像的灰度级只有</a:t>
            </a:r>
            <a:r>
              <a:rPr lang="en-US" altLang="zh-CN" dirty="0">
                <a:solidFill>
                  <a:prstClr val="black"/>
                </a:solidFill>
                <a:latin typeface="楷体" panose="02010609060101010101" pitchFamily="49" charset="-122"/>
                <a:ea typeface="楷体" panose="02010609060101010101" pitchFamily="49" charset="-122"/>
              </a:rPr>
              <a:t>8</a:t>
            </a:r>
            <a:r>
              <a:rPr lang="zh-CN" altLang="en-US" dirty="0">
                <a:solidFill>
                  <a:prstClr val="black"/>
                </a:solidFill>
                <a:latin typeface="楷体" panose="02010609060101010101" pitchFamily="49" charset="-122"/>
                <a:ea typeface="楷体" panose="02010609060101010101" pitchFamily="49" charset="-122"/>
              </a:rPr>
              <a:t>级，变换之后的</a:t>
            </a:r>
            <a:r>
              <a:rPr lang="en-US" altLang="zh-CN" dirty="0" err="1">
                <a:solidFill>
                  <a:prstClr val="black"/>
                </a:solidFill>
                <a:latin typeface="Cambria Math" panose="02040503050406030204" pitchFamily="18" charset="0"/>
                <a:ea typeface="Cambria Math" panose="02040503050406030204" pitchFamily="18" charset="0"/>
              </a:rPr>
              <a:t>v</a:t>
            </a:r>
            <a:r>
              <a:rPr lang="en-US" altLang="zh-CN" baseline="-25000" dirty="0" err="1">
                <a:solidFill>
                  <a:prstClr val="black"/>
                </a:solidFill>
                <a:latin typeface="Cambria Math" panose="02040503050406030204" pitchFamily="18" charset="0"/>
                <a:ea typeface="Cambria Math" panose="02040503050406030204" pitchFamily="18" charset="0"/>
              </a:rPr>
              <a:t>k</a:t>
            </a:r>
            <a:r>
              <a:rPr lang="zh-CN" altLang="en-US" dirty="0">
                <a:solidFill>
                  <a:prstClr val="black"/>
                </a:solidFill>
                <a:latin typeface="楷体" panose="02010609060101010101" pitchFamily="49" charset="-122"/>
                <a:ea typeface="楷体" panose="02010609060101010101" pitchFamily="49" charset="-122"/>
              </a:rPr>
              <a:t>只能选择最接近的一个灰度级，因此需对</a:t>
            </a:r>
            <a:r>
              <a:rPr lang="en-US" altLang="zh-CN" dirty="0" err="1">
                <a:solidFill>
                  <a:prstClr val="black"/>
                </a:solidFill>
                <a:latin typeface="Cambria Math" panose="02040503050406030204" pitchFamily="18" charset="0"/>
                <a:ea typeface="Cambria Math" panose="02040503050406030204" pitchFamily="18" charset="0"/>
              </a:rPr>
              <a:t>v</a:t>
            </a:r>
            <a:r>
              <a:rPr lang="en-US" altLang="zh-CN" baseline="-25000" dirty="0" err="1">
                <a:solidFill>
                  <a:prstClr val="black"/>
                </a:solidFill>
                <a:latin typeface="Cambria Math" panose="02040503050406030204" pitchFamily="18" charset="0"/>
                <a:ea typeface="Cambria Math" panose="02040503050406030204" pitchFamily="18" charset="0"/>
              </a:rPr>
              <a:t>k</a:t>
            </a:r>
            <a:r>
              <a:rPr lang="en-US" altLang="zh-CN" baseline="-25000" dirty="0">
                <a:solidFill>
                  <a:prstClr val="black"/>
                </a:solidFill>
                <a:latin typeface="楷体" panose="02010609060101010101" pitchFamily="49" charset="-122"/>
                <a:ea typeface="楷体" panose="02010609060101010101" pitchFamily="49" charset="-122"/>
              </a:rPr>
              <a:t>		</a:t>
            </a:r>
            <a:r>
              <a:rPr lang="en-US" altLang="zh-CN" dirty="0">
                <a:solidFill>
                  <a:prstClr val="black"/>
                </a:solidFill>
                <a:latin typeface="楷体" panose="02010609060101010101" pitchFamily="49" charset="-122"/>
                <a:ea typeface="楷体" panose="02010609060101010101" pitchFamily="49" charset="-122"/>
              </a:rPr>
              <a:t>	</a:t>
            </a:r>
            <a:r>
              <a:rPr lang="zh-CN" altLang="en-US" dirty="0">
                <a:solidFill>
                  <a:prstClr val="black"/>
                </a:solidFill>
                <a:latin typeface="楷体" panose="02010609060101010101" pitchFamily="49" charset="-122"/>
                <a:ea typeface="楷体" panose="02010609060101010101" pitchFamily="49" charset="-122"/>
              </a:rPr>
              <a:t>进行舍入处理。</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0</a:t>
            </a:r>
            <a:r>
              <a:rPr lang="en-US" altLang="zh-CN" dirty="0" smtClean="0">
                <a:solidFill>
                  <a:prstClr val="black"/>
                </a:solidFill>
                <a:latin typeface="Cambria Math" panose="02040503050406030204" pitchFamily="18" charset="0"/>
                <a:ea typeface="Cambria Math" panose="02040503050406030204" pitchFamily="18" charset="0"/>
              </a:rPr>
              <a:t>=0	</a:t>
            </a:r>
            <a:r>
              <a:rPr lang="en-US" altLang="zh-CN" dirty="0">
                <a:solidFill>
                  <a:prstClr val="black"/>
                </a:solidFill>
                <a:latin typeface="Cambria Math" panose="02040503050406030204" pitchFamily="18" charset="0"/>
                <a:ea typeface="Cambria Math" panose="02040503050406030204" pitchFamily="18" charset="0"/>
              </a:rPr>
              <a:t>	 v</a:t>
            </a:r>
            <a:r>
              <a:rPr lang="en-US" altLang="zh-CN" baseline="-25000" dirty="0">
                <a:solidFill>
                  <a:prstClr val="black"/>
                </a:solidFill>
                <a:latin typeface="Cambria Math" panose="02040503050406030204" pitchFamily="18" charset="0"/>
                <a:ea typeface="Cambria Math" panose="02040503050406030204" pitchFamily="18" charset="0"/>
              </a:rPr>
              <a:t>1</a:t>
            </a:r>
            <a:r>
              <a:rPr lang="en-US" altLang="zh-CN" dirty="0" smtClean="0">
                <a:solidFill>
                  <a:prstClr val="black"/>
                </a:solidFill>
                <a:latin typeface="Cambria Math" panose="02040503050406030204" pitchFamily="18" charset="0"/>
                <a:ea typeface="Cambria Math" panose="02040503050406030204" pitchFamily="18" charset="0"/>
              </a:rPr>
              <a:t>≈3/7</a:t>
            </a:r>
            <a:r>
              <a:rPr lang="en-US" altLang="zh-CN" dirty="0">
                <a:solidFill>
                  <a:prstClr val="black"/>
                </a:solidFill>
                <a:latin typeface="Cambria Math" panose="02040503050406030204" pitchFamily="18" charset="0"/>
                <a:ea typeface="Cambria Math" panose="02040503050406030204" pitchFamily="18" charset="0"/>
              </a:rPr>
              <a:t>		 v</a:t>
            </a:r>
            <a:r>
              <a:rPr lang="en-US" altLang="zh-CN" baseline="-25000" dirty="0">
                <a:solidFill>
                  <a:prstClr val="black"/>
                </a:solidFill>
                <a:latin typeface="Cambria Math" panose="02040503050406030204" pitchFamily="18" charset="0"/>
                <a:ea typeface="Cambria Math" panose="02040503050406030204" pitchFamily="18" charset="0"/>
              </a:rPr>
              <a:t>2</a:t>
            </a:r>
            <a:r>
              <a:rPr lang="en-US" altLang="zh-CN" dirty="0" smtClean="0">
                <a:solidFill>
                  <a:prstClr val="black"/>
                </a:solidFill>
                <a:latin typeface="Cambria Math" panose="02040503050406030204" pitchFamily="18" charset="0"/>
                <a:ea typeface="Cambria Math" panose="02040503050406030204" pitchFamily="18" charset="0"/>
              </a:rPr>
              <a:t>≈3/7</a:t>
            </a:r>
            <a:r>
              <a:rPr lang="en-US" altLang="zh-CN" dirty="0">
                <a:solidFill>
                  <a:prstClr val="black"/>
                </a:solidFill>
                <a:latin typeface="Cambria Math" panose="02040503050406030204" pitchFamily="18" charset="0"/>
                <a:ea typeface="Cambria Math" panose="02040503050406030204" pitchFamily="18" charset="0"/>
              </a:rPr>
              <a:t>		 v</a:t>
            </a:r>
            <a:r>
              <a:rPr lang="en-US" altLang="zh-CN" baseline="-25000" dirty="0">
                <a:solidFill>
                  <a:prstClr val="black"/>
                </a:solidFill>
                <a:latin typeface="Cambria Math" panose="02040503050406030204" pitchFamily="18" charset="0"/>
                <a:ea typeface="Cambria Math" panose="02040503050406030204" pitchFamily="18" charset="0"/>
              </a:rPr>
              <a:t>3</a:t>
            </a:r>
            <a:r>
              <a:rPr lang="en-US" altLang="zh-CN" dirty="0" smtClean="0">
                <a:solidFill>
                  <a:prstClr val="black"/>
                </a:solidFill>
                <a:latin typeface="Cambria Math" panose="02040503050406030204" pitchFamily="18" charset="0"/>
                <a:ea typeface="Cambria Math" panose="02040503050406030204" pitchFamily="18" charset="0"/>
              </a:rPr>
              <a:t>≈3/7</a:t>
            </a:r>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a:solidFill>
                  <a:prstClr val="black"/>
                </a:solidFill>
                <a:latin typeface="Cambria Math" panose="02040503050406030204" pitchFamily="18" charset="0"/>
                <a:ea typeface="Cambria Math" panose="02040503050406030204" pitchFamily="18" charset="0"/>
              </a:rPr>
              <a:t>		v</a:t>
            </a:r>
            <a:r>
              <a:rPr lang="en-US" altLang="zh-CN" baseline="-25000" dirty="0">
                <a:solidFill>
                  <a:prstClr val="black"/>
                </a:solidFill>
                <a:latin typeface="Cambria Math" panose="02040503050406030204" pitchFamily="18" charset="0"/>
                <a:ea typeface="Cambria Math" panose="02040503050406030204" pitchFamily="18" charset="0"/>
              </a:rPr>
              <a:t>4</a:t>
            </a:r>
            <a:r>
              <a:rPr lang="en-US" altLang="zh-CN" dirty="0" smtClean="0">
                <a:solidFill>
                  <a:prstClr val="black"/>
                </a:solidFill>
                <a:latin typeface="Cambria Math" panose="02040503050406030204" pitchFamily="18" charset="0"/>
                <a:ea typeface="Cambria Math" panose="02040503050406030204" pitchFamily="18" charset="0"/>
              </a:rPr>
              <a:t>≈4/7</a:t>
            </a:r>
            <a:r>
              <a:rPr lang="en-US" altLang="zh-CN" dirty="0">
                <a:solidFill>
                  <a:prstClr val="black"/>
                </a:solidFill>
                <a:latin typeface="Cambria Math" panose="02040503050406030204" pitchFamily="18" charset="0"/>
                <a:ea typeface="Cambria Math" panose="02040503050406030204" pitchFamily="18" charset="0"/>
              </a:rPr>
              <a:t>		 v</a:t>
            </a:r>
            <a:r>
              <a:rPr lang="en-US" altLang="zh-CN" baseline="-25000" dirty="0">
                <a:solidFill>
                  <a:prstClr val="black"/>
                </a:solidFill>
                <a:latin typeface="Cambria Math" panose="02040503050406030204" pitchFamily="18" charset="0"/>
                <a:ea typeface="Cambria Math" panose="02040503050406030204" pitchFamily="18" charset="0"/>
              </a:rPr>
              <a:t>5</a:t>
            </a:r>
            <a:r>
              <a:rPr lang="en-US" altLang="zh-CN" dirty="0" smtClean="0">
                <a:solidFill>
                  <a:prstClr val="black"/>
                </a:solidFill>
                <a:latin typeface="Cambria Math" panose="02040503050406030204" pitchFamily="18" charset="0"/>
                <a:ea typeface="Cambria Math" panose="02040503050406030204" pitchFamily="18" charset="0"/>
              </a:rPr>
              <a:t>≈4/7</a:t>
            </a:r>
            <a:r>
              <a:rPr lang="en-US" altLang="zh-CN" dirty="0">
                <a:solidFill>
                  <a:prstClr val="black"/>
                </a:solidFill>
                <a:latin typeface="Cambria Math" panose="02040503050406030204" pitchFamily="18" charset="0"/>
                <a:ea typeface="Cambria Math" panose="02040503050406030204" pitchFamily="18" charset="0"/>
              </a:rPr>
              <a:t>		 v</a:t>
            </a:r>
            <a:r>
              <a:rPr lang="en-US" altLang="zh-CN" baseline="-25000" dirty="0">
                <a:solidFill>
                  <a:prstClr val="black"/>
                </a:solidFill>
                <a:latin typeface="Cambria Math" panose="02040503050406030204" pitchFamily="18" charset="0"/>
                <a:ea typeface="Cambria Math" panose="02040503050406030204" pitchFamily="18" charset="0"/>
              </a:rPr>
              <a:t>6</a:t>
            </a:r>
            <a:r>
              <a:rPr lang="en-US" altLang="zh-CN" dirty="0" smtClean="0">
                <a:solidFill>
                  <a:prstClr val="black"/>
                </a:solidFill>
                <a:latin typeface="Cambria Math" panose="02040503050406030204" pitchFamily="18" charset="0"/>
                <a:ea typeface="Cambria Math" panose="02040503050406030204" pitchFamily="18" charset="0"/>
              </a:rPr>
              <a:t>≈4/7</a:t>
            </a:r>
            <a:r>
              <a:rPr lang="en-US" altLang="zh-CN" dirty="0">
                <a:solidFill>
                  <a:prstClr val="black"/>
                </a:solidFill>
                <a:latin typeface="Cambria Math" panose="02040503050406030204" pitchFamily="18" charset="0"/>
                <a:ea typeface="Cambria Math" panose="02040503050406030204" pitchFamily="18" charset="0"/>
              </a:rPr>
              <a:t>		 v</a:t>
            </a:r>
            <a:r>
              <a:rPr lang="en-US" altLang="zh-CN" baseline="-25000" dirty="0">
                <a:solidFill>
                  <a:prstClr val="black"/>
                </a:solidFill>
                <a:latin typeface="Cambria Math" panose="02040503050406030204" pitchFamily="18" charset="0"/>
                <a:ea typeface="Cambria Math" panose="02040503050406030204" pitchFamily="18" charset="0"/>
              </a:rPr>
              <a:t>7</a:t>
            </a:r>
            <a:r>
              <a:rPr lang="en-US" altLang="zh-CN" dirty="0">
                <a:solidFill>
                  <a:prstClr val="black"/>
                </a:solidFill>
                <a:latin typeface="Cambria Math" panose="02040503050406030204" pitchFamily="18" charset="0"/>
                <a:ea typeface="Cambria Math" panose="02040503050406030204" pitchFamily="18" charset="0"/>
              </a:rPr>
              <a:t>=1</a:t>
            </a:r>
          </a:p>
          <a:p>
            <a:pPr lvl="0"/>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a:solidFill>
                  <a:prstClr val="black"/>
                </a:solidFill>
                <a:latin typeface="Cambria Math" panose="02040503050406030204" pitchFamily="18" charset="0"/>
              </a:rPr>
              <a:t>		</a:t>
            </a:r>
            <a:r>
              <a:rPr lang="zh-CN" altLang="en-US" dirty="0">
                <a:solidFill>
                  <a:prstClr val="black"/>
                </a:solidFill>
                <a:latin typeface="楷体" panose="02010609060101010101" pitchFamily="49" charset="-122"/>
                <a:ea typeface="楷体" panose="02010609060101010101" pitchFamily="49" charset="-122"/>
              </a:rPr>
              <a:t>根据对</a:t>
            </a:r>
            <a:r>
              <a:rPr lang="en-US" altLang="zh-CN" dirty="0" err="1">
                <a:solidFill>
                  <a:prstClr val="black"/>
                </a:solidFill>
                <a:latin typeface="楷体" panose="02010609060101010101" pitchFamily="49" charset="-122"/>
                <a:ea typeface="楷体" panose="02010609060101010101" pitchFamily="49" charset="-122"/>
              </a:rPr>
              <a:t>v</a:t>
            </a:r>
            <a:r>
              <a:rPr lang="en-US" altLang="zh-CN" baseline="-25000" dirty="0" err="1">
                <a:solidFill>
                  <a:prstClr val="black"/>
                </a:solidFill>
                <a:latin typeface="楷体" panose="02010609060101010101" pitchFamily="49" charset="-122"/>
                <a:ea typeface="楷体" panose="02010609060101010101" pitchFamily="49" charset="-122"/>
              </a:rPr>
              <a:t>k</a:t>
            </a:r>
            <a:r>
              <a:rPr lang="zh-CN" altLang="en-US" dirty="0">
                <a:solidFill>
                  <a:prstClr val="black"/>
                </a:solidFill>
                <a:latin typeface="楷体" panose="02010609060101010101" pitchFamily="49" charset="-122"/>
                <a:ea typeface="楷体" panose="02010609060101010101" pitchFamily="49" charset="-122"/>
              </a:rPr>
              <a:t>的舍入结果，均衡化后的灰度级</a:t>
            </a:r>
            <a:r>
              <a:rPr lang="zh-CN" altLang="en-US" dirty="0" smtClean="0">
                <a:solidFill>
                  <a:prstClr val="black"/>
                </a:solidFill>
                <a:latin typeface="楷体" panose="02010609060101010101" pitchFamily="49" charset="-122"/>
                <a:ea typeface="楷体" panose="02010609060101010101" pitchFamily="49" charset="-122"/>
              </a:rPr>
              <a:t>有</a:t>
            </a:r>
            <a:r>
              <a:rPr lang="en-US" altLang="zh-CN" dirty="0" smtClean="0">
                <a:solidFill>
                  <a:prstClr val="black"/>
                </a:solidFill>
                <a:latin typeface="楷体" panose="02010609060101010101" pitchFamily="49" charset="-122"/>
                <a:ea typeface="楷体" panose="02010609060101010101" pitchFamily="49" charset="-122"/>
              </a:rPr>
              <a:t>4</a:t>
            </a:r>
            <a:r>
              <a:rPr lang="zh-CN" altLang="en-US" dirty="0" smtClean="0">
                <a:solidFill>
                  <a:prstClr val="black"/>
                </a:solidFill>
                <a:latin typeface="楷体" panose="02010609060101010101" pitchFamily="49" charset="-122"/>
                <a:ea typeface="楷体" panose="02010609060101010101" pitchFamily="49" charset="-122"/>
              </a:rPr>
              <a:t>级</a:t>
            </a:r>
            <a:r>
              <a:rPr lang="zh-CN" altLang="en-US" dirty="0">
                <a:solidFill>
                  <a:prstClr val="black"/>
                </a:solidFill>
                <a:latin typeface="楷体" panose="02010609060101010101" pitchFamily="49" charset="-122"/>
                <a:ea typeface="楷体" panose="02010609060101010101" pitchFamily="49" charset="-122"/>
              </a:rPr>
              <a:t>，分别是：</a:t>
            </a:r>
            <a:endParaRPr lang="en-US" altLang="zh-CN" dirty="0">
              <a:solidFill>
                <a:prstClr val="black"/>
              </a:solidFill>
              <a:latin typeface="楷体" panose="02010609060101010101" pitchFamily="49" charset="-122"/>
              <a:ea typeface="楷体" panose="02010609060101010101" pitchFamily="49" charset="-122"/>
            </a:endParaRPr>
          </a:p>
          <a:p>
            <a:pPr lvl="0"/>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0</a:t>
            </a:r>
            <a:r>
              <a:rPr lang="en-US" altLang="zh-CN" dirty="0" smtClean="0">
                <a:solidFill>
                  <a:prstClr val="black"/>
                </a:solidFill>
                <a:latin typeface="Cambria Math" panose="02040503050406030204" pitchFamily="18" charset="0"/>
                <a:ea typeface="Cambria Math" panose="02040503050406030204" pitchFamily="18" charset="0"/>
              </a:rPr>
              <a:t>=0</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1</a:t>
            </a:r>
            <a:r>
              <a:rPr lang="en-US" altLang="zh-CN" dirty="0" smtClean="0">
                <a:solidFill>
                  <a:prstClr val="black"/>
                </a:solidFill>
                <a:latin typeface="Cambria Math" panose="02040503050406030204" pitchFamily="18" charset="0"/>
                <a:ea typeface="Cambria Math" panose="02040503050406030204" pitchFamily="18" charset="0"/>
              </a:rPr>
              <a:t>=3/7</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2</a:t>
            </a:r>
            <a:r>
              <a:rPr lang="en-US" altLang="zh-CN" dirty="0" smtClean="0">
                <a:solidFill>
                  <a:prstClr val="black"/>
                </a:solidFill>
                <a:latin typeface="Cambria Math" panose="02040503050406030204" pitchFamily="18" charset="0"/>
                <a:ea typeface="Cambria Math" panose="02040503050406030204" pitchFamily="18" charset="0"/>
              </a:rPr>
              <a:t>=4/7</a:t>
            </a:r>
            <a:r>
              <a:rPr lang="en-US" altLang="zh-CN" dirty="0">
                <a:solidFill>
                  <a:prstClr val="black"/>
                </a:solidFill>
                <a:latin typeface="Cambria Math" panose="02040503050406030204" pitchFamily="18" charset="0"/>
                <a:ea typeface="Cambria Math" panose="02040503050406030204" pitchFamily="18" charset="0"/>
              </a:rPr>
              <a:t>		 </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3</a:t>
            </a:r>
            <a:r>
              <a:rPr lang="en-US" altLang="zh-CN" dirty="0" smtClean="0">
                <a:solidFill>
                  <a:prstClr val="black"/>
                </a:solidFill>
                <a:latin typeface="Cambria Math" panose="02040503050406030204" pitchFamily="18" charset="0"/>
                <a:ea typeface="Cambria Math" panose="02040503050406030204" pitchFamily="18" charset="0"/>
              </a:rPr>
              <a:t>=1</a:t>
            </a:r>
            <a:endParaRPr lang="en-US" altLang="zh-CN" dirty="0">
              <a:solidFill>
                <a:prstClr val="black"/>
              </a:solidFill>
              <a:latin typeface="Cambria Math" panose="02040503050406030204" pitchFamily="18" charset="0"/>
              <a:ea typeface="Cambria Math" panose="02040503050406030204" pitchFamily="18" charset="0"/>
            </a:endParaRPr>
          </a:p>
          <a:p>
            <a:pPr lvl="0"/>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dirty="0">
                <a:solidFill>
                  <a:prstClr val="black"/>
                </a:solidFill>
                <a:latin typeface="楷体" panose="02010609060101010101" pitchFamily="49" charset="-122"/>
                <a:ea typeface="楷体" panose="02010609060101010101" pitchFamily="49" charset="-122"/>
              </a:rPr>
              <a:t>	</a:t>
            </a:r>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c</a:t>
            </a:r>
            <a:r>
              <a:rPr lang="zh-CN" altLang="en-US" dirty="0">
                <a:solidFill>
                  <a:prstClr val="black"/>
                </a:solidFill>
                <a:latin typeface="楷体" panose="02010609060101010101" pitchFamily="49" charset="-122"/>
                <a:ea typeface="楷体" panose="02010609060101010101" pitchFamily="49" charset="-122"/>
              </a:rPr>
              <a:t>）对于均衡化后的每一灰度级，计算各</a:t>
            </a:r>
            <a:r>
              <a:rPr lang="en-US" altLang="zh-CN" dirty="0" err="1">
                <a:solidFill>
                  <a:prstClr val="black"/>
                </a:solidFill>
                <a:latin typeface="Cambria Math" panose="02040503050406030204" pitchFamily="18" charset="0"/>
                <a:ea typeface="Cambria Math" panose="02040503050406030204" pitchFamily="18" charset="0"/>
              </a:rPr>
              <a:t>P</a:t>
            </a:r>
            <a:r>
              <a:rPr lang="en-US" altLang="zh-CN" baseline="-25000" dirty="0" err="1">
                <a:solidFill>
                  <a:prstClr val="black"/>
                </a:solidFill>
                <a:latin typeface="Cambria Math" panose="02040503050406030204" pitchFamily="18" charset="0"/>
                <a:ea typeface="Cambria Math" panose="02040503050406030204" pitchFamily="18" charset="0"/>
              </a:rPr>
              <a:t>v</a:t>
            </a:r>
            <a:r>
              <a:rPr lang="en-US" altLang="zh-CN" dirty="0">
                <a:solidFill>
                  <a:prstClr val="black"/>
                </a:solidFill>
                <a:latin typeface="Cambria Math" panose="02040503050406030204" pitchFamily="18" charset="0"/>
                <a:ea typeface="Cambria Math" panose="02040503050406030204" pitchFamily="18" charset="0"/>
              </a:rPr>
              <a:t>(</a:t>
            </a:r>
            <a:r>
              <a:rPr lang="en-US" altLang="zh-CN" dirty="0" err="1">
                <a:solidFill>
                  <a:prstClr val="black"/>
                </a:solidFill>
                <a:latin typeface="Cambria Math" panose="02040503050406030204" pitchFamily="18" charset="0"/>
                <a:ea typeface="Cambria Math" panose="02040503050406030204" pitchFamily="18" charset="0"/>
              </a:rPr>
              <a:t>v</a:t>
            </a:r>
            <a:r>
              <a:rPr lang="en-US" altLang="zh-CN" baseline="-25000" dirty="0" err="1">
                <a:solidFill>
                  <a:prstClr val="black"/>
                </a:solidFill>
                <a:latin typeface="Cambria Math" panose="02040503050406030204" pitchFamily="18" charset="0"/>
                <a:ea typeface="Cambria Math" panose="02040503050406030204" pitchFamily="18" charset="0"/>
              </a:rPr>
              <a:t>k</a:t>
            </a:r>
            <a:r>
              <a:rPr lang="en-US" altLang="zh-CN" dirty="0">
                <a:solidFill>
                  <a:prstClr val="black"/>
                </a:solidFill>
                <a:latin typeface="Cambria Math" panose="02040503050406030204" pitchFamily="18" charset="0"/>
                <a:ea typeface="Cambria Math" panose="02040503050406030204" pitchFamily="18" charset="0"/>
              </a:rPr>
              <a:t>)</a:t>
            </a:r>
            <a:r>
              <a:rPr lang="zh-CN" altLang="en-US" dirty="0">
                <a:solidFill>
                  <a:prstClr val="black"/>
                </a:solidFill>
              </a:rPr>
              <a:t>。</a:t>
            </a:r>
            <a:endParaRPr lang="en-US" altLang="zh-CN" dirty="0">
              <a:solidFill>
                <a:prstClr val="black"/>
              </a:solidFill>
            </a:endParaRPr>
          </a:p>
          <a:p>
            <a:pPr lvl="0"/>
            <a:r>
              <a:rPr lang="en-US" altLang="zh-CN" kern="1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r>
              <a:rPr lang="en-US" altLang="zh-CN" kern="10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z</a:t>
            </a:r>
            <a:r>
              <a:rPr lang="en-US" altLang="zh-CN" kern="100" baseline="-2500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0</a:t>
            </a:r>
            <a:r>
              <a:rPr lang="zh-CN" altLang="en-US" kern="100" dirty="0" smtClean="0">
                <a:solidFill>
                  <a:prstClr val="black"/>
                </a:solidFill>
                <a:latin typeface="楷体" panose="02010609060101010101" pitchFamily="49" charset="-122"/>
                <a:ea typeface="楷体" panose="02010609060101010101" pitchFamily="49" charset="-122"/>
                <a:cs typeface="Times New Roman" panose="02020603050405020304" pitchFamily="18" charset="0"/>
              </a:rPr>
              <a:t>映射</a:t>
            </a:r>
            <a:r>
              <a:rPr lang="zh-CN" altLang="en-US" kern="1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到</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0</a:t>
            </a:r>
            <a:r>
              <a:rPr lang="en-US" altLang="zh-CN" dirty="0" smtClean="0">
                <a:solidFill>
                  <a:prstClr val="black"/>
                </a:solidFill>
                <a:latin typeface="Cambria Math" panose="02040503050406030204" pitchFamily="18" charset="0"/>
                <a:ea typeface="Cambria Math" panose="02040503050406030204" pitchFamily="18" charset="0"/>
              </a:rPr>
              <a:t>=0</a:t>
            </a:r>
            <a:r>
              <a:rPr lang="zh-CN" altLang="en-US" dirty="0" smtClean="0">
                <a:solidFill>
                  <a:prstClr val="black"/>
                </a:solidFill>
                <a:latin typeface="Cambria Math" panose="02040503050406030204" pitchFamily="18" charset="0"/>
                <a:ea typeface="Cambria Math" panose="02040503050406030204" pitchFamily="18" charset="0"/>
              </a:rPr>
              <a:t>，</a:t>
            </a:r>
            <a:r>
              <a:rPr lang="en-US" altLang="zh-CN" dirty="0" smtClean="0">
                <a:solidFill>
                  <a:prstClr val="black"/>
                </a:solidFill>
                <a:latin typeface="Cambria Math" panose="02040503050406030204" pitchFamily="18" charset="0"/>
                <a:ea typeface="Cambria Math" panose="02040503050406030204" pitchFamily="18" charset="0"/>
              </a:rPr>
              <a:t> </a:t>
            </a:r>
            <a:r>
              <a:rPr lang="en-US" altLang="zh-CN" dirty="0" err="1">
                <a:solidFill>
                  <a:prstClr val="black"/>
                </a:solidFill>
                <a:latin typeface="Cambria Math" panose="02040503050406030204" pitchFamily="18" charset="0"/>
                <a:ea typeface="Cambria Math" panose="02040503050406030204" pitchFamily="18" charset="0"/>
              </a:rPr>
              <a:t>P</a:t>
            </a:r>
            <a:r>
              <a:rPr lang="en-US" altLang="zh-CN" baseline="-25000" dirty="0" err="1">
                <a:solidFill>
                  <a:prstClr val="black"/>
                </a:solidFill>
                <a:latin typeface="Cambria Math" panose="02040503050406030204" pitchFamily="18" charset="0"/>
                <a:ea typeface="Cambria Math" panose="02040503050406030204" pitchFamily="18" charset="0"/>
              </a:rPr>
              <a:t>v</a:t>
            </a:r>
            <a:r>
              <a:rPr lang="en-US" altLang="zh-CN" dirty="0">
                <a:solidFill>
                  <a:prstClr val="black"/>
                </a:solidFill>
                <a:latin typeface="Cambria Math" panose="02040503050406030204" pitchFamily="18" charset="0"/>
                <a:ea typeface="Cambria Math" panose="02040503050406030204" pitchFamily="18" charset="0"/>
              </a:rPr>
              <a:t>(v</a:t>
            </a:r>
            <a:r>
              <a:rPr lang="en-US" altLang="zh-CN" baseline="-25000" dirty="0">
                <a:solidFill>
                  <a:prstClr val="black"/>
                </a:solidFill>
                <a:latin typeface="Cambria Math" panose="02040503050406030204" pitchFamily="18" charset="0"/>
                <a:ea typeface="Cambria Math" panose="02040503050406030204" pitchFamily="18" charset="0"/>
              </a:rPr>
              <a:t>0</a:t>
            </a:r>
            <a:r>
              <a:rPr lang="en-US" altLang="zh-CN" dirty="0" smtClean="0">
                <a:solidFill>
                  <a:prstClr val="black"/>
                </a:solidFill>
                <a:latin typeface="Cambria Math" panose="02040503050406030204" pitchFamily="18" charset="0"/>
                <a:ea typeface="Cambria Math" panose="02040503050406030204" pitchFamily="18" charset="0"/>
              </a:rPr>
              <a:t>)=0</a:t>
            </a:r>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kern="1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r>
              <a:rPr lang="en-US" altLang="zh-CN" kern="10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z</a:t>
            </a:r>
            <a:r>
              <a:rPr lang="en-US" altLang="zh-CN" kern="100" baseline="-2500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1</a:t>
            </a:r>
            <a:r>
              <a:rPr lang="zh-CN" altLang="en-US" kern="1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t>
            </a:r>
            <a:r>
              <a:rPr lang="en-US" altLang="zh-CN" kern="1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z</a:t>
            </a:r>
            <a:r>
              <a:rPr lang="en-US" altLang="zh-CN" kern="100"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2</a:t>
            </a:r>
            <a:r>
              <a:rPr lang="zh-CN" altLang="en-US" kern="1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t>
            </a:r>
            <a:r>
              <a:rPr lang="en-US" altLang="zh-CN" kern="1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z</a:t>
            </a:r>
            <a:r>
              <a:rPr lang="en-US" altLang="zh-CN" kern="100"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3 </a:t>
            </a:r>
            <a:r>
              <a:rPr lang="zh-CN" altLang="en-US" kern="100" dirty="0" smtClean="0">
                <a:solidFill>
                  <a:prstClr val="black"/>
                </a:solidFill>
                <a:latin typeface="楷体" panose="02010609060101010101" pitchFamily="49" charset="-122"/>
                <a:ea typeface="楷体" panose="02010609060101010101" pitchFamily="49" charset="-122"/>
                <a:cs typeface="Times New Roman" panose="02020603050405020304" pitchFamily="18" charset="0"/>
              </a:rPr>
              <a:t>映射</a:t>
            </a:r>
            <a:r>
              <a:rPr lang="zh-CN" altLang="en-US" kern="1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到</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1</a:t>
            </a:r>
            <a:r>
              <a:rPr lang="en-US" altLang="zh-CN" dirty="0" smtClean="0">
                <a:solidFill>
                  <a:prstClr val="black"/>
                </a:solidFill>
                <a:latin typeface="Cambria Math" panose="02040503050406030204" pitchFamily="18" charset="0"/>
                <a:ea typeface="Cambria Math" panose="02040503050406030204" pitchFamily="18" charset="0"/>
              </a:rPr>
              <a:t>=3/7 </a:t>
            </a:r>
            <a:r>
              <a:rPr lang="zh-CN" altLang="en-US" dirty="0">
                <a:solidFill>
                  <a:prstClr val="black"/>
                </a:solidFill>
                <a:latin typeface="Cambria Math" panose="02040503050406030204" pitchFamily="18" charset="0"/>
                <a:ea typeface="Cambria Math" panose="02040503050406030204" pitchFamily="18" charset="0"/>
              </a:rPr>
              <a:t>，</a:t>
            </a:r>
            <a:r>
              <a:rPr lang="en-US" altLang="zh-CN" dirty="0" err="1">
                <a:solidFill>
                  <a:prstClr val="black"/>
                </a:solidFill>
                <a:latin typeface="Cambria Math" panose="02040503050406030204" pitchFamily="18" charset="0"/>
                <a:ea typeface="Cambria Math" panose="02040503050406030204" pitchFamily="18" charset="0"/>
              </a:rPr>
              <a:t>P</a:t>
            </a:r>
            <a:r>
              <a:rPr lang="en-US" altLang="zh-CN" baseline="-25000" dirty="0" err="1">
                <a:solidFill>
                  <a:prstClr val="black"/>
                </a:solidFill>
                <a:latin typeface="Cambria Math" panose="02040503050406030204" pitchFamily="18" charset="0"/>
                <a:ea typeface="Cambria Math" panose="02040503050406030204" pitchFamily="18" charset="0"/>
              </a:rPr>
              <a:t>v</a:t>
            </a:r>
            <a:r>
              <a:rPr lang="en-US" altLang="zh-CN" dirty="0">
                <a:solidFill>
                  <a:prstClr val="black"/>
                </a:solidFill>
                <a:latin typeface="Cambria Math" panose="02040503050406030204" pitchFamily="18" charset="0"/>
                <a:ea typeface="Cambria Math" panose="02040503050406030204" pitchFamily="18" charset="0"/>
              </a:rPr>
              <a:t>(v</a:t>
            </a:r>
            <a:r>
              <a:rPr lang="en-US" altLang="zh-CN" baseline="-25000" dirty="0">
                <a:solidFill>
                  <a:prstClr val="black"/>
                </a:solidFill>
                <a:latin typeface="Cambria Math" panose="02040503050406030204" pitchFamily="18" charset="0"/>
                <a:ea typeface="Cambria Math" panose="02040503050406030204" pitchFamily="18" charset="0"/>
              </a:rPr>
              <a:t>1</a:t>
            </a:r>
            <a:r>
              <a:rPr lang="en-US" altLang="zh-CN" dirty="0">
                <a:solidFill>
                  <a:prstClr val="black"/>
                </a:solidFill>
                <a:latin typeface="Cambria Math" panose="02040503050406030204" pitchFamily="18" charset="0"/>
                <a:ea typeface="Cambria Math" panose="02040503050406030204" pitchFamily="18" charset="0"/>
              </a:rPr>
              <a:t>)=</a:t>
            </a:r>
            <a:r>
              <a:rPr lang="en-US" altLang="zh-CN" dirty="0" smtClean="0">
                <a:solidFill>
                  <a:prstClr val="black"/>
                </a:solidFill>
                <a:latin typeface="Cambria Math" panose="02040503050406030204" pitchFamily="18" charset="0"/>
                <a:ea typeface="Cambria Math" panose="02040503050406030204" pitchFamily="18" charset="0"/>
              </a:rPr>
              <a:t>0.4+0+0=0.4</a:t>
            </a:r>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kern="1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r>
              <a:rPr lang="en-US" altLang="zh-CN" kern="10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z</a:t>
            </a:r>
            <a:r>
              <a:rPr lang="en-US" altLang="zh-CN" kern="100" baseline="-2500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4</a:t>
            </a:r>
            <a:r>
              <a:rPr lang="zh-CN" altLang="en-US" kern="1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t>
            </a:r>
            <a:r>
              <a:rPr lang="en-US" altLang="zh-CN" kern="10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z</a:t>
            </a:r>
            <a:r>
              <a:rPr lang="en-US" altLang="zh-CN" kern="100" baseline="-2500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5</a:t>
            </a:r>
            <a:r>
              <a:rPr lang="zh-CN" altLang="en-US" kern="1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t>
            </a:r>
            <a:r>
              <a:rPr lang="en-US" altLang="zh-CN" kern="10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z</a:t>
            </a:r>
            <a:r>
              <a:rPr lang="en-US" altLang="zh-CN" kern="100" baseline="-25000"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6</a:t>
            </a:r>
            <a:r>
              <a:rPr lang="zh-CN" altLang="en-US" kern="100" dirty="0" smtClean="0">
                <a:solidFill>
                  <a:prstClr val="black"/>
                </a:solidFill>
                <a:latin typeface="楷体" panose="02010609060101010101" pitchFamily="49" charset="-122"/>
                <a:ea typeface="楷体" panose="02010609060101010101" pitchFamily="49" charset="-122"/>
                <a:cs typeface="Times New Roman" panose="02020603050405020304" pitchFamily="18" charset="0"/>
              </a:rPr>
              <a:t>映射</a:t>
            </a:r>
            <a:r>
              <a:rPr lang="zh-CN" altLang="en-US" kern="1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到</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2</a:t>
            </a:r>
            <a:r>
              <a:rPr lang="en-US" altLang="zh-CN" dirty="0" smtClean="0">
                <a:solidFill>
                  <a:prstClr val="black"/>
                </a:solidFill>
                <a:latin typeface="Cambria Math" panose="02040503050406030204" pitchFamily="18" charset="0"/>
                <a:ea typeface="Cambria Math" panose="02040503050406030204" pitchFamily="18" charset="0"/>
              </a:rPr>
              <a:t>=4/7 </a:t>
            </a:r>
            <a:r>
              <a:rPr lang="zh-CN" altLang="en-US" dirty="0">
                <a:solidFill>
                  <a:prstClr val="black"/>
                </a:solidFill>
                <a:latin typeface="Cambria Math" panose="02040503050406030204" pitchFamily="18" charset="0"/>
                <a:ea typeface="Cambria Math" panose="02040503050406030204" pitchFamily="18" charset="0"/>
              </a:rPr>
              <a:t>， </a:t>
            </a:r>
            <a:r>
              <a:rPr lang="en-US" altLang="zh-CN" dirty="0" err="1">
                <a:solidFill>
                  <a:prstClr val="black"/>
                </a:solidFill>
                <a:latin typeface="Cambria Math" panose="02040503050406030204" pitchFamily="18" charset="0"/>
                <a:ea typeface="Cambria Math" panose="02040503050406030204" pitchFamily="18" charset="0"/>
              </a:rPr>
              <a:t>P</a:t>
            </a:r>
            <a:r>
              <a:rPr lang="en-US" altLang="zh-CN" baseline="-25000" dirty="0" err="1">
                <a:solidFill>
                  <a:prstClr val="black"/>
                </a:solidFill>
                <a:latin typeface="Cambria Math" panose="02040503050406030204" pitchFamily="18" charset="0"/>
                <a:ea typeface="Cambria Math" panose="02040503050406030204" pitchFamily="18" charset="0"/>
              </a:rPr>
              <a:t>v</a:t>
            </a:r>
            <a:r>
              <a:rPr lang="en-US" altLang="zh-CN" dirty="0">
                <a:solidFill>
                  <a:prstClr val="black"/>
                </a:solidFill>
                <a:latin typeface="Cambria Math" panose="02040503050406030204" pitchFamily="18" charset="0"/>
                <a:ea typeface="Cambria Math" panose="02040503050406030204" pitchFamily="18" charset="0"/>
              </a:rPr>
              <a:t>(v</a:t>
            </a:r>
            <a:r>
              <a:rPr lang="en-US" altLang="zh-CN" baseline="-25000" dirty="0">
                <a:solidFill>
                  <a:prstClr val="black"/>
                </a:solidFill>
                <a:latin typeface="Cambria Math" panose="02040503050406030204" pitchFamily="18" charset="0"/>
                <a:ea typeface="Cambria Math" panose="02040503050406030204" pitchFamily="18" charset="0"/>
              </a:rPr>
              <a:t>2</a:t>
            </a:r>
            <a:r>
              <a:rPr lang="en-US" altLang="zh-CN" dirty="0">
                <a:solidFill>
                  <a:prstClr val="black"/>
                </a:solidFill>
                <a:latin typeface="Cambria Math" panose="02040503050406030204" pitchFamily="18" charset="0"/>
                <a:ea typeface="Cambria Math" panose="02040503050406030204" pitchFamily="18" charset="0"/>
              </a:rPr>
              <a:t>)=</a:t>
            </a:r>
            <a:r>
              <a:rPr lang="en-US" altLang="zh-CN" dirty="0" smtClean="0">
                <a:solidFill>
                  <a:prstClr val="black"/>
                </a:solidFill>
                <a:latin typeface="Cambria Math" panose="02040503050406030204" pitchFamily="18" charset="0"/>
                <a:ea typeface="Cambria Math" panose="02040503050406030204" pitchFamily="18" charset="0"/>
              </a:rPr>
              <a:t>0.2+0+0=0.2</a:t>
            </a:r>
            <a:endParaRPr lang="en-US" altLang="zh-CN" dirty="0">
              <a:solidFill>
                <a:prstClr val="black"/>
              </a:solidFill>
              <a:latin typeface="Cambria Math" panose="02040503050406030204" pitchFamily="18" charset="0"/>
              <a:ea typeface="Cambria Math" panose="02040503050406030204" pitchFamily="18" charset="0"/>
            </a:endParaRPr>
          </a:p>
          <a:p>
            <a:pPr lvl="0"/>
            <a:r>
              <a:rPr lang="en-US" altLang="zh-CN" kern="1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z</a:t>
            </a:r>
            <a:r>
              <a:rPr lang="en-US" altLang="zh-CN" kern="100"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7</a:t>
            </a:r>
            <a:r>
              <a:rPr lang="zh-CN" altLang="en-US" kern="100" dirty="0" smtClean="0">
                <a:solidFill>
                  <a:prstClr val="black"/>
                </a:solidFill>
                <a:latin typeface="楷体" panose="02010609060101010101" pitchFamily="49" charset="-122"/>
                <a:ea typeface="楷体" panose="02010609060101010101" pitchFamily="49" charset="-122"/>
                <a:cs typeface="Times New Roman" panose="02020603050405020304" pitchFamily="18" charset="0"/>
              </a:rPr>
              <a:t>映射</a:t>
            </a:r>
            <a:r>
              <a:rPr lang="zh-CN" altLang="en-US" kern="1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到</a:t>
            </a:r>
            <a:r>
              <a:rPr lang="en-US" altLang="zh-CN" dirty="0" smtClean="0">
                <a:solidFill>
                  <a:prstClr val="black"/>
                </a:solidFill>
                <a:latin typeface="Cambria Math" panose="02040503050406030204" pitchFamily="18" charset="0"/>
                <a:ea typeface="Cambria Math" panose="02040503050406030204" pitchFamily="18" charset="0"/>
              </a:rPr>
              <a:t>v</a:t>
            </a:r>
            <a:r>
              <a:rPr lang="en-US" altLang="zh-CN" baseline="-25000" dirty="0" smtClean="0">
                <a:solidFill>
                  <a:prstClr val="black"/>
                </a:solidFill>
                <a:latin typeface="Cambria Math" panose="02040503050406030204" pitchFamily="18" charset="0"/>
                <a:ea typeface="Cambria Math" panose="02040503050406030204" pitchFamily="18" charset="0"/>
              </a:rPr>
              <a:t>3</a:t>
            </a:r>
            <a:r>
              <a:rPr lang="en-US" altLang="zh-CN" dirty="0" smtClean="0">
                <a:solidFill>
                  <a:prstClr val="black"/>
                </a:solidFill>
                <a:latin typeface="Cambria Math" panose="02040503050406030204" pitchFamily="18" charset="0"/>
                <a:ea typeface="Cambria Math" panose="02040503050406030204" pitchFamily="18" charset="0"/>
              </a:rPr>
              <a:t>=1</a:t>
            </a:r>
            <a:r>
              <a:rPr lang="zh-CN" altLang="en-US" dirty="0" smtClean="0">
                <a:solidFill>
                  <a:prstClr val="black"/>
                </a:solidFill>
                <a:latin typeface="Cambria Math" panose="02040503050406030204" pitchFamily="18" charset="0"/>
                <a:ea typeface="Cambria Math" panose="02040503050406030204" pitchFamily="18" charset="0"/>
              </a:rPr>
              <a:t>， </a:t>
            </a:r>
            <a:r>
              <a:rPr lang="en-US" altLang="zh-CN" dirty="0" err="1">
                <a:solidFill>
                  <a:prstClr val="black"/>
                </a:solidFill>
                <a:latin typeface="Cambria Math" panose="02040503050406030204" pitchFamily="18" charset="0"/>
                <a:ea typeface="Cambria Math" panose="02040503050406030204" pitchFamily="18" charset="0"/>
              </a:rPr>
              <a:t>P</a:t>
            </a:r>
            <a:r>
              <a:rPr lang="en-US" altLang="zh-CN" baseline="-25000" dirty="0" err="1">
                <a:solidFill>
                  <a:prstClr val="black"/>
                </a:solidFill>
                <a:latin typeface="Cambria Math" panose="02040503050406030204" pitchFamily="18" charset="0"/>
                <a:ea typeface="Cambria Math" panose="02040503050406030204" pitchFamily="18" charset="0"/>
              </a:rPr>
              <a:t>v</a:t>
            </a:r>
            <a:r>
              <a:rPr lang="en-US" altLang="zh-CN" dirty="0">
                <a:solidFill>
                  <a:prstClr val="black"/>
                </a:solidFill>
                <a:latin typeface="Cambria Math" panose="02040503050406030204" pitchFamily="18" charset="0"/>
                <a:ea typeface="Cambria Math" panose="02040503050406030204" pitchFamily="18" charset="0"/>
              </a:rPr>
              <a:t>(v</a:t>
            </a:r>
            <a:r>
              <a:rPr lang="en-US" altLang="zh-CN" baseline="-25000" dirty="0">
                <a:solidFill>
                  <a:prstClr val="black"/>
                </a:solidFill>
                <a:latin typeface="Cambria Math" panose="02040503050406030204" pitchFamily="18" charset="0"/>
                <a:ea typeface="Cambria Math" panose="02040503050406030204" pitchFamily="18" charset="0"/>
              </a:rPr>
              <a:t>3</a:t>
            </a:r>
            <a:r>
              <a:rPr lang="en-US" altLang="zh-CN" dirty="0">
                <a:solidFill>
                  <a:prstClr val="black"/>
                </a:solidFill>
                <a:latin typeface="Cambria Math" panose="02040503050406030204" pitchFamily="18" charset="0"/>
                <a:ea typeface="Cambria Math" panose="02040503050406030204" pitchFamily="18" charset="0"/>
              </a:rPr>
              <a:t>)=</a:t>
            </a:r>
            <a:r>
              <a:rPr lang="en-US" altLang="zh-CN" dirty="0" smtClean="0">
                <a:solidFill>
                  <a:prstClr val="black"/>
                </a:solidFill>
                <a:latin typeface="Cambria Math" panose="02040503050406030204" pitchFamily="18" charset="0"/>
                <a:ea typeface="Cambria Math" panose="02040503050406030204" pitchFamily="18" charset="0"/>
              </a:rPr>
              <a:t>0.4</a:t>
            </a:r>
            <a:endParaRPr lang="en-US" altLang="zh-CN" dirty="0">
              <a:solidFill>
                <a:prstClr val="black"/>
              </a:solidFill>
              <a:latin typeface="Cambria Math" panose="02040503050406030204" pitchFamily="18" charset="0"/>
              <a:ea typeface="Cambria Math" panose="02040503050406030204" pitchFamily="18"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3479651436"/>
              </p:ext>
            </p:extLst>
          </p:nvPr>
        </p:nvGraphicFramePr>
        <p:xfrm>
          <a:off x="5775178" y="408277"/>
          <a:ext cx="5267960" cy="594046"/>
        </p:xfrm>
        <a:graphic>
          <a:graphicData uri="http://schemas.openxmlformats.org/drawingml/2006/table">
            <a:tbl>
              <a:tblPr firstRow="1" firstCol="1" bandRow="1"/>
              <a:tblGrid>
                <a:gridCol w="598170">
                  <a:extLst>
                    <a:ext uri="{9D8B030D-6E8A-4147-A177-3AD203B41FA5}">
                      <a16:colId xmlns:a16="http://schemas.microsoft.com/office/drawing/2014/main" val="729044372"/>
                    </a:ext>
                  </a:extLst>
                </a:gridCol>
                <a:gridCol w="675640">
                  <a:extLst>
                    <a:ext uri="{9D8B030D-6E8A-4147-A177-3AD203B41FA5}">
                      <a16:colId xmlns:a16="http://schemas.microsoft.com/office/drawing/2014/main" val="4224128707"/>
                    </a:ext>
                  </a:extLst>
                </a:gridCol>
                <a:gridCol w="675640">
                  <a:extLst>
                    <a:ext uri="{9D8B030D-6E8A-4147-A177-3AD203B41FA5}">
                      <a16:colId xmlns:a16="http://schemas.microsoft.com/office/drawing/2014/main" val="4133073823"/>
                    </a:ext>
                  </a:extLst>
                </a:gridCol>
                <a:gridCol w="675640">
                  <a:extLst>
                    <a:ext uri="{9D8B030D-6E8A-4147-A177-3AD203B41FA5}">
                      <a16:colId xmlns:a16="http://schemas.microsoft.com/office/drawing/2014/main" val="860758258"/>
                    </a:ext>
                  </a:extLst>
                </a:gridCol>
                <a:gridCol w="675640">
                  <a:extLst>
                    <a:ext uri="{9D8B030D-6E8A-4147-A177-3AD203B41FA5}">
                      <a16:colId xmlns:a16="http://schemas.microsoft.com/office/drawing/2014/main" val="2666529834"/>
                    </a:ext>
                  </a:extLst>
                </a:gridCol>
                <a:gridCol w="675640">
                  <a:extLst>
                    <a:ext uri="{9D8B030D-6E8A-4147-A177-3AD203B41FA5}">
                      <a16:colId xmlns:a16="http://schemas.microsoft.com/office/drawing/2014/main" val="613133920"/>
                    </a:ext>
                  </a:extLst>
                </a:gridCol>
                <a:gridCol w="675640">
                  <a:extLst>
                    <a:ext uri="{9D8B030D-6E8A-4147-A177-3AD203B41FA5}">
                      <a16:colId xmlns:a16="http://schemas.microsoft.com/office/drawing/2014/main" val="1378951980"/>
                    </a:ext>
                  </a:extLst>
                </a:gridCol>
                <a:gridCol w="615950">
                  <a:extLst>
                    <a:ext uri="{9D8B030D-6E8A-4147-A177-3AD203B41FA5}">
                      <a16:colId xmlns:a16="http://schemas.microsoft.com/office/drawing/2014/main" val="634309270"/>
                    </a:ext>
                  </a:extLst>
                </a:gridCol>
              </a:tblGrid>
              <a:tr h="297023">
                <a:tc>
                  <a:txBody>
                    <a:bodyPr/>
                    <a:lstStyle/>
                    <a:p>
                      <a:pPr algn="ctr">
                        <a:spcAft>
                          <a:spcPts val="0"/>
                        </a:spcAft>
                      </a:pPr>
                      <a:r>
                        <a:rPr lang="en-US" sz="1400" kern="100" dirty="0">
                          <a:effectLst/>
                          <a:latin typeface="Cambria Math" panose="02040503050406030204" pitchFamily="18" charset="0"/>
                          <a:ea typeface="等线" panose="02010600030101010101" pitchFamily="2" charset="-122"/>
                          <a:cs typeface="Times New Roman" panose="02020603050405020304" pitchFamily="18" charset="0"/>
                        </a:rPr>
                        <a:t>0</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effectLst/>
                          <a:latin typeface="Cambria Math" panose="02040503050406030204" pitchFamily="18" charset="0"/>
                          <a:ea typeface="等线" panose="02010600030101010101" pitchFamily="2" charset="-122"/>
                          <a:cs typeface="Times New Roman" panose="02020603050405020304" pitchFamily="18" charset="0"/>
                        </a:rPr>
                        <a:t>1/7</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effectLst/>
                          <a:latin typeface="Cambria Math" panose="02040503050406030204" pitchFamily="18" charset="0"/>
                          <a:ea typeface="等线" panose="02010600030101010101" pitchFamily="2" charset="-122"/>
                          <a:cs typeface="Times New Roman" panose="02020603050405020304" pitchFamily="18" charset="0"/>
                        </a:rPr>
                        <a:t>2/7</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effectLst/>
                          <a:latin typeface="Cambria Math" panose="02040503050406030204" pitchFamily="18" charset="0"/>
                          <a:ea typeface="等线" panose="02010600030101010101" pitchFamily="2" charset="-122"/>
                          <a:cs typeface="Times New Roman" panose="02020603050405020304" pitchFamily="18" charset="0"/>
                        </a:rPr>
                        <a:t>3/7</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effectLst/>
                          <a:latin typeface="Cambria Math" panose="02040503050406030204" pitchFamily="18" charset="0"/>
                          <a:ea typeface="等线" panose="02010600030101010101" pitchFamily="2" charset="-122"/>
                          <a:cs typeface="Times New Roman" panose="02020603050405020304" pitchFamily="18" charset="0"/>
                        </a:rPr>
                        <a:t>4/7</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effectLst/>
                          <a:latin typeface="Cambria Math" panose="02040503050406030204" pitchFamily="18" charset="0"/>
                          <a:ea typeface="等线" panose="02010600030101010101" pitchFamily="2" charset="-122"/>
                          <a:cs typeface="Times New Roman" panose="02020603050405020304" pitchFamily="18" charset="0"/>
                        </a:rPr>
                        <a:t>5/7</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effectLst/>
                          <a:latin typeface="Cambria Math" panose="02040503050406030204" pitchFamily="18" charset="0"/>
                          <a:ea typeface="等线" panose="02010600030101010101" pitchFamily="2" charset="-122"/>
                          <a:cs typeface="Times New Roman" panose="02020603050405020304" pitchFamily="18" charset="0"/>
                        </a:rPr>
                        <a:t>6/7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effectLst/>
                          <a:latin typeface="Cambria Math" panose="02040503050406030204" pitchFamily="18" charset="0"/>
                          <a:ea typeface="等线" panose="02010600030101010101" pitchFamily="2" charset="-122"/>
                          <a:cs typeface="Times New Roman" panose="02020603050405020304" pitchFamily="18" charset="0"/>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3952551"/>
                  </a:ext>
                </a:extLst>
              </a:tr>
              <a:tr h="297023">
                <a:tc>
                  <a:txBody>
                    <a:bodyPr/>
                    <a:lstStyle/>
                    <a:p>
                      <a:pPr algn="ctr">
                        <a:spcAft>
                          <a:spcPts val="0"/>
                        </a:spcAft>
                      </a:pPr>
                      <a:r>
                        <a:rPr lang="en-US" sz="140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effectLst/>
                          <a:latin typeface="Cambria Math" panose="02040503050406030204" pitchFamily="18" charset="0"/>
                          <a:ea typeface="等线" panose="02010600030101010101" pitchFamily="2" charset="-122"/>
                          <a:cs typeface="Times New Roman" panose="02020603050405020304" pitchFamily="18" charset="0"/>
                        </a:rPr>
                        <a:t>0.143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effectLst/>
                          <a:latin typeface="Cambria Math" panose="02040503050406030204" pitchFamily="18" charset="0"/>
                          <a:ea typeface="等线" panose="02010600030101010101" pitchFamily="2" charset="-122"/>
                          <a:cs typeface="Times New Roman" panose="02020603050405020304" pitchFamily="18" charset="0"/>
                        </a:rPr>
                        <a:t>0.286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effectLst/>
                          <a:latin typeface="Cambria Math" panose="02040503050406030204" pitchFamily="18" charset="0"/>
                          <a:ea typeface="等线" panose="02010600030101010101" pitchFamily="2" charset="-122"/>
                          <a:cs typeface="Times New Roman" panose="02020603050405020304" pitchFamily="18" charset="0"/>
                        </a:rPr>
                        <a:t>0.429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effectLst/>
                          <a:latin typeface="Cambria Math" panose="02040503050406030204" pitchFamily="18" charset="0"/>
                          <a:ea typeface="等线" panose="02010600030101010101" pitchFamily="2" charset="-122"/>
                          <a:cs typeface="Times New Roman" panose="02020603050405020304" pitchFamily="18" charset="0"/>
                        </a:rPr>
                        <a:t>0.571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effectLst/>
                          <a:latin typeface="Cambria Math" panose="02040503050406030204" pitchFamily="18" charset="0"/>
                          <a:ea typeface="等线" panose="02010600030101010101" pitchFamily="2" charset="-122"/>
                          <a:cs typeface="Times New Roman" panose="02020603050405020304" pitchFamily="18" charset="0"/>
                        </a:rPr>
                        <a:t>0.714</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effectLst/>
                          <a:latin typeface="Cambria Math" panose="02040503050406030204" pitchFamily="18" charset="0"/>
                          <a:ea typeface="等线" panose="02010600030101010101" pitchFamily="2" charset="-122"/>
                          <a:cs typeface="Times New Roman" panose="02020603050405020304" pitchFamily="18" charset="0"/>
                        </a:rPr>
                        <a:t>0.857</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effectLst/>
                          <a:latin typeface="Cambria Math" panose="02040503050406030204" pitchFamily="18" charset="0"/>
                          <a:ea typeface="等线" panose="02010600030101010101" pitchFamily="2" charset="-122"/>
                          <a:cs typeface="Times New Roman" panose="02020603050405020304" pitchFamily="18" charset="0"/>
                        </a:rPr>
                        <a:t>1</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8168592"/>
                  </a:ext>
                </a:extLst>
              </a:tr>
            </a:tbl>
          </a:graphicData>
        </a:graphic>
      </p:graphicFrame>
      <p:graphicFrame>
        <p:nvGraphicFramePr>
          <p:cNvPr id="4" name="图表 3"/>
          <p:cNvGraphicFramePr/>
          <p:nvPr>
            <p:extLst>
              <p:ext uri="{D42A27DB-BD31-4B8C-83A1-F6EECF244321}">
                <p14:modId xmlns:p14="http://schemas.microsoft.com/office/powerpoint/2010/main" val="2235931315"/>
              </p:ext>
            </p:extLst>
          </p:nvPr>
        </p:nvGraphicFramePr>
        <p:xfrm>
          <a:off x="2801473" y="873395"/>
          <a:ext cx="7715250" cy="34956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2914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045813396"/>
              </p:ext>
            </p:extLst>
          </p:nvPr>
        </p:nvGraphicFramePr>
        <p:xfrm>
          <a:off x="2971800" y="1478940"/>
          <a:ext cx="6341404" cy="4546180"/>
        </p:xfrm>
        <a:graphic>
          <a:graphicData uri="http://schemas.openxmlformats.org/drawingml/2006/table">
            <a:tbl>
              <a:tblPr firstRow="1" firstCol="1" bandRow="1"/>
              <a:tblGrid>
                <a:gridCol w="1585351">
                  <a:extLst>
                    <a:ext uri="{9D8B030D-6E8A-4147-A177-3AD203B41FA5}">
                      <a16:colId xmlns:a16="http://schemas.microsoft.com/office/drawing/2014/main" val="1611254678"/>
                    </a:ext>
                  </a:extLst>
                </a:gridCol>
                <a:gridCol w="1585351">
                  <a:extLst>
                    <a:ext uri="{9D8B030D-6E8A-4147-A177-3AD203B41FA5}">
                      <a16:colId xmlns:a16="http://schemas.microsoft.com/office/drawing/2014/main" val="3688335204"/>
                    </a:ext>
                  </a:extLst>
                </a:gridCol>
                <a:gridCol w="1585351">
                  <a:extLst>
                    <a:ext uri="{9D8B030D-6E8A-4147-A177-3AD203B41FA5}">
                      <a16:colId xmlns:a16="http://schemas.microsoft.com/office/drawing/2014/main" val="1114317310"/>
                    </a:ext>
                  </a:extLst>
                </a:gridCol>
                <a:gridCol w="1585351">
                  <a:extLst>
                    <a:ext uri="{9D8B030D-6E8A-4147-A177-3AD203B41FA5}">
                      <a16:colId xmlns:a16="http://schemas.microsoft.com/office/drawing/2014/main" val="4185630949"/>
                    </a:ext>
                  </a:extLst>
                </a:gridCol>
              </a:tblGrid>
              <a:tr h="454618">
                <a:tc gridSpan="2">
                  <a:txBody>
                    <a:bodyPr/>
                    <a:lstStyle/>
                    <a:p>
                      <a:pPr algn="ctr">
                        <a:spcAft>
                          <a:spcPts val="0"/>
                        </a:spcAft>
                      </a:pP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原始图像</a:t>
                      </a:r>
                      <a:r>
                        <a:rPr lang="zh-CN" sz="1400" b="1" kern="100" dirty="0">
                          <a:effectLst/>
                          <a:latin typeface="等线" panose="02010600030101010101" pitchFamily="2" charset="-122"/>
                          <a:ea typeface="宋体" panose="02010600030101010101" pitchFamily="2" charset="-122"/>
                          <a:cs typeface="Times New Roman" panose="02020603050405020304" pitchFamily="18" charset="0"/>
                        </a:rPr>
                        <a:t>均衡化结果</a:t>
                      </a: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直方图统计数据</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a:spcAft>
                          <a:spcPts val="0"/>
                        </a:spcAft>
                      </a:pP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目标图像</a:t>
                      </a:r>
                      <a:r>
                        <a:rPr lang="zh-CN" sz="1400" b="1" kern="100" dirty="0">
                          <a:effectLst/>
                          <a:latin typeface="等线" panose="02010600030101010101" pitchFamily="2" charset="-122"/>
                          <a:ea typeface="宋体" panose="02010600030101010101" pitchFamily="2" charset="-122"/>
                          <a:cs typeface="Times New Roman" panose="02020603050405020304" pitchFamily="18" charset="0"/>
                        </a:rPr>
                        <a:t>均衡化结果</a:t>
                      </a: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直方图统计数据</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766577450"/>
                  </a:ext>
                </a:extLst>
              </a:tr>
              <a:tr h="454618">
                <a:tc>
                  <a:txBody>
                    <a:bodyPr/>
                    <a:lstStyle/>
                    <a:p>
                      <a:pPr algn="ctr">
                        <a:spcAft>
                          <a:spcPts val="0"/>
                        </a:spcAft>
                      </a:pPr>
                      <a:r>
                        <a:rPr lang="en-US" sz="1800" kern="100" dirty="0" err="1">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dirty="0" err="1">
                          <a:effectLst/>
                          <a:latin typeface="Cambria Math" panose="02040503050406030204" pitchFamily="18" charset="0"/>
                          <a:ea typeface="等线" panose="02010600030101010101" pitchFamily="2" charset="-122"/>
                          <a:cs typeface="Times New Roman" panose="02020603050405020304" pitchFamily="18" charset="0"/>
                        </a:rPr>
                        <a:t>k</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P</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k</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v</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k</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P</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v</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(v</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k</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903379"/>
                  </a:ext>
                </a:extLst>
              </a:tr>
              <a:tr h="454618">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dirty="0">
                          <a:effectLst/>
                          <a:latin typeface="Cambria Math" panose="02040503050406030204" pitchFamily="18" charset="0"/>
                          <a:ea typeface="等线" panose="02010600030101010101" pitchFamily="2" charset="-122"/>
                          <a:cs typeface="Times New Roman" panose="02020603050405020304" pitchFamily="18" charset="0"/>
                        </a:rPr>
                        <a:t>0</a:t>
                      </a: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v</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0</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4520794"/>
                  </a:ext>
                </a:extLst>
              </a:tr>
              <a:tr h="454618">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dirty="0">
                          <a:effectLst/>
                          <a:latin typeface="Cambria Math" panose="02040503050406030204" pitchFamily="18" charset="0"/>
                          <a:ea typeface="等线" panose="02010600030101010101" pitchFamily="2" charset="-122"/>
                          <a:cs typeface="Times New Roman" panose="02020603050405020304" pitchFamily="18" charset="0"/>
                        </a:rPr>
                        <a:t>1</a:t>
                      </a: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=1/7</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effectLst/>
                          <a:latin typeface="Cambria Math" panose="02040503050406030204" pitchFamily="18" charset="0"/>
                          <a:ea typeface="等线" panose="02010600030101010101" pitchFamily="2" charset="-122"/>
                          <a:cs typeface="Times New Roman" panose="02020603050405020304" pitchFamily="18" charset="0"/>
                        </a:rPr>
                        <a:t>0.174</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v</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1</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=1/7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5045167"/>
                  </a:ext>
                </a:extLst>
              </a:tr>
              <a:tr h="454618">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2</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=2/7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effectLst/>
                          <a:latin typeface="Cambria Math" panose="02040503050406030204" pitchFamily="18" charset="0"/>
                          <a:ea typeface="等线" panose="02010600030101010101" pitchFamily="2" charset="-122"/>
                          <a:cs typeface="Times New Roman" panose="02020603050405020304" pitchFamily="18" charset="0"/>
                        </a:rPr>
                        <a:t>0.174</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v</a:t>
                      </a:r>
                      <a:r>
                        <a:rPr lang="en-US" sz="1800" kern="100" baseline="-25000" dirty="0">
                          <a:effectLst/>
                          <a:latin typeface="Cambria Math" panose="02040503050406030204" pitchFamily="18" charset="0"/>
                          <a:ea typeface="等线" panose="02010600030101010101" pitchFamily="2" charset="-122"/>
                          <a:cs typeface="Times New Roman" panose="02020603050405020304" pitchFamily="18" charset="0"/>
                        </a:rPr>
                        <a:t>2</a:t>
                      </a: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=2/7</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effectLst/>
                          <a:latin typeface="Cambria Math" panose="02040503050406030204" pitchFamily="18" charset="0"/>
                          <a:ea typeface="等线" panose="02010600030101010101" pitchFamily="2" charset="-122"/>
                          <a:cs typeface="Times New Roman" panose="02020603050405020304" pitchFamily="18" charset="0"/>
                        </a:rPr>
                        <a:t>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1177993"/>
                  </a:ext>
                </a:extLst>
              </a:tr>
              <a:tr h="454618">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3</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=3/7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effectLst/>
                          <a:latin typeface="Cambria Math" panose="02040503050406030204" pitchFamily="18" charset="0"/>
                          <a:ea typeface="等线" panose="02010600030101010101" pitchFamily="2" charset="-122"/>
                          <a:cs typeface="Times New Roman" panose="02020603050405020304" pitchFamily="18" charset="0"/>
                        </a:rPr>
                        <a:t>0.148</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v</a:t>
                      </a:r>
                      <a:r>
                        <a:rPr lang="en-US" sz="1800" kern="100" baseline="-25000" dirty="0">
                          <a:effectLst/>
                          <a:latin typeface="Cambria Math" panose="02040503050406030204" pitchFamily="18" charset="0"/>
                          <a:ea typeface="等线" panose="02010600030101010101" pitchFamily="2" charset="-122"/>
                          <a:cs typeface="Times New Roman" panose="02020603050405020304" pitchFamily="18" charset="0"/>
                        </a:rPr>
                        <a:t>3</a:t>
                      </a: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=3/7</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effectLst/>
                          <a:latin typeface="Cambria Math" panose="02040503050406030204" pitchFamily="18" charset="0"/>
                          <a:ea typeface="等线" panose="02010600030101010101" pitchFamily="2" charset="-122"/>
                          <a:cs typeface="Times New Roman" panose="02020603050405020304" pitchFamily="18" charset="0"/>
                        </a:rPr>
                        <a:t>0.4</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476732"/>
                  </a:ext>
                </a:extLst>
              </a:tr>
              <a:tr h="454618">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4</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=4/7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effectLst/>
                          <a:latin typeface="Cambria Math" panose="02040503050406030204" pitchFamily="18" charset="0"/>
                          <a:ea typeface="等线" panose="02010600030101010101" pitchFamily="2" charset="-122"/>
                          <a:cs typeface="Times New Roman" panose="02020603050405020304" pitchFamily="18" charset="0"/>
                        </a:rPr>
                        <a:t>0.12</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v</a:t>
                      </a:r>
                      <a:r>
                        <a:rPr lang="en-US" sz="1800" kern="100" baseline="-25000" dirty="0">
                          <a:effectLst/>
                          <a:latin typeface="Cambria Math" panose="02040503050406030204" pitchFamily="18" charset="0"/>
                          <a:ea typeface="等线" panose="02010600030101010101" pitchFamily="2" charset="-122"/>
                          <a:cs typeface="Times New Roman" panose="02020603050405020304" pitchFamily="18" charset="0"/>
                        </a:rPr>
                        <a:t>4</a:t>
                      </a: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=4/7</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effectLst/>
                          <a:latin typeface="Cambria Math" panose="02040503050406030204" pitchFamily="18" charset="0"/>
                          <a:ea typeface="等线" panose="02010600030101010101" pitchFamily="2" charset="-122"/>
                          <a:cs typeface="Times New Roman" panose="02020603050405020304" pitchFamily="18" charset="0"/>
                        </a:rPr>
                        <a:t>0.2</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0611024"/>
                  </a:ext>
                </a:extLst>
              </a:tr>
              <a:tr h="454618">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5</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=5/7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effectLst/>
                          <a:latin typeface="Cambria Math" panose="02040503050406030204" pitchFamily="18" charset="0"/>
                          <a:ea typeface="等线" panose="02010600030101010101" pitchFamily="2" charset="-122"/>
                          <a:cs typeface="Times New Roman" panose="02020603050405020304" pitchFamily="18" charset="0"/>
                        </a:rPr>
                        <a:t>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v</a:t>
                      </a:r>
                      <a:r>
                        <a:rPr lang="en-US" sz="1800" kern="100" baseline="-25000" dirty="0">
                          <a:effectLst/>
                          <a:latin typeface="Cambria Math" panose="02040503050406030204" pitchFamily="18" charset="0"/>
                          <a:ea typeface="等线" panose="02010600030101010101" pitchFamily="2" charset="-122"/>
                          <a:cs typeface="Times New Roman" panose="02020603050405020304" pitchFamily="18" charset="0"/>
                        </a:rPr>
                        <a:t>5</a:t>
                      </a: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=5/7</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effectLst/>
                          <a:latin typeface="Cambria Math" panose="02040503050406030204" pitchFamily="18" charset="0"/>
                          <a:ea typeface="等线" panose="02010600030101010101" pitchFamily="2" charset="-122"/>
                          <a:cs typeface="Times New Roman" panose="02020603050405020304" pitchFamily="18" charset="0"/>
                        </a:rPr>
                        <a:t>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4852391"/>
                  </a:ext>
                </a:extLst>
              </a:tr>
              <a:tr h="454618">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6</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=6/7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effectLst/>
                          <a:latin typeface="Cambria Math" panose="02040503050406030204" pitchFamily="18" charset="0"/>
                          <a:ea typeface="等线" panose="02010600030101010101" pitchFamily="2" charset="-122"/>
                          <a:cs typeface="Times New Roman" panose="02020603050405020304" pitchFamily="18" charset="0"/>
                        </a:rPr>
                        <a:t>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v</a:t>
                      </a:r>
                      <a:r>
                        <a:rPr lang="en-US" sz="1800" kern="100" baseline="-25000" dirty="0">
                          <a:effectLst/>
                          <a:latin typeface="Cambria Math" panose="02040503050406030204" pitchFamily="18" charset="0"/>
                          <a:ea typeface="等线" panose="02010600030101010101" pitchFamily="2" charset="-122"/>
                          <a:cs typeface="Times New Roman" panose="02020603050405020304" pitchFamily="18" charset="0"/>
                        </a:rPr>
                        <a:t>6</a:t>
                      </a:r>
                      <a:r>
                        <a:rPr lang="en-US" sz="1800" kern="100" dirty="0">
                          <a:effectLst/>
                          <a:latin typeface="Cambria Math" panose="02040503050406030204" pitchFamily="18" charset="0"/>
                          <a:ea typeface="等线" panose="02010600030101010101" pitchFamily="2" charset="-122"/>
                          <a:cs typeface="Times New Roman" panose="02020603050405020304" pitchFamily="18" charset="0"/>
                        </a:rPr>
                        <a:t>=6/7</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effectLst/>
                          <a:latin typeface="Cambria Math" panose="02040503050406030204" pitchFamily="18" charset="0"/>
                          <a:ea typeface="等线" panose="02010600030101010101" pitchFamily="2" charset="-122"/>
                          <a:cs typeface="Times New Roman" panose="02020603050405020304" pitchFamily="18" charset="0"/>
                        </a:rPr>
                        <a:t>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3492314"/>
                  </a:ext>
                </a:extLst>
              </a:tr>
              <a:tr h="454618">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s</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7</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effectLst/>
                          <a:latin typeface="Cambria Math" panose="02040503050406030204" pitchFamily="18" charset="0"/>
                          <a:ea typeface="等线" panose="02010600030101010101" pitchFamily="2" charset="-122"/>
                          <a:cs typeface="Times New Roman" panose="02020603050405020304" pitchFamily="18" charset="0"/>
                        </a:rPr>
                        <a:t>0.384</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Cambria Math" panose="02040503050406030204" pitchFamily="18" charset="0"/>
                          <a:ea typeface="等线" panose="02010600030101010101" pitchFamily="2" charset="-122"/>
                          <a:cs typeface="Times New Roman" panose="02020603050405020304" pitchFamily="18" charset="0"/>
                        </a:rPr>
                        <a:t>v</a:t>
                      </a:r>
                      <a:r>
                        <a:rPr lang="en-US" sz="1800" kern="100" baseline="-25000">
                          <a:effectLst/>
                          <a:latin typeface="Cambria Math" panose="02040503050406030204" pitchFamily="18" charset="0"/>
                          <a:ea typeface="等线" panose="02010600030101010101" pitchFamily="2" charset="-122"/>
                          <a:cs typeface="Times New Roman" panose="02020603050405020304" pitchFamily="18" charset="0"/>
                        </a:rPr>
                        <a:t>7</a:t>
                      </a:r>
                      <a:r>
                        <a:rPr lang="en-US" sz="1800" kern="100">
                          <a:effectLst/>
                          <a:latin typeface="Cambria Math" panose="02040503050406030204" pitchFamily="18" charset="0"/>
                          <a:ea typeface="等线" panose="02010600030101010101" pitchFamily="2" charset="-122"/>
                          <a:cs typeface="Times New Roman" panose="02020603050405020304" pitchFamily="18" charset="0"/>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effectLst/>
                          <a:latin typeface="Cambria Math" panose="02040503050406030204" pitchFamily="18" charset="0"/>
                          <a:ea typeface="等线" panose="02010600030101010101" pitchFamily="2" charset="-122"/>
                          <a:cs typeface="Times New Roman" panose="02020603050405020304" pitchFamily="18" charset="0"/>
                        </a:rPr>
                        <a:t>0.4</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679795"/>
                  </a:ext>
                </a:extLst>
              </a:tr>
            </a:tbl>
          </a:graphicData>
        </a:graphic>
      </p:graphicFrame>
      <p:sp>
        <p:nvSpPr>
          <p:cNvPr id="3" name="矩形 2"/>
          <p:cNvSpPr/>
          <p:nvPr/>
        </p:nvSpPr>
        <p:spPr>
          <a:xfrm>
            <a:off x="2810467" y="896788"/>
            <a:ext cx="2509020" cy="369332"/>
          </a:xfrm>
          <a:prstGeom prst="rect">
            <a:avLst/>
          </a:prstGeom>
        </p:spPr>
        <p:txBody>
          <a:bodyPr wrap="none">
            <a:spAutoFit/>
          </a:bodyPr>
          <a:lstStyle/>
          <a:p>
            <a:pPr lvl="0"/>
            <a:r>
              <a:rPr lang="zh-CN" altLang="en-US" b="1" dirty="0">
                <a:solidFill>
                  <a:srgbClr val="FF0000"/>
                </a:solidFill>
                <a:latin typeface="楷体" panose="02010609060101010101" pitchFamily="49" charset="-122"/>
                <a:ea typeface="楷体" panose="02010609060101010101" pitchFamily="49" charset="-122"/>
              </a:rPr>
              <a:t>考试要求能填写下表：</a:t>
            </a:r>
          </a:p>
        </p:txBody>
      </p:sp>
    </p:spTree>
    <p:extLst>
      <p:ext uri="{BB962C8B-B14F-4D97-AF65-F5344CB8AC3E}">
        <p14:creationId xmlns:p14="http://schemas.microsoft.com/office/powerpoint/2010/main" val="9198342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24305" y="801417"/>
            <a:ext cx="10440865" cy="5757644"/>
            <a:chOff x="690197" y="845379"/>
            <a:chExt cx="10440865" cy="5757644"/>
          </a:xfrm>
        </p:grpSpPr>
        <p:grpSp>
          <p:nvGrpSpPr>
            <p:cNvPr id="3" name="组合 2"/>
            <p:cNvGrpSpPr/>
            <p:nvPr/>
          </p:nvGrpSpPr>
          <p:grpSpPr>
            <a:xfrm>
              <a:off x="690197" y="845379"/>
              <a:ext cx="10440865" cy="5757644"/>
              <a:chOff x="391258" y="423348"/>
              <a:chExt cx="10440865" cy="5757644"/>
            </a:xfrm>
          </p:grpSpPr>
          <p:graphicFrame>
            <p:nvGraphicFramePr>
              <p:cNvPr id="16" name="图表 15"/>
              <p:cNvGraphicFramePr/>
              <p:nvPr>
                <p:extLst>
                  <p:ext uri="{D42A27DB-BD31-4B8C-83A1-F6EECF244321}">
                    <p14:modId xmlns:p14="http://schemas.microsoft.com/office/powerpoint/2010/main" val="3721517671"/>
                  </p:ext>
                </p:extLst>
              </p:nvPr>
            </p:nvGraphicFramePr>
            <p:xfrm>
              <a:off x="391258" y="3782008"/>
              <a:ext cx="4435719" cy="23989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图表 16"/>
              <p:cNvGraphicFramePr/>
              <p:nvPr>
                <p:extLst>
                  <p:ext uri="{D42A27DB-BD31-4B8C-83A1-F6EECF244321}">
                    <p14:modId xmlns:p14="http://schemas.microsoft.com/office/powerpoint/2010/main" val="1963340513"/>
                  </p:ext>
                </p:extLst>
              </p:nvPr>
            </p:nvGraphicFramePr>
            <p:xfrm>
              <a:off x="391258" y="423348"/>
              <a:ext cx="4435719" cy="23989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图表 17"/>
              <p:cNvGraphicFramePr/>
              <p:nvPr>
                <p:extLst>
                  <p:ext uri="{D42A27DB-BD31-4B8C-83A1-F6EECF244321}">
                    <p14:modId xmlns:p14="http://schemas.microsoft.com/office/powerpoint/2010/main" val="107069990"/>
                  </p:ext>
                </p:extLst>
              </p:nvPr>
            </p:nvGraphicFramePr>
            <p:xfrm>
              <a:off x="6396403" y="3782009"/>
              <a:ext cx="4435719" cy="239898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图表 18"/>
              <p:cNvGraphicFramePr/>
              <p:nvPr>
                <p:extLst>
                  <p:ext uri="{D42A27DB-BD31-4B8C-83A1-F6EECF244321}">
                    <p14:modId xmlns:p14="http://schemas.microsoft.com/office/powerpoint/2010/main" val="1780460034"/>
                  </p:ext>
                </p:extLst>
              </p:nvPr>
            </p:nvGraphicFramePr>
            <p:xfrm>
              <a:off x="6396404" y="423348"/>
              <a:ext cx="4435719" cy="2398983"/>
            </p:xfrm>
            <a:graphic>
              <a:graphicData uri="http://schemas.openxmlformats.org/drawingml/2006/chart">
                <c:chart xmlns:c="http://schemas.openxmlformats.org/drawingml/2006/chart" xmlns:r="http://schemas.openxmlformats.org/officeDocument/2006/relationships" r:id="rId5"/>
              </a:graphicData>
            </a:graphic>
          </p:graphicFrame>
          <p:sp>
            <p:nvSpPr>
              <p:cNvPr id="20" name="右箭头 19"/>
              <p:cNvSpPr/>
              <p:nvPr/>
            </p:nvSpPr>
            <p:spPr>
              <a:xfrm>
                <a:off x="4943475" y="4783673"/>
                <a:ext cx="1336430" cy="39565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831374" y="4454390"/>
                <a:ext cx="1569426"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①原图</a:t>
                </a:r>
                <a:r>
                  <a:rPr lang="zh-CN" altLang="en-US" sz="1600" dirty="0" smtClean="0">
                    <a:latin typeface="楷体" panose="02010609060101010101" pitchFamily="49" charset="-122"/>
                    <a:ea typeface="楷体" panose="02010609060101010101" pitchFamily="49" charset="-122"/>
                  </a:rPr>
                  <a:t>均衡化</a:t>
                </a:r>
                <a:endParaRPr lang="zh-CN" altLang="en-US" sz="1600" dirty="0">
                  <a:latin typeface="楷体" panose="02010609060101010101" pitchFamily="49" charset="-122"/>
                  <a:ea typeface="楷体" panose="02010609060101010101" pitchFamily="49" charset="-122"/>
                </a:endParaRPr>
              </a:p>
            </p:txBody>
          </p:sp>
          <p:sp>
            <p:nvSpPr>
              <p:cNvPr id="22" name="右箭头 21"/>
              <p:cNvSpPr/>
              <p:nvPr/>
            </p:nvSpPr>
            <p:spPr>
              <a:xfrm>
                <a:off x="4943475" y="1425012"/>
                <a:ext cx="1336430" cy="39565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4868740" y="1139257"/>
                <a:ext cx="1452928" cy="307777"/>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②目标</a:t>
                </a:r>
                <a:r>
                  <a:rPr lang="zh-CN" altLang="en-US" sz="1400" dirty="0" smtClean="0">
                    <a:latin typeface="楷体" panose="02010609060101010101" pitchFamily="49" charset="-122"/>
                    <a:ea typeface="楷体" panose="02010609060101010101" pitchFamily="49" charset="-122"/>
                  </a:rPr>
                  <a:t>图均衡化</a:t>
                </a:r>
                <a:endParaRPr lang="zh-CN" altLang="en-US" sz="1400" dirty="0">
                  <a:latin typeface="楷体" panose="02010609060101010101" pitchFamily="49" charset="-122"/>
                  <a:ea typeface="楷体" panose="02010609060101010101" pitchFamily="49" charset="-122"/>
                </a:endParaRPr>
              </a:p>
            </p:txBody>
          </p:sp>
          <p:cxnSp>
            <p:nvCxnSpPr>
              <p:cNvPr id="26" name="直接箭头连接符 25"/>
              <p:cNvCxnSpPr/>
              <p:nvPr/>
            </p:nvCxnSpPr>
            <p:spPr>
              <a:xfrm flipV="1">
                <a:off x="8880231" y="2435468"/>
                <a:ext cx="0" cy="179363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599635" y="835148"/>
                <a:ext cx="589085" cy="261610"/>
              </a:xfrm>
              <a:prstGeom prst="rect">
                <a:avLst/>
              </a:prstGeom>
              <a:noFill/>
              <a:ln>
                <a:noFill/>
              </a:ln>
            </p:spPr>
            <p:txBody>
              <a:bodyPr wrap="square" rtlCol="0">
                <a:spAutoFit/>
              </a:bodyPr>
              <a:lstStyle/>
              <a:p>
                <a:r>
                  <a:rPr lang="en-US" altLang="zh-CN" sz="1100" dirty="0" smtClean="0">
                    <a:solidFill>
                      <a:srgbClr val="FFC000"/>
                    </a:solidFill>
                  </a:rPr>
                  <a:t>0.496</a:t>
                </a:r>
                <a:endParaRPr lang="zh-CN" altLang="en-US" sz="1600" dirty="0">
                  <a:solidFill>
                    <a:srgbClr val="FFC000"/>
                  </a:solidFill>
                </a:endParaRPr>
              </a:p>
            </p:txBody>
          </p:sp>
          <p:sp>
            <p:nvSpPr>
              <p:cNvPr id="28" name="椭圆 27"/>
              <p:cNvSpPr/>
              <p:nvPr/>
            </p:nvSpPr>
            <p:spPr>
              <a:xfrm>
                <a:off x="8647513" y="817097"/>
                <a:ext cx="487974" cy="276999"/>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687900" y="4826977"/>
                <a:ext cx="437419" cy="2286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肘形连接符 29"/>
              <p:cNvCxnSpPr>
                <a:stCxn id="28" idx="0"/>
              </p:cNvCxnSpPr>
              <p:nvPr/>
            </p:nvCxnSpPr>
            <p:spPr>
              <a:xfrm rot="16200000" flipH="1" flipV="1">
                <a:off x="5467665" y="-2600866"/>
                <a:ext cx="5873" cy="6841797"/>
              </a:xfrm>
              <a:prstGeom prst="bentConnector4">
                <a:avLst>
                  <a:gd name="adj1" fmla="val -8832726"/>
                  <a:gd name="adj2" fmla="val 99974"/>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9113231" y="4879301"/>
                <a:ext cx="417635" cy="224254"/>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9037021" y="1131974"/>
                <a:ext cx="582211" cy="307777"/>
              </a:xfrm>
              <a:prstGeom prst="rect">
                <a:avLst/>
              </a:prstGeom>
              <a:ln>
                <a:noFill/>
              </a:ln>
            </p:spPr>
            <p:txBody>
              <a:bodyPr wrap="none">
                <a:spAutoFit/>
              </a:bodyPr>
              <a:lstStyle/>
              <a:p>
                <a:r>
                  <a:rPr lang="en-US" altLang="zh-CN" sz="1400" dirty="0" smtClean="0">
                    <a:solidFill>
                      <a:srgbClr val="92D050"/>
                    </a:solidFill>
                  </a:rPr>
                  <a:t>0.12</a:t>
                </a:r>
                <a:endParaRPr lang="zh-CN" altLang="en-US" dirty="0">
                  <a:solidFill>
                    <a:srgbClr val="92D050"/>
                  </a:solidFill>
                </a:endParaRPr>
              </a:p>
            </p:txBody>
          </p:sp>
          <p:sp>
            <p:nvSpPr>
              <p:cNvPr id="37" name="椭圆 36"/>
              <p:cNvSpPr/>
              <p:nvPr/>
            </p:nvSpPr>
            <p:spPr>
              <a:xfrm>
                <a:off x="9077715" y="1098557"/>
                <a:ext cx="499924" cy="307777"/>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肘形连接符 37"/>
              <p:cNvCxnSpPr>
                <a:stCxn id="37" idx="0"/>
              </p:cNvCxnSpPr>
              <p:nvPr/>
            </p:nvCxnSpPr>
            <p:spPr>
              <a:xfrm rot="16200000" flipH="1" flipV="1">
                <a:off x="6263779" y="-1859314"/>
                <a:ext cx="106028" cy="6021769"/>
              </a:xfrm>
              <a:prstGeom prst="bentConnector4">
                <a:avLst>
                  <a:gd name="adj1" fmla="val -431209"/>
                  <a:gd name="adj2" fmla="val 99966"/>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10273812" y="4454390"/>
                <a:ext cx="452803" cy="188985"/>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0235586" y="790186"/>
                <a:ext cx="444011" cy="255811"/>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0166384" y="790188"/>
                <a:ext cx="589086" cy="261610"/>
              </a:xfrm>
              <a:prstGeom prst="rect">
                <a:avLst/>
              </a:prstGeom>
              <a:noFill/>
            </p:spPr>
            <p:txBody>
              <a:bodyPr wrap="square" rtlCol="0">
                <a:spAutoFit/>
              </a:bodyPr>
              <a:lstStyle/>
              <a:p>
                <a:r>
                  <a:rPr lang="en-US" altLang="zh-CN" sz="1050" dirty="0" smtClean="0">
                    <a:solidFill>
                      <a:schemeClr val="accent5"/>
                    </a:solidFill>
                  </a:rPr>
                  <a:t>0.384</a:t>
                </a:r>
                <a:endParaRPr lang="zh-CN" altLang="en-US" sz="1400" dirty="0">
                  <a:solidFill>
                    <a:schemeClr val="accent5"/>
                  </a:solidFill>
                </a:endParaRPr>
              </a:p>
            </p:txBody>
          </p:sp>
          <p:cxnSp>
            <p:nvCxnSpPr>
              <p:cNvPr id="47" name="肘形连接符 46"/>
              <p:cNvCxnSpPr>
                <a:stCxn id="46" idx="0"/>
              </p:cNvCxnSpPr>
              <p:nvPr/>
            </p:nvCxnSpPr>
            <p:spPr>
              <a:xfrm rot="16200000" flipH="1" flipV="1">
                <a:off x="7441961" y="-2212207"/>
                <a:ext cx="16571" cy="6021360"/>
              </a:xfrm>
              <a:prstGeom prst="bentConnector4">
                <a:avLst>
                  <a:gd name="adj1" fmla="val -2281522"/>
                  <a:gd name="adj2" fmla="val 9990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10495817" y="2493047"/>
                <a:ext cx="0" cy="196134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051353" y="1239126"/>
              <a:ext cx="593483" cy="281999"/>
              <a:chOff x="4299438" y="3007942"/>
              <a:chExt cx="593483" cy="281999"/>
            </a:xfrm>
          </p:grpSpPr>
          <p:sp>
            <p:nvSpPr>
              <p:cNvPr id="14" name="文本框 13"/>
              <p:cNvSpPr txBox="1"/>
              <p:nvPr/>
            </p:nvSpPr>
            <p:spPr>
              <a:xfrm>
                <a:off x="4299438" y="3028331"/>
                <a:ext cx="593483" cy="261610"/>
              </a:xfrm>
              <a:prstGeom prst="rect">
                <a:avLst/>
              </a:prstGeom>
              <a:noFill/>
              <a:ln>
                <a:noFill/>
              </a:ln>
            </p:spPr>
            <p:txBody>
              <a:bodyPr wrap="square" rtlCol="0">
                <a:spAutoFit/>
              </a:bodyPr>
              <a:lstStyle/>
              <a:p>
                <a:r>
                  <a:rPr lang="en-US" altLang="zh-CN" sz="1100" dirty="0" smtClean="0">
                    <a:solidFill>
                      <a:srgbClr val="FFC000"/>
                    </a:solidFill>
                  </a:rPr>
                  <a:t>0.496</a:t>
                </a:r>
                <a:endParaRPr lang="zh-CN" altLang="en-US" sz="1600" dirty="0">
                  <a:solidFill>
                    <a:srgbClr val="FFC000"/>
                  </a:solidFill>
                </a:endParaRPr>
              </a:p>
            </p:txBody>
          </p:sp>
          <p:sp>
            <p:nvSpPr>
              <p:cNvPr id="15" name="椭圆 14"/>
              <p:cNvSpPr/>
              <p:nvPr/>
            </p:nvSpPr>
            <p:spPr>
              <a:xfrm>
                <a:off x="4378464" y="3007942"/>
                <a:ext cx="435430" cy="25358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3305980" y="1601221"/>
              <a:ext cx="747346" cy="276999"/>
              <a:chOff x="5407341" y="3965201"/>
              <a:chExt cx="747346" cy="276999"/>
            </a:xfrm>
          </p:grpSpPr>
          <p:sp>
            <p:nvSpPr>
              <p:cNvPr id="12" name="文本框 11"/>
              <p:cNvSpPr txBox="1"/>
              <p:nvPr/>
            </p:nvSpPr>
            <p:spPr>
              <a:xfrm>
                <a:off x="5407341" y="3965201"/>
                <a:ext cx="747346" cy="276999"/>
              </a:xfrm>
              <a:prstGeom prst="rect">
                <a:avLst/>
              </a:prstGeom>
              <a:noFill/>
            </p:spPr>
            <p:txBody>
              <a:bodyPr wrap="square" rtlCol="0">
                <a:spAutoFit/>
              </a:bodyPr>
              <a:lstStyle/>
              <a:p>
                <a:r>
                  <a:rPr lang="en-US" altLang="zh-CN" sz="1200" dirty="0" smtClean="0">
                    <a:solidFill>
                      <a:srgbClr val="92D050"/>
                    </a:solidFill>
                  </a:rPr>
                  <a:t>0.12</a:t>
                </a:r>
                <a:endParaRPr lang="zh-CN" altLang="en-US" dirty="0">
                  <a:solidFill>
                    <a:srgbClr val="92D050"/>
                  </a:solidFill>
                </a:endParaRPr>
              </a:p>
            </p:txBody>
          </p:sp>
          <p:sp>
            <p:nvSpPr>
              <p:cNvPr id="13" name="椭圆 12"/>
              <p:cNvSpPr/>
              <p:nvPr/>
            </p:nvSpPr>
            <p:spPr>
              <a:xfrm>
                <a:off x="5476307" y="3990596"/>
                <a:ext cx="405336" cy="208805"/>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4487103" y="1230111"/>
              <a:ext cx="817684" cy="261610"/>
              <a:chOff x="5173451" y="2857844"/>
              <a:chExt cx="817684" cy="261610"/>
            </a:xfrm>
          </p:grpSpPr>
          <p:sp>
            <p:nvSpPr>
              <p:cNvPr id="8" name="文本框 7"/>
              <p:cNvSpPr txBox="1"/>
              <p:nvPr/>
            </p:nvSpPr>
            <p:spPr>
              <a:xfrm>
                <a:off x="5173451" y="2857844"/>
                <a:ext cx="817684" cy="261610"/>
              </a:xfrm>
              <a:prstGeom prst="rect">
                <a:avLst/>
              </a:prstGeom>
              <a:noFill/>
            </p:spPr>
            <p:txBody>
              <a:bodyPr wrap="square" rtlCol="0">
                <a:spAutoFit/>
              </a:bodyPr>
              <a:lstStyle/>
              <a:p>
                <a:r>
                  <a:rPr lang="en-US" altLang="zh-CN" sz="1050" dirty="0" smtClean="0">
                    <a:solidFill>
                      <a:schemeClr val="accent5"/>
                    </a:solidFill>
                  </a:rPr>
                  <a:t>0.384</a:t>
                </a:r>
                <a:endParaRPr lang="zh-CN" altLang="en-US" dirty="0">
                  <a:solidFill>
                    <a:schemeClr val="accent5"/>
                  </a:solidFill>
                </a:endParaRPr>
              </a:p>
            </p:txBody>
          </p:sp>
          <p:sp>
            <p:nvSpPr>
              <p:cNvPr id="9" name="椭圆 8"/>
              <p:cNvSpPr/>
              <p:nvPr/>
            </p:nvSpPr>
            <p:spPr>
              <a:xfrm>
                <a:off x="5239906" y="2857978"/>
                <a:ext cx="422030" cy="246184"/>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9" name="椭圆 48"/>
          <p:cNvSpPr/>
          <p:nvPr/>
        </p:nvSpPr>
        <p:spPr>
          <a:xfrm>
            <a:off x="8915400" y="5161742"/>
            <a:ext cx="437419" cy="2286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8477981" y="5161742"/>
            <a:ext cx="437419" cy="2286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endCxn id="50" idx="0"/>
          </p:cNvCxnSpPr>
          <p:nvPr/>
        </p:nvCxnSpPr>
        <p:spPr>
          <a:xfrm flipH="1">
            <a:off x="8696691" y="4607168"/>
            <a:ext cx="816587" cy="55457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49" idx="0"/>
          </p:cNvCxnSpPr>
          <p:nvPr/>
        </p:nvCxnSpPr>
        <p:spPr>
          <a:xfrm flipH="1">
            <a:off x="9134110" y="4607168"/>
            <a:ext cx="379168" cy="55457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endCxn id="29" idx="0"/>
          </p:cNvCxnSpPr>
          <p:nvPr/>
        </p:nvCxnSpPr>
        <p:spPr>
          <a:xfrm>
            <a:off x="9513278" y="4607168"/>
            <a:ext cx="26379" cy="59787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H="1" flipV="1">
            <a:off x="9917723" y="2813537"/>
            <a:ext cx="17585" cy="2436127"/>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9539657" y="2743507"/>
            <a:ext cx="2578044" cy="1732084"/>
            <a:chOff x="9539657" y="2743507"/>
            <a:chExt cx="2578044" cy="1732084"/>
          </a:xfrm>
        </p:grpSpPr>
        <p:grpSp>
          <p:nvGrpSpPr>
            <p:cNvPr id="77" name="组合 76"/>
            <p:cNvGrpSpPr/>
            <p:nvPr/>
          </p:nvGrpSpPr>
          <p:grpSpPr>
            <a:xfrm>
              <a:off x="11502148" y="2743507"/>
              <a:ext cx="615553" cy="1732084"/>
              <a:chOff x="11355265" y="3235570"/>
              <a:chExt cx="615553" cy="1732084"/>
            </a:xfrm>
          </p:grpSpPr>
          <p:sp>
            <p:nvSpPr>
              <p:cNvPr id="82" name="矩形 81"/>
              <p:cNvSpPr/>
              <p:nvPr/>
            </p:nvSpPr>
            <p:spPr>
              <a:xfrm>
                <a:off x="11355265" y="3259494"/>
                <a:ext cx="615553" cy="1708160"/>
              </a:xfrm>
              <a:prstGeom prst="rect">
                <a:avLst/>
              </a:prstGeom>
            </p:spPr>
            <p:txBody>
              <a:bodyPr vert="eaVert" wrap="none">
                <a:spAutoFit/>
              </a:bodyPr>
              <a:lstStyle/>
              <a:p>
                <a:pPr lvl="0" defTabSz="914400"/>
                <a:r>
                  <a:rPr lang="zh-CN" altLang="en-US" sz="1400" kern="0" dirty="0">
                    <a:solidFill>
                      <a:prstClr val="black"/>
                    </a:solidFill>
                    <a:latin typeface="楷体" panose="02010609060101010101" pitchFamily="49" charset="-122"/>
                    <a:ea typeface="楷体" panose="02010609060101010101" pitchFamily="49" charset="-122"/>
                  </a:rPr>
                  <a:t>③原均衡化</a:t>
                </a:r>
                <a:r>
                  <a:rPr lang="zh-CN" altLang="en-US" sz="1400" kern="0" dirty="0" smtClean="0">
                    <a:solidFill>
                      <a:prstClr val="black"/>
                    </a:solidFill>
                    <a:latin typeface="楷体" panose="02010609060101010101" pitchFamily="49" charset="-122"/>
                    <a:ea typeface="楷体" panose="02010609060101010101" pitchFamily="49" charset="-122"/>
                  </a:rPr>
                  <a:t>结果靠向</a:t>
                </a:r>
                <a:endParaRPr lang="en-US" altLang="zh-CN" sz="1400" kern="0" dirty="0" smtClean="0">
                  <a:solidFill>
                    <a:prstClr val="black"/>
                  </a:solidFill>
                  <a:latin typeface="楷体" panose="02010609060101010101" pitchFamily="49" charset="-122"/>
                  <a:ea typeface="楷体" panose="02010609060101010101" pitchFamily="49"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sz="1400" kern="0" dirty="0" smtClean="0">
                    <a:solidFill>
                      <a:prstClr val="black"/>
                    </a:solidFill>
                    <a:latin typeface="楷体" panose="02010609060101010101" pitchFamily="49" charset="-122"/>
                    <a:ea typeface="楷体" panose="02010609060101010101" pitchFamily="49" charset="-122"/>
                  </a:rPr>
                  <a:t>规定</a:t>
                </a:r>
                <a:r>
                  <a:rPr lang="zh-CN" altLang="en-US" sz="1400" kern="0" dirty="0">
                    <a:solidFill>
                      <a:prstClr val="black"/>
                    </a:solidFill>
                    <a:latin typeface="楷体" panose="02010609060101010101" pitchFamily="49" charset="-122"/>
                    <a:ea typeface="楷体" panose="02010609060101010101" pitchFamily="49" charset="-122"/>
                  </a:rPr>
                  <a:t>均衡化数据结果</a:t>
                </a:r>
              </a:p>
            </p:txBody>
          </p:sp>
          <p:sp>
            <p:nvSpPr>
              <p:cNvPr id="83" name="圆角矩形 82"/>
              <p:cNvSpPr/>
              <p:nvPr/>
            </p:nvSpPr>
            <p:spPr>
              <a:xfrm>
                <a:off x="11472865" y="3235570"/>
                <a:ext cx="433019" cy="17232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8" name="直接箭头连接符 77"/>
            <p:cNvCxnSpPr>
              <a:stCxn id="83" idx="1"/>
            </p:cNvCxnSpPr>
            <p:nvPr/>
          </p:nvCxnSpPr>
          <p:spPr>
            <a:xfrm flipH="1">
              <a:off x="11128864" y="3605153"/>
              <a:ext cx="490884" cy="228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83" idx="1"/>
            </p:cNvCxnSpPr>
            <p:nvPr/>
          </p:nvCxnSpPr>
          <p:spPr>
            <a:xfrm flipH="1">
              <a:off x="9935308" y="3605153"/>
              <a:ext cx="1684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83" idx="1"/>
            </p:cNvCxnSpPr>
            <p:nvPr/>
          </p:nvCxnSpPr>
          <p:spPr>
            <a:xfrm flipH="1" flipV="1">
              <a:off x="9539657" y="3323492"/>
              <a:ext cx="2080091" cy="281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4312628" y="1333666"/>
            <a:ext cx="6594231" cy="2487416"/>
            <a:chOff x="4312628" y="1333666"/>
            <a:chExt cx="6594231" cy="2487416"/>
          </a:xfrm>
        </p:grpSpPr>
        <p:sp>
          <p:nvSpPr>
            <p:cNvPr id="88" name="矩形 87"/>
            <p:cNvSpPr/>
            <p:nvPr/>
          </p:nvSpPr>
          <p:spPr>
            <a:xfrm>
              <a:off x="4312628" y="3513305"/>
              <a:ext cx="3057247" cy="307777"/>
            </a:xfrm>
            <a:prstGeom prst="rect">
              <a:avLst/>
            </a:prstGeom>
          </p:spPr>
          <p:txBody>
            <a:bodyPr wrap="none">
              <a:spAutoFit/>
            </a:bodyPr>
            <a:lstStyle/>
            <a:p>
              <a:pPr lvl="0" defTabSz="914400"/>
              <a:r>
                <a:rPr lang="zh-CN" altLang="en-US" sz="1400" kern="0" dirty="0">
                  <a:solidFill>
                    <a:prstClr val="black"/>
                  </a:solidFill>
                  <a:latin typeface="楷体" panose="02010609060101010101" pitchFamily="49" charset="-122"/>
                  <a:ea typeface="楷体" panose="02010609060101010101" pitchFamily="49" charset="-122"/>
                </a:rPr>
                <a:t>④原</a:t>
              </a:r>
              <a:r>
                <a:rPr kumimoji="0" lang="zh-CN" altLang="en-US" sz="1400" b="0" i="0" u="none" strike="noStrike" kern="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rPr>
                <a:t>均衡化结果取代目标均衡化结果</a:t>
              </a:r>
              <a:endParaRPr kumimoji="0" lang="zh-CN" altLang="en-US" sz="1800" b="0" i="0" u="none" strike="noStrike" kern="0" cap="none" spc="0" normalizeH="0" baseline="0" noProof="0" dirty="0" smtClean="0">
                <a:ln>
                  <a:noFill/>
                </a:ln>
                <a:solidFill>
                  <a:sysClr val="windowText" lastClr="000000"/>
                </a:solidFill>
                <a:effectLst/>
                <a:uLnTx/>
                <a:uFillTx/>
                <a:latin typeface="楷体" panose="02010609060101010101" pitchFamily="49" charset="-122"/>
                <a:ea typeface="楷体" panose="02010609060101010101" pitchFamily="49" charset="-122"/>
              </a:endParaRPr>
            </a:p>
          </p:txBody>
        </p:sp>
        <p:sp>
          <p:nvSpPr>
            <p:cNvPr id="89" name="圆角矩形 88"/>
            <p:cNvSpPr/>
            <p:nvPr/>
          </p:nvSpPr>
          <p:spPr>
            <a:xfrm>
              <a:off x="4392235" y="3513305"/>
              <a:ext cx="2898031" cy="3016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箭头连接符 89"/>
            <p:cNvCxnSpPr>
              <a:stCxn id="89" idx="0"/>
              <a:endCxn id="28" idx="2"/>
            </p:cNvCxnSpPr>
            <p:nvPr/>
          </p:nvCxnSpPr>
          <p:spPr>
            <a:xfrm flipV="1">
              <a:off x="5841251" y="1333666"/>
              <a:ext cx="3439309" cy="2179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stCxn id="89" idx="0"/>
              <a:endCxn id="37" idx="2"/>
            </p:cNvCxnSpPr>
            <p:nvPr/>
          </p:nvCxnSpPr>
          <p:spPr>
            <a:xfrm flipV="1">
              <a:off x="5841251" y="1630515"/>
              <a:ext cx="3869511" cy="1882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a:stCxn id="89" idx="0"/>
            </p:cNvCxnSpPr>
            <p:nvPr/>
          </p:nvCxnSpPr>
          <p:spPr>
            <a:xfrm flipV="1">
              <a:off x="5841251" y="1333666"/>
              <a:ext cx="5065608" cy="2179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a:off x="343201" y="1396414"/>
            <a:ext cx="4606270" cy="2431663"/>
            <a:chOff x="343201" y="1396414"/>
            <a:chExt cx="4606270" cy="2431663"/>
          </a:xfrm>
        </p:grpSpPr>
        <p:sp>
          <p:nvSpPr>
            <p:cNvPr id="99" name="矩形 98"/>
            <p:cNvSpPr/>
            <p:nvPr/>
          </p:nvSpPr>
          <p:spPr>
            <a:xfrm>
              <a:off x="343201" y="3505618"/>
              <a:ext cx="3236784" cy="307777"/>
            </a:xfrm>
            <a:prstGeom prst="rect">
              <a:avLst/>
            </a:prstGeom>
          </p:spPr>
          <p:txBody>
            <a:bodyPr wrap="none">
              <a:spAutoFit/>
            </a:bodyPr>
            <a:lstStyle/>
            <a:p>
              <a:pPr lvl="0" defTabSz="914400"/>
              <a:r>
                <a:rPr lang="zh-CN" altLang="en-US" sz="1400" kern="0" dirty="0">
                  <a:solidFill>
                    <a:prstClr val="black"/>
                  </a:solidFill>
                  <a:latin typeface="楷体" panose="02010609060101010101" pitchFamily="49" charset="-122"/>
                  <a:ea typeface="楷体" panose="02010609060101010101" pitchFamily="49" charset="-122"/>
                </a:rPr>
                <a:t>⑤目标均衡化</a:t>
              </a:r>
              <a:r>
                <a:rPr lang="zh-CN" altLang="en-US" sz="1400" kern="0" dirty="0" smtClean="0">
                  <a:solidFill>
                    <a:prstClr val="black"/>
                  </a:solidFill>
                  <a:latin typeface="楷体" panose="02010609060101010101" pitchFamily="49" charset="-122"/>
                  <a:ea typeface="楷体" panose="02010609060101010101" pitchFamily="49" charset="-122"/>
                </a:rPr>
                <a:t>结果返回</a:t>
              </a:r>
              <a:r>
                <a:rPr lang="zh-CN" altLang="en-US" sz="1400" kern="0" dirty="0">
                  <a:solidFill>
                    <a:prstClr val="black"/>
                  </a:solidFill>
                  <a:latin typeface="楷体" panose="02010609060101010101" pitchFamily="49" charset="-122"/>
                  <a:ea typeface="楷体" panose="02010609060101010101" pitchFamily="49" charset="-122"/>
                </a:rPr>
                <a:t>目标规定化结果</a:t>
              </a:r>
            </a:p>
          </p:txBody>
        </p:sp>
        <p:sp>
          <p:nvSpPr>
            <p:cNvPr id="100" name="圆角矩形 99"/>
            <p:cNvSpPr/>
            <p:nvPr/>
          </p:nvSpPr>
          <p:spPr>
            <a:xfrm>
              <a:off x="362434" y="3520300"/>
              <a:ext cx="3322091" cy="30777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箭头连接符 100"/>
            <p:cNvCxnSpPr>
              <a:stCxn id="100" idx="0"/>
              <a:endCxn id="15" idx="4"/>
            </p:cNvCxnSpPr>
            <p:nvPr/>
          </p:nvCxnSpPr>
          <p:spPr>
            <a:xfrm flipV="1">
              <a:off x="2023480" y="1448745"/>
              <a:ext cx="658722" cy="2071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100" idx="0"/>
              <a:endCxn id="13" idx="3"/>
            </p:cNvCxnSpPr>
            <p:nvPr/>
          </p:nvCxnSpPr>
          <p:spPr>
            <a:xfrm flipV="1">
              <a:off x="2023480" y="1760880"/>
              <a:ext cx="1744934" cy="1759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100" idx="0"/>
              <a:endCxn id="9" idx="3"/>
            </p:cNvCxnSpPr>
            <p:nvPr/>
          </p:nvCxnSpPr>
          <p:spPr>
            <a:xfrm flipV="1">
              <a:off x="2023480" y="1396414"/>
              <a:ext cx="2925991" cy="2123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8" name="矩形 107"/>
          <p:cNvSpPr/>
          <p:nvPr/>
        </p:nvSpPr>
        <p:spPr>
          <a:xfrm>
            <a:off x="4864315" y="77921"/>
            <a:ext cx="2723823" cy="369332"/>
          </a:xfrm>
          <a:prstGeom prst="rect">
            <a:avLst/>
          </a:prstGeom>
        </p:spPr>
        <p:txBody>
          <a:bodyPr wrap="none">
            <a:spAutoFit/>
          </a:bodyPr>
          <a:lstStyle/>
          <a:p>
            <a:r>
              <a:rPr lang="zh-CN" altLang="en-US" dirty="0">
                <a:latin typeface="楷体" panose="02010609060101010101" pitchFamily="49" charset="-122"/>
                <a:ea typeface="楷体" panose="02010609060101010101" pitchFamily="49" charset="-122"/>
              </a:rPr>
              <a:t>直方图规定化过程示意：</a:t>
            </a:r>
          </a:p>
        </p:txBody>
      </p:sp>
    </p:spTree>
    <p:extLst>
      <p:ext uri="{BB962C8B-B14F-4D97-AF65-F5344CB8AC3E}">
        <p14:creationId xmlns:p14="http://schemas.microsoft.com/office/powerpoint/2010/main" val="259725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1000"/>
                                        <p:tgtEl>
                                          <p:spTgt spid="76"/>
                                        </p:tgtEl>
                                      </p:cBhvr>
                                    </p:animEffect>
                                    <p:anim calcmode="lin" valueType="num">
                                      <p:cBhvr>
                                        <p:cTn id="13" dur="1000" fill="hold"/>
                                        <p:tgtEl>
                                          <p:spTgt spid="76"/>
                                        </p:tgtEl>
                                        <p:attrNameLst>
                                          <p:attrName>ppt_x</p:attrName>
                                        </p:attrNameLst>
                                      </p:cBhvr>
                                      <p:tavLst>
                                        <p:tav tm="0">
                                          <p:val>
                                            <p:strVal val="#ppt_x"/>
                                          </p:val>
                                        </p:tav>
                                        <p:tav tm="100000">
                                          <p:val>
                                            <p:strVal val="#ppt_x"/>
                                          </p:val>
                                        </p:tav>
                                      </p:tavLst>
                                    </p:anim>
                                    <p:anim calcmode="lin" valueType="num">
                                      <p:cBhvr>
                                        <p:cTn id="14"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fade">
                                      <p:cBhvr>
                                        <p:cTn id="19" dur="1000"/>
                                        <p:tgtEl>
                                          <p:spTgt spid="87"/>
                                        </p:tgtEl>
                                      </p:cBhvr>
                                    </p:animEffect>
                                    <p:anim calcmode="lin" valueType="num">
                                      <p:cBhvr>
                                        <p:cTn id="20" dur="1000" fill="hold"/>
                                        <p:tgtEl>
                                          <p:spTgt spid="87"/>
                                        </p:tgtEl>
                                        <p:attrNameLst>
                                          <p:attrName>ppt_x</p:attrName>
                                        </p:attrNameLst>
                                      </p:cBhvr>
                                      <p:tavLst>
                                        <p:tav tm="0">
                                          <p:val>
                                            <p:strVal val="#ppt_x"/>
                                          </p:val>
                                        </p:tav>
                                        <p:tav tm="100000">
                                          <p:val>
                                            <p:strVal val="#ppt_x"/>
                                          </p:val>
                                        </p:tav>
                                      </p:tavLst>
                                    </p:anim>
                                    <p:anim calcmode="lin" valueType="num">
                                      <p:cBhvr>
                                        <p:cTn id="21"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8"/>
                                        </p:tgtEl>
                                        <p:attrNameLst>
                                          <p:attrName>style.visibility</p:attrName>
                                        </p:attrNameLst>
                                      </p:cBhvr>
                                      <p:to>
                                        <p:strVal val="visible"/>
                                      </p:to>
                                    </p:set>
                                    <p:animEffect transition="in" filter="fade">
                                      <p:cBhvr>
                                        <p:cTn id="26" dur="1000"/>
                                        <p:tgtEl>
                                          <p:spTgt spid="98"/>
                                        </p:tgtEl>
                                      </p:cBhvr>
                                    </p:animEffect>
                                    <p:anim calcmode="lin" valueType="num">
                                      <p:cBhvr>
                                        <p:cTn id="27" dur="1000" fill="hold"/>
                                        <p:tgtEl>
                                          <p:spTgt spid="98"/>
                                        </p:tgtEl>
                                        <p:attrNameLst>
                                          <p:attrName>ppt_x</p:attrName>
                                        </p:attrNameLst>
                                      </p:cBhvr>
                                      <p:tavLst>
                                        <p:tav tm="0">
                                          <p:val>
                                            <p:strVal val="#ppt_x"/>
                                          </p:val>
                                        </p:tav>
                                        <p:tav tm="100000">
                                          <p:val>
                                            <p:strVal val="#ppt_x"/>
                                          </p:val>
                                        </p:tav>
                                      </p:tavLst>
                                    </p:anim>
                                    <p:anim calcmode="lin" valueType="num">
                                      <p:cBhvr>
                                        <p:cTn id="28"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57300" y="386862"/>
            <a:ext cx="9689123" cy="6186309"/>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六、代数运算图像增强</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、代数运算图像增强是指通过对多幅图像进行某一种或几种代数运算增强图像的某些特定信息，从而达到改善图像质量和效果的目的。</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、应用</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）通过对同一景物或物体的多幅图像进行求平均值运算，理论上可以起到降低或消除图像加性随机噪声的作用。</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）图像间的差值运算可以获取图像的时间信息。</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）图像的卷积运算（乘法运算）可以对图像的边缘轮廓进行增强。</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4</a:t>
            </a:r>
            <a:r>
              <a:rPr lang="zh-CN" altLang="en-US" dirty="0" smtClean="0">
                <a:latin typeface="楷体" panose="02010609060101010101" pitchFamily="49" charset="-122"/>
                <a:ea typeface="楷体" panose="02010609060101010101" pitchFamily="49" charset="-122"/>
              </a:rPr>
              <a:t>）图像间的除法运算（通常称为比值运算）可以消除地形对遥感图像的影响。</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、比值处理：指将两个波段的灰度图像对应像素点的灰度值进行除法运算。在遥感遥测中具有重要作用，解决“同谱异物”问题、“同物异谱”问题、植被指数的测量。</a:t>
            </a:r>
            <a:endParaRPr lang="en-US" altLang="zh-CN" dirty="0" smtClean="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七、空间</a:t>
            </a:r>
            <a:r>
              <a:rPr lang="zh-CN" altLang="en-US" dirty="0">
                <a:latin typeface="楷体" panose="02010609060101010101" pitchFamily="49" charset="-122"/>
                <a:ea typeface="楷体" panose="02010609060101010101" pitchFamily="49" charset="-122"/>
              </a:rPr>
              <a:t>域滤波增强</a:t>
            </a: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、图像的空间纹理信息增强可以通过空间域滤波和频率域滤波实现。</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、图像的空间纹理信息可以反映图像中物体的位置、形状和大小等特征。</a:t>
            </a:r>
            <a:endParaRPr lang="en-US" altLang="zh-CN" dirty="0" smtClean="0">
              <a:latin typeface="楷体" panose="02010609060101010101" pitchFamily="49" charset="-122"/>
              <a:ea typeface="楷体" panose="02010609060101010101" pitchFamily="49" charset="-122"/>
            </a:endParaRPr>
          </a:p>
          <a:p>
            <a:r>
              <a:rPr lang="en-US" altLang="zh-CN" b="1" dirty="0" smtClean="0">
                <a:latin typeface="楷体" panose="02010609060101010101" pitchFamily="49" charset="-122"/>
                <a:ea typeface="楷体" panose="02010609060101010101" pitchFamily="49" charset="-122"/>
              </a:rPr>
              <a:t>3</a:t>
            </a:r>
            <a:r>
              <a:rPr lang="zh-CN" altLang="en-US" b="1"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一幅图像内物体的边缘轮廓部分一般灰度值变化较大，呈现高频特征；一个比较平滑的物体内部，由于灰度值比较均匀呈现低频特征。</a:t>
            </a:r>
            <a:endParaRPr lang="en-US" altLang="zh-CN" dirty="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4</a:t>
            </a:r>
            <a:r>
              <a:rPr lang="zh-CN" altLang="en-US" dirty="0" smtClean="0">
                <a:latin typeface="楷体" panose="02010609060101010101" pitchFamily="49" charset="-122"/>
                <a:ea typeface="楷体" panose="02010609060101010101" pitchFamily="49" charset="-122"/>
              </a:rPr>
              <a:t>、增强图像的高频信息称为高通滤波，它可以突出物体的边缘轮廓，从而起到锐化图像的作用，因此由称为锐化滤波器；</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低</a:t>
            </a:r>
            <a:r>
              <a:rPr lang="zh-CN" altLang="en-US" dirty="0" smtClean="0">
                <a:latin typeface="楷体" panose="02010609060101010101" pitchFamily="49" charset="-122"/>
                <a:ea typeface="楷体" panose="02010609060101010101" pitchFamily="49" charset="-122"/>
              </a:rPr>
              <a:t>通滤波则是对图像的低频信息进行增强，又称为平滑滤波器。它可以实现图像的平滑处理，一般用于数字图像的噪声消除。</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378752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5755" y="281354"/>
            <a:ext cx="9900138" cy="4801314"/>
          </a:xfrm>
          <a:prstGeom prst="rect">
            <a:avLst/>
          </a:prstGeom>
          <a:noFill/>
        </p:spPr>
        <p:txBody>
          <a:bodyPr wrap="square" rtlCol="0">
            <a:spAutoFit/>
          </a:bodyPr>
          <a:lstStyle/>
          <a:p>
            <a:r>
              <a:rPr lang="en-US" altLang="zh-CN" dirty="0" smtClean="0">
                <a:latin typeface="楷体" panose="02010609060101010101" pitchFamily="49" charset="-122"/>
                <a:ea typeface="楷体" panose="02010609060101010101" pitchFamily="49" charset="-122"/>
              </a:rPr>
              <a:t>5</a:t>
            </a:r>
            <a:r>
              <a:rPr lang="zh-CN" altLang="en-US" dirty="0" smtClean="0">
                <a:latin typeface="楷体" panose="02010609060101010101" pitchFamily="49" charset="-122"/>
                <a:ea typeface="楷体" panose="02010609060101010101" pitchFamily="49" charset="-122"/>
              </a:rPr>
              <a:t>、空域滤波模板</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）数字图像空域滤波的实现是应用</a:t>
            </a:r>
            <a:r>
              <a:rPr lang="zh-CN" altLang="en-US" b="1" dirty="0" smtClean="0">
                <a:latin typeface="楷体" panose="02010609060101010101" pitchFamily="49" charset="-122"/>
                <a:ea typeface="楷体" panose="02010609060101010101" pitchFamily="49" charset="-122"/>
              </a:rPr>
              <a:t>模板卷积</a:t>
            </a:r>
            <a:r>
              <a:rPr lang="zh-CN" altLang="en-US" dirty="0" smtClean="0">
                <a:latin typeface="楷体" panose="02010609060101010101" pitchFamily="49" charset="-122"/>
                <a:ea typeface="楷体" panose="02010609060101010101" pitchFamily="49" charset="-122"/>
              </a:rPr>
              <a:t>方法对每一像素点的邻域进行处理完成的，它可分为线性和非线性两种方法。</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）图像边界问题：（</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）不处理图像的边缘像素；（</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）在图像四周复制原图像边界像素的值。</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）模板的大小与平滑效果直接相关，模板越大，平滑的效果越明显，但模板太大会造成图像的边缘信息的损失。模板一般为奇数，且不超过</a:t>
            </a:r>
            <a:r>
              <a:rPr lang="en-US" altLang="zh-CN" dirty="0">
                <a:latin typeface="楷体" panose="02010609060101010101" pitchFamily="49" charset="-122"/>
                <a:ea typeface="楷体" panose="02010609060101010101" pitchFamily="49" charset="-122"/>
              </a:rPr>
              <a:t>11×11</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pPr lvl="0">
              <a:defRPr/>
            </a:pPr>
            <a:r>
              <a:rPr lang="en-US" altLang="zh-CN" dirty="0">
                <a:solidFill>
                  <a:prstClr val="black"/>
                </a:solidFill>
                <a:latin typeface="楷体" panose="02010609060101010101" pitchFamily="49" charset="-122"/>
                <a:ea typeface="楷体" panose="02010609060101010101" pitchFamily="49" charset="-122"/>
              </a:rPr>
              <a:t>6</a:t>
            </a:r>
            <a:r>
              <a:rPr lang="zh-CN" altLang="en-US" dirty="0">
                <a:solidFill>
                  <a:prstClr val="black"/>
                </a:solidFill>
                <a:latin typeface="楷体" panose="02010609060101010101" pitchFamily="49" charset="-122"/>
                <a:ea typeface="楷体" panose="02010609060101010101" pitchFamily="49" charset="-122"/>
              </a:rPr>
              <a:t>、</a:t>
            </a:r>
            <a:r>
              <a:rPr lang="zh-CN" altLang="en-US" b="1" dirty="0">
                <a:solidFill>
                  <a:prstClr val="black"/>
                </a:solidFill>
                <a:latin typeface="楷体" panose="02010609060101010101" pitchFamily="49" charset="-122"/>
                <a:ea typeface="楷体" panose="02010609060101010101" pitchFamily="49" charset="-122"/>
              </a:rPr>
              <a:t>平滑滤波</a:t>
            </a:r>
            <a:endParaRPr lang="en-US" altLang="zh-CN" b="1" dirty="0">
              <a:solidFill>
                <a:prstClr val="black"/>
              </a:solidFill>
              <a:latin typeface="楷体" panose="02010609060101010101" pitchFamily="49" charset="-122"/>
              <a:ea typeface="楷体" panose="02010609060101010101" pitchFamily="49" charset="-122"/>
            </a:endParaRPr>
          </a:p>
          <a:p>
            <a:pPr lvl="0">
              <a:defRPr/>
            </a:pPr>
            <a:r>
              <a:rPr lang="zh-CN" altLang="en-US" dirty="0">
                <a:solidFill>
                  <a:prstClr val="black"/>
                </a:solidFill>
                <a:latin typeface="楷体" panose="02010609060101010101" pitchFamily="49" charset="-122"/>
                <a:ea typeface="楷体" panose="02010609060101010101" pitchFamily="49" charset="-122"/>
              </a:rPr>
              <a:t>平滑滤波的作用是对图像的高频分量进行削弱或消除，增强图像的低频分量（</a:t>
            </a:r>
            <a:r>
              <a:rPr lang="zh-CN" altLang="en-US" b="1" dirty="0">
                <a:solidFill>
                  <a:srgbClr val="0070C0"/>
                </a:solidFill>
                <a:latin typeface="楷体" panose="02010609060101010101" pitchFamily="49" charset="-122"/>
                <a:ea typeface="楷体" panose="02010609060101010101" pitchFamily="49" charset="-122"/>
              </a:rPr>
              <a:t>相当于低通滤波</a:t>
            </a:r>
            <a:r>
              <a:rPr lang="zh-CN" altLang="en-US" dirty="0">
                <a:solidFill>
                  <a:prstClr val="black"/>
                </a:solidFill>
                <a:latin typeface="楷体" panose="02010609060101010101" pitchFamily="49" charset="-122"/>
                <a:ea typeface="楷体" panose="02010609060101010101" pitchFamily="49" charset="-122"/>
              </a:rPr>
              <a:t>）。平滑滤波一般用于消除图像中的随机噪声，从而起到图像平滑的作用。</a:t>
            </a:r>
            <a:endParaRPr lang="en-US" altLang="zh-CN" dirty="0">
              <a:solidFill>
                <a:prstClr val="black"/>
              </a:solidFill>
              <a:latin typeface="楷体" panose="02010609060101010101" pitchFamily="49" charset="-122"/>
              <a:ea typeface="楷体" panose="02010609060101010101" pitchFamily="49" charset="-122"/>
            </a:endParaRPr>
          </a:p>
          <a:p>
            <a:pPr lvl="0">
              <a:defRPr/>
            </a:pPr>
            <a:endParaRPr lang="en-US" altLang="zh-CN" dirty="0">
              <a:solidFill>
                <a:prstClr val="black"/>
              </a:solidFill>
              <a:latin typeface="楷体" panose="02010609060101010101" pitchFamily="49" charset="-122"/>
              <a:ea typeface="楷体" panose="02010609060101010101" pitchFamily="49" charset="-122"/>
            </a:endParaRPr>
          </a:p>
          <a:p>
            <a:pPr lvl="0">
              <a:defRPr/>
            </a:pPr>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1</a:t>
            </a:r>
            <a:r>
              <a:rPr lang="zh-CN" altLang="en-US" dirty="0">
                <a:solidFill>
                  <a:prstClr val="black"/>
                </a:solidFill>
                <a:latin typeface="楷体" panose="02010609060101010101" pitchFamily="49" charset="-122"/>
                <a:ea typeface="楷体" panose="02010609060101010101" pitchFamily="49" charset="-122"/>
              </a:rPr>
              <a:t>）</a:t>
            </a:r>
            <a:r>
              <a:rPr lang="zh-CN" altLang="en-US" b="1" dirty="0">
                <a:solidFill>
                  <a:prstClr val="black"/>
                </a:solidFill>
                <a:latin typeface="楷体" panose="02010609060101010101" pitchFamily="49" charset="-122"/>
                <a:ea typeface="楷体" panose="02010609060101010101" pitchFamily="49" charset="-122"/>
              </a:rPr>
              <a:t>邻域平均法</a:t>
            </a:r>
            <a:r>
              <a:rPr lang="zh-CN" altLang="en-US" dirty="0">
                <a:solidFill>
                  <a:prstClr val="black"/>
                </a:solidFill>
                <a:latin typeface="楷体" panose="02010609060101010101" pitchFamily="49" charset="-122"/>
                <a:ea typeface="楷体" panose="02010609060101010101" pitchFamily="49" charset="-122"/>
              </a:rPr>
              <a:t>（线性运算）</a:t>
            </a:r>
            <a:endParaRPr lang="en-US" altLang="zh-CN" dirty="0">
              <a:solidFill>
                <a:prstClr val="black"/>
              </a:solidFill>
              <a:latin typeface="楷体" panose="02010609060101010101" pitchFamily="49" charset="-122"/>
              <a:ea typeface="楷体" panose="02010609060101010101" pitchFamily="49" charset="-122"/>
            </a:endParaRPr>
          </a:p>
          <a:p>
            <a:pPr lvl="0">
              <a:defRPr/>
            </a:pPr>
            <a:r>
              <a:rPr lang="zh-CN" altLang="en-US" dirty="0">
                <a:solidFill>
                  <a:prstClr val="black"/>
                </a:solidFill>
                <a:latin typeface="楷体" panose="02010609060101010101" pitchFamily="49" charset="-122"/>
                <a:ea typeface="楷体" panose="02010609060101010101" pitchFamily="49" charset="-122"/>
              </a:rPr>
              <a:t>邻域平均滤波法是将一个像素点及其邻域中的所有像素点的平均值赋给输出图像中相应的像素点，从而达到平滑的目的，又称均值滤波法。在消除噪声的同时，会使图像中的一些细节变得模糊。</a:t>
            </a:r>
            <a:endParaRPr lang="en-US" altLang="zh-CN" dirty="0">
              <a:solidFill>
                <a:prstClr val="black"/>
              </a:solidFill>
              <a:latin typeface="楷体" panose="02010609060101010101" pitchFamily="49" charset="-122"/>
              <a:ea typeface="楷体" panose="02010609060101010101" pitchFamily="49" charset="-122"/>
            </a:endParaRPr>
          </a:p>
          <a:p>
            <a:pPr lvl="0">
              <a:defRPr/>
            </a:pPr>
            <a:endParaRPr lang="en-US" altLang="zh-CN" dirty="0" smtClean="0">
              <a:solidFill>
                <a:prstClr val="black"/>
              </a:solidFill>
              <a:latin typeface="楷体" panose="02010609060101010101" pitchFamily="49" charset="-122"/>
              <a:ea typeface="楷体" panose="02010609060101010101" pitchFamily="49" charset="-122"/>
            </a:endParaRPr>
          </a:p>
          <a:p>
            <a:pPr lvl="0">
              <a:defRPr/>
            </a:pPr>
            <a:r>
              <a:rPr lang="zh-CN" altLang="en-US" dirty="0" smtClean="0">
                <a:solidFill>
                  <a:prstClr val="black"/>
                </a:solidFill>
                <a:latin typeface="楷体" panose="02010609060101010101" pitchFamily="49" charset="-122"/>
                <a:ea typeface="楷体" panose="02010609060101010101" pitchFamily="49" charset="-122"/>
              </a:rPr>
              <a:t>例题</a:t>
            </a:r>
            <a:r>
              <a:rPr lang="zh-CN" altLang="en-US" dirty="0">
                <a:solidFill>
                  <a:prstClr val="black"/>
                </a:solidFill>
                <a:latin typeface="楷体" panose="02010609060101010101" pitchFamily="49" charset="-122"/>
                <a:ea typeface="楷体" panose="02010609060101010101" pitchFamily="49" charset="-122"/>
              </a:rPr>
              <a:t>：</a:t>
            </a:r>
            <a:endParaRPr lang="en-US" altLang="zh-CN" dirty="0">
              <a:solidFill>
                <a:prstClr val="black"/>
              </a:solidFill>
              <a:latin typeface="楷体" panose="02010609060101010101" pitchFamily="49" charset="-122"/>
              <a:ea typeface="楷体" panose="02010609060101010101" pitchFamily="49" charset="-122"/>
            </a:endParaRPr>
          </a:p>
          <a:p>
            <a:pPr lvl="0">
              <a:defRPr/>
            </a:pPr>
            <a:r>
              <a:rPr lang="zh-CN" altLang="en-US" dirty="0">
                <a:solidFill>
                  <a:prstClr val="black"/>
                </a:solidFill>
                <a:latin typeface="楷体" panose="02010609060101010101" pitchFamily="49" charset="-122"/>
                <a:ea typeface="楷体" panose="02010609060101010101" pitchFamily="49" charset="-122"/>
              </a:rPr>
              <a:t>如图</a:t>
            </a:r>
            <a:r>
              <a:rPr lang="en-US" altLang="zh-CN" dirty="0">
                <a:solidFill>
                  <a:prstClr val="black"/>
                </a:solidFill>
                <a:latin typeface="楷体" panose="02010609060101010101" pitchFamily="49" charset="-122"/>
                <a:ea typeface="楷体" panose="02010609060101010101" pitchFamily="49" charset="-122"/>
              </a:rPr>
              <a:t>1</a:t>
            </a:r>
            <a:r>
              <a:rPr lang="zh-CN" altLang="en-US" dirty="0">
                <a:solidFill>
                  <a:prstClr val="black"/>
                </a:solidFill>
                <a:latin typeface="楷体" panose="02010609060101010101" pitchFamily="49" charset="-122"/>
                <a:ea typeface="楷体" panose="02010609060101010101" pitchFamily="49" charset="-122"/>
              </a:rPr>
              <a:t>所示为原始图像数据，对该图像采用</a:t>
            </a:r>
            <a:r>
              <a:rPr lang="en-US" altLang="zh-CN" dirty="0">
                <a:solidFill>
                  <a:prstClr val="black"/>
                </a:solidFill>
                <a:latin typeface="楷体" panose="02010609060101010101" pitchFamily="49" charset="-122"/>
                <a:ea typeface="楷体" panose="02010609060101010101" pitchFamily="49" charset="-122"/>
              </a:rPr>
              <a:t>3×3</a:t>
            </a:r>
            <a:r>
              <a:rPr lang="zh-CN" altLang="en-US" dirty="0">
                <a:solidFill>
                  <a:prstClr val="black"/>
                </a:solidFill>
                <a:latin typeface="楷体" panose="02010609060101010101" pitchFamily="49" charset="-122"/>
                <a:ea typeface="楷体" panose="02010609060101010101" pitchFamily="49" charset="-122"/>
              </a:rPr>
              <a:t>模板进行邻域平均滤波</a:t>
            </a:r>
            <a:r>
              <a:rPr lang="zh-CN" altLang="en-US" dirty="0" smtClean="0">
                <a:solidFill>
                  <a:prstClr val="black"/>
                </a:solidFill>
                <a:latin typeface="楷体" panose="02010609060101010101" pitchFamily="49" charset="-122"/>
                <a:ea typeface="楷体" panose="02010609060101010101" pitchFamily="49" charset="-122"/>
              </a:rPr>
              <a:t>。</a:t>
            </a:r>
            <a:endParaRPr lang="zh-CN" altLang="en-US" dirty="0">
              <a:solidFill>
                <a:prstClr val="black"/>
              </a:solidFill>
              <a:latin typeface="楷体" panose="02010609060101010101" pitchFamily="49" charset="-122"/>
              <a:ea typeface="楷体" panose="02010609060101010101" pitchFamily="49"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768079083"/>
              </p:ext>
            </p:extLst>
          </p:nvPr>
        </p:nvGraphicFramePr>
        <p:xfrm>
          <a:off x="1345225" y="5073156"/>
          <a:ext cx="2664066" cy="1784844"/>
        </p:xfrm>
        <a:graphic>
          <a:graphicData uri="http://schemas.openxmlformats.org/drawingml/2006/table">
            <a:tbl>
              <a:tblPr firstRow="1" firstCol="1" bandRow="1"/>
              <a:tblGrid>
                <a:gridCol w="532749">
                  <a:extLst>
                    <a:ext uri="{9D8B030D-6E8A-4147-A177-3AD203B41FA5}">
                      <a16:colId xmlns:a16="http://schemas.microsoft.com/office/drawing/2014/main" val="9187469"/>
                    </a:ext>
                  </a:extLst>
                </a:gridCol>
                <a:gridCol w="532749">
                  <a:extLst>
                    <a:ext uri="{9D8B030D-6E8A-4147-A177-3AD203B41FA5}">
                      <a16:colId xmlns:a16="http://schemas.microsoft.com/office/drawing/2014/main" val="3390618701"/>
                    </a:ext>
                  </a:extLst>
                </a:gridCol>
                <a:gridCol w="532749">
                  <a:extLst>
                    <a:ext uri="{9D8B030D-6E8A-4147-A177-3AD203B41FA5}">
                      <a16:colId xmlns:a16="http://schemas.microsoft.com/office/drawing/2014/main" val="3628616109"/>
                    </a:ext>
                  </a:extLst>
                </a:gridCol>
                <a:gridCol w="532749">
                  <a:extLst>
                    <a:ext uri="{9D8B030D-6E8A-4147-A177-3AD203B41FA5}">
                      <a16:colId xmlns:a16="http://schemas.microsoft.com/office/drawing/2014/main" val="3375148659"/>
                    </a:ext>
                  </a:extLst>
                </a:gridCol>
                <a:gridCol w="533070">
                  <a:extLst>
                    <a:ext uri="{9D8B030D-6E8A-4147-A177-3AD203B41FA5}">
                      <a16:colId xmlns:a16="http://schemas.microsoft.com/office/drawing/2014/main" val="2479156638"/>
                    </a:ext>
                  </a:extLst>
                </a:gridCol>
              </a:tblGrid>
              <a:tr h="297474">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2056132"/>
                  </a:ext>
                </a:extLst>
              </a:tr>
              <a:tr h="297474">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4019046"/>
                  </a:ext>
                </a:extLst>
              </a:tr>
              <a:tr h="297474">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7</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6</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8</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9</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1207026"/>
                  </a:ext>
                </a:extLst>
              </a:tr>
              <a:tr h="297474">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6</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8</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8</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9161843"/>
                  </a:ext>
                </a:extLst>
              </a:tr>
              <a:tr h="297474">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7</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8</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9</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7529709"/>
                  </a:ext>
                </a:extLst>
              </a:tr>
              <a:tr h="297474">
                <a:tc gridSpan="5">
                  <a:txBody>
                    <a:bodyPr/>
                    <a:lstStyle/>
                    <a:p>
                      <a:pPr algn="ctr">
                        <a:spcAft>
                          <a:spcPts val="0"/>
                        </a:spcAft>
                      </a:pP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图</a:t>
                      </a:r>
                      <a:r>
                        <a:rPr lang="en-US" sz="1400" kern="100" dirty="0">
                          <a:effectLst/>
                          <a:latin typeface="等线" panose="02010600030101010101" pitchFamily="2" charset="-122"/>
                          <a:ea typeface="宋体" panose="02010600030101010101" pitchFamily="2" charset="-122"/>
                          <a:cs typeface="Times New Roman" panose="02020603050405020304" pitchFamily="18" charset="0"/>
                        </a:rPr>
                        <a:t>1  </a:t>
                      </a: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原始图像</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48117109"/>
                  </a:ext>
                </a:extLst>
              </a:tr>
            </a:tbl>
          </a:graphicData>
        </a:graphic>
      </p:graphicFrame>
      <mc:AlternateContent xmlns:mc="http://schemas.openxmlformats.org/markup-compatibility/2006" xmlns:a14="http://schemas.microsoft.com/office/drawing/2010/main">
        <mc:Choice Requires="a14">
          <p:sp>
            <p:nvSpPr>
              <p:cNvPr id="4" name="矩形 3"/>
              <p:cNvSpPr/>
              <p:nvPr/>
            </p:nvSpPr>
            <p:spPr>
              <a:xfrm>
                <a:off x="4158761" y="4990092"/>
                <a:ext cx="4703885" cy="1548116"/>
              </a:xfrm>
              <a:prstGeom prst="rect">
                <a:avLst/>
              </a:prstGeom>
            </p:spPr>
            <p:txBody>
              <a:bodyPr wrap="square">
                <a:spAutoFit/>
              </a:bodyPr>
              <a:lstStyle/>
              <a:p>
                <a:pPr lvl="0">
                  <a:defRPr/>
                </a:pPr>
                <a:r>
                  <a:rPr lang="zh-CN" altLang="en-US" sz="1400" dirty="0">
                    <a:solidFill>
                      <a:prstClr val="black"/>
                    </a:solidFill>
                    <a:latin typeface="楷体" panose="02010609060101010101" pitchFamily="49" charset="-122"/>
                    <a:ea typeface="楷体" panose="02010609060101010101" pitchFamily="49" charset="-122"/>
                  </a:rPr>
                  <a:t>以第二行第二列的像素为例，滤波后该像素点的灰度值为：</a:t>
                </a:r>
                <a:endParaRPr lang="en-US" altLang="zh-CN" sz="1400" dirty="0">
                  <a:solidFill>
                    <a:prstClr val="black"/>
                  </a:solidFill>
                  <a:latin typeface="楷体" panose="02010609060101010101" pitchFamily="49" charset="-122"/>
                  <a:ea typeface="楷体" panose="02010609060101010101" pitchFamily="49" charset="-122"/>
                </a:endParaRPr>
              </a:p>
              <a:p>
                <a:pPr lvl="0">
                  <a:defRPr/>
                </a:pPr>
                <a14:m>
                  <m:oMathPara xmlns:m="http://schemas.openxmlformats.org/officeDocument/2006/math">
                    <m:oMathParaPr>
                      <m:jc m:val="centerGroup"/>
                    </m:oMathParaPr>
                    <m:oMath xmlns:m="http://schemas.openxmlformats.org/officeDocument/2006/math">
                      <m:f>
                        <m:fPr>
                          <m:ctrlPr>
                            <a:rPr lang="en-US" altLang="zh-CN" sz="1400" i="1">
                              <a:solidFill>
                                <a:prstClr val="black"/>
                              </a:solidFill>
                              <a:latin typeface="Cambria Math" panose="02040503050406030204" pitchFamily="18" charset="0"/>
                              <a:ea typeface="楷体" panose="02010609060101010101" pitchFamily="49" charset="-122"/>
                            </a:rPr>
                          </m:ctrlPr>
                        </m:fPr>
                        <m:num>
                          <m:r>
                            <a:rPr lang="en-US" altLang="zh-CN" sz="1400" i="1">
                              <a:solidFill>
                                <a:prstClr val="black"/>
                              </a:solidFill>
                              <a:latin typeface="Cambria Math" panose="02040503050406030204" pitchFamily="18" charset="0"/>
                              <a:ea typeface="楷体" panose="02010609060101010101" pitchFamily="49" charset="-122"/>
                            </a:rPr>
                            <m:t>1</m:t>
                          </m:r>
                        </m:num>
                        <m:den>
                          <m:r>
                            <a:rPr lang="en-US" altLang="zh-CN" sz="1400" i="1">
                              <a:solidFill>
                                <a:prstClr val="black"/>
                              </a:solidFill>
                              <a:latin typeface="Cambria Math" panose="02040503050406030204" pitchFamily="18" charset="0"/>
                              <a:ea typeface="楷体" panose="02010609060101010101" pitchFamily="49" charset="-122"/>
                            </a:rPr>
                            <m:t>9</m:t>
                          </m:r>
                        </m:den>
                      </m:f>
                      <m:r>
                        <a:rPr lang="en-US" altLang="zh-CN" sz="1400" i="1">
                          <a:solidFill>
                            <a:prstClr val="black"/>
                          </a:solidFill>
                          <a:latin typeface="Cambria Math" panose="02040503050406030204" pitchFamily="18" charset="0"/>
                          <a:ea typeface="楷体" panose="02010609060101010101" pitchFamily="49" charset="-122"/>
                        </a:rPr>
                        <m:t>(1</m:t>
                      </m:r>
                      <m:r>
                        <a:rPr lang="en-US" altLang="zh-CN" sz="1400" i="1">
                          <a:solidFill>
                            <a:prstClr val="black"/>
                          </a:solidFill>
                          <a:latin typeface="Cambria Math" panose="02040503050406030204" pitchFamily="18" charset="0"/>
                          <a:ea typeface="Cambria Math" panose="02040503050406030204" pitchFamily="18" charset="0"/>
                        </a:rPr>
                        <m:t>+2+1+1+2+2+5+7+6</m:t>
                      </m:r>
                      <m:r>
                        <a:rPr lang="en-US" altLang="zh-CN" sz="1400" i="1">
                          <a:solidFill>
                            <a:prstClr val="black"/>
                          </a:solidFill>
                          <a:latin typeface="Cambria Math" panose="02040503050406030204" pitchFamily="18" charset="0"/>
                          <a:ea typeface="楷体" panose="02010609060101010101" pitchFamily="49" charset="-122"/>
                        </a:rPr>
                        <m:t>)=3</m:t>
                      </m:r>
                    </m:oMath>
                  </m:oMathPara>
                </a14:m>
                <a:endParaRPr lang="en-US" altLang="zh-CN" sz="1400" dirty="0">
                  <a:solidFill>
                    <a:prstClr val="black"/>
                  </a:solidFill>
                  <a:latin typeface="楷体" panose="02010609060101010101" pitchFamily="49" charset="-122"/>
                  <a:ea typeface="楷体" panose="02010609060101010101" pitchFamily="49" charset="-122"/>
                </a:endParaRPr>
              </a:p>
              <a:p>
                <a:pPr lvl="0">
                  <a:defRPr/>
                </a:pPr>
                <a:r>
                  <a:rPr lang="zh-CN" altLang="en-US" sz="1400" dirty="0">
                    <a:solidFill>
                      <a:prstClr val="black"/>
                    </a:solidFill>
                    <a:latin typeface="楷体" panose="02010609060101010101" pitchFamily="49" charset="-122"/>
                    <a:ea typeface="楷体" panose="02010609060101010101" pitchFamily="49" charset="-122"/>
                  </a:rPr>
                  <a:t>第二行第三列的像素，滤波后该像素点的灰度值为：</a:t>
                </a:r>
                <a:endParaRPr lang="en-US" altLang="zh-CN" sz="1400" dirty="0">
                  <a:solidFill>
                    <a:prstClr val="black"/>
                  </a:solidFill>
                  <a:latin typeface="楷体" panose="02010609060101010101" pitchFamily="49" charset="-122"/>
                  <a:ea typeface="楷体" panose="02010609060101010101" pitchFamily="49" charset="-122"/>
                </a:endParaRPr>
              </a:p>
              <a:p>
                <a:pPr lvl="0">
                  <a:defRPr/>
                </a:pPr>
                <a14:m>
                  <m:oMathPara xmlns:m="http://schemas.openxmlformats.org/officeDocument/2006/math">
                    <m:oMathParaPr>
                      <m:jc m:val="centerGroup"/>
                    </m:oMathParaPr>
                    <m:oMath xmlns:m="http://schemas.openxmlformats.org/officeDocument/2006/math">
                      <m:f>
                        <m:fPr>
                          <m:ctrlPr>
                            <a:rPr lang="en-US" altLang="zh-CN" sz="1400" i="1">
                              <a:solidFill>
                                <a:prstClr val="black"/>
                              </a:solidFill>
                              <a:latin typeface="Cambria Math" panose="02040503050406030204" pitchFamily="18" charset="0"/>
                              <a:ea typeface="楷体" panose="02010609060101010101" pitchFamily="49" charset="-122"/>
                            </a:rPr>
                          </m:ctrlPr>
                        </m:fPr>
                        <m:num>
                          <m:r>
                            <a:rPr lang="en-US" altLang="zh-CN" sz="1400" i="1">
                              <a:solidFill>
                                <a:prstClr val="black"/>
                              </a:solidFill>
                              <a:latin typeface="Cambria Math" panose="02040503050406030204" pitchFamily="18" charset="0"/>
                              <a:ea typeface="楷体" panose="02010609060101010101" pitchFamily="49" charset="-122"/>
                            </a:rPr>
                            <m:t>1</m:t>
                          </m:r>
                        </m:num>
                        <m:den>
                          <m:r>
                            <a:rPr lang="en-US" altLang="zh-CN" sz="1400" i="1">
                              <a:solidFill>
                                <a:prstClr val="black"/>
                              </a:solidFill>
                              <a:latin typeface="Cambria Math" panose="02040503050406030204" pitchFamily="18" charset="0"/>
                              <a:ea typeface="楷体" panose="02010609060101010101" pitchFamily="49" charset="-122"/>
                            </a:rPr>
                            <m:t>9</m:t>
                          </m:r>
                        </m:den>
                      </m:f>
                      <m:r>
                        <a:rPr lang="en-US" altLang="zh-CN" sz="1400" i="1">
                          <a:solidFill>
                            <a:prstClr val="black"/>
                          </a:solidFill>
                          <a:latin typeface="Cambria Math" panose="02040503050406030204" pitchFamily="18" charset="0"/>
                          <a:ea typeface="楷体" panose="02010609060101010101" pitchFamily="49" charset="-122"/>
                        </a:rPr>
                        <m:t>(2</m:t>
                      </m:r>
                      <m:r>
                        <a:rPr lang="en-US" altLang="zh-CN" sz="1400" i="1">
                          <a:solidFill>
                            <a:prstClr val="black"/>
                          </a:solidFill>
                          <a:latin typeface="Cambria Math" panose="02040503050406030204" pitchFamily="18" charset="0"/>
                          <a:ea typeface="Cambria Math" panose="02040503050406030204" pitchFamily="18" charset="0"/>
                        </a:rPr>
                        <m:t>+1+4+2+2+3+7+6+8</m:t>
                      </m:r>
                      <m:r>
                        <a:rPr lang="en-US" altLang="zh-CN" sz="1400" i="1">
                          <a:solidFill>
                            <a:prstClr val="black"/>
                          </a:solidFill>
                          <a:latin typeface="Cambria Math" panose="02040503050406030204" pitchFamily="18" charset="0"/>
                          <a:ea typeface="楷体" panose="02010609060101010101" pitchFamily="49" charset="-122"/>
                        </a:rPr>
                        <m:t>)≈4</m:t>
                      </m:r>
                    </m:oMath>
                  </m:oMathPara>
                </a14:m>
                <a:endParaRPr lang="en-US" altLang="zh-CN" sz="1400" dirty="0">
                  <a:solidFill>
                    <a:prstClr val="black"/>
                  </a:solidFill>
                  <a:latin typeface="楷体" panose="02010609060101010101" pitchFamily="49" charset="-122"/>
                  <a:ea typeface="楷体" panose="02010609060101010101" pitchFamily="49" charset="-122"/>
                </a:endParaRPr>
              </a:p>
              <a:p>
                <a:pPr lvl="0">
                  <a:defRPr/>
                </a:pPr>
                <a:r>
                  <a:rPr lang="zh-CN" altLang="en-US" sz="1400" dirty="0">
                    <a:solidFill>
                      <a:prstClr val="black"/>
                    </a:solidFill>
                    <a:latin typeface="楷体" panose="02010609060101010101" pitchFamily="49" charset="-122"/>
                    <a:ea typeface="楷体" panose="02010609060101010101" pitchFamily="49" charset="-122"/>
                  </a:rPr>
                  <a:t>（对于各点的灰度值须进行四舍五入处理）</a:t>
                </a:r>
              </a:p>
            </p:txBody>
          </p:sp>
        </mc:Choice>
        <mc:Fallback xmlns="">
          <p:sp>
            <p:nvSpPr>
              <p:cNvPr id="4" name="矩形 3"/>
              <p:cNvSpPr>
                <a:spLocks noRot="1" noChangeAspect="1" noMove="1" noResize="1" noEditPoints="1" noAdjustHandles="1" noChangeArrowheads="1" noChangeShapeType="1" noTextEdit="1"/>
              </p:cNvSpPr>
              <p:nvPr/>
            </p:nvSpPr>
            <p:spPr>
              <a:xfrm>
                <a:off x="4158761" y="4990092"/>
                <a:ext cx="4703885" cy="1548116"/>
              </a:xfrm>
              <a:prstGeom prst="rect">
                <a:avLst/>
              </a:prstGeom>
              <a:blipFill>
                <a:blip r:embed="rId2"/>
                <a:stretch>
                  <a:fillRect l="-389" t="-787" r="-2461" b="-3150"/>
                </a:stretch>
              </a:blipFill>
            </p:spPr>
            <p:txBody>
              <a:bodyPr/>
              <a:lstStyle/>
              <a:p>
                <a:r>
                  <a:rPr lang="zh-CN" altLang="en-US">
                    <a:noFill/>
                  </a:rPr>
                  <a:t> </a:t>
                </a:r>
              </a:p>
            </p:txBody>
          </p:sp>
        </mc:Fallback>
      </mc:AlternateContent>
      <p:graphicFrame>
        <p:nvGraphicFramePr>
          <p:cNvPr id="5" name="表格 4"/>
          <p:cNvGraphicFramePr>
            <a:graphicFrameLocks noGrp="1"/>
          </p:cNvGraphicFramePr>
          <p:nvPr>
            <p:extLst>
              <p:ext uri="{D42A27DB-BD31-4B8C-83A1-F6EECF244321}">
                <p14:modId xmlns:p14="http://schemas.microsoft.com/office/powerpoint/2010/main" val="2740344797"/>
              </p:ext>
            </p:extLst>
          </p:nvPr>
        </p:nvGraphicFramePr>
        <p:xfrm>
          <a:off x="9554308" y="4955892"/>
          <a:ext cx="2637692" cy="1902108"/>
        </p:xfrm>
        <a:graphic>
          <a:graphicData uri="http://schemas.openxmlformats.org/drawingml/2006/table">
            <a:tbl>
              <a:tblPr firstRow="1" firstCol="1" bandRow="1">
                <a:tableStyleId>{C4B1156A-380E-4F78-BDF5-A606A8083BF9}</a:tableStyleId>
              </a:tblPr>
              <a:tblGrid>
                <a:gridCol w="527475">
                  <a:extLst>
                    <a:ext uri="{9D8B030D-6E8A-4147-A177-3AD203B41FA5}">
                      <a16:colId xmlns:a16="http://schemas.microsoft.com/office/drawing/2014/main" val="382954187"/>
                    </a:ext>
                  </a:extLst>
                </a:gridCol>
                <a:gridCol w="527475">
                  <a:extLst>
                    <a:ext uri="{9D8B030D-6E8A-4147-A177-3AD203B41FA5}">
                      <a16:colId xmlns:a16="http://schemas.microsoft.com/office/drawing/2014/main" val="4261205752"/>
                    </a:ext>
                  </a:extLst>
                </a:gridCol>
                <a:gridCol w="527475">
                  <a:extLst>
                    <a:ext uri="{9D8B030D-6E8A-4147-A177-3AD203B41FA5}">
                      <a16:colId xmlns:a16="http://schemas.microsoft.com/office/drawing/2014/main" val="2050262885"/>
                    </a:ext>
                  </a:extLst>
                </a:gridCol>
                <a:gridCol w="527475">
                  <a:extLst>
                    <a:ext uri="{9D8B030D-6E8A-4147-A177-3AD203B41FA5}">
                      <a16:colId xmlns:a16="http://schemas.microsoft.com/office/drawing/2014/main" val="1655757024"/>
                    </a:ext>
                  </a:extLst>
                </a:gridCol>
                <a:gridCol w="527792">
                  <a:extLst>
                    <a:ext uri="{9D8B030D-6E8A-4147-A177-3AD203B41FA5}">
                      <a16:colId xmlns:a16="http://schemas.microsoft.com/office/drawing/2014/main" val="1810732644"/>
                    </a:ext>
                  </a:extLst>
                </a:gridCol>
              </a:tblGrid>
              <a:tr h="317018">
                <a:tc>
                  <a:txBody>
                    <a:bodyPr/>
                    <a:lstStyle/>
                    <a:p>
                      <a:pPr algn="ctr">
                        <a:spcAft>
                          <a:spcPts val="0"/>
                        </a:spcAft>
                      </a:pPr>
                      <a:r>
                        <a:rPr lang="en-US" sz="1600" kern="100" dirty="0">
                          <a:effectLst/>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rPr>
                        <a:t>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rPr>
                        <a:t>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rPr>
                        <a:t>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20584425"/>
                  </a:ext>
                </a:extLst>
              </a:tr>
              <a:tr h="317018">
                <a:tc>
                  <a:txBody>
                    <a:bodyPr/>
                    <a:lstStyle/>
                    <a:p>
                      <a:pPr algn="ctr">
                        <a:spcAft>
                          <a:spcPts val="0"/>
                        </a:spcAft>
                      </a:pPr>
                      <a:r>
                        <a:rPr lang="en-US" sz="1600" kern="100" dirty="0">
                          <a:effectLst/>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altLang="zh-CN" sz="1600" kern="100" dirty="0" smtClean="0">
                          <a:effectLst/>
                        </a:rPr>
                        <a:t>3</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bg1">
                        <a:lumMod val="65000"/>
                      </a:schemeClr>
                    </a:solidFill>
                  </a:tcPr>
                </a:tc>
                <a:tc>
                  <a:txBody>
                    <a:bodyPr/>
                    <a:lstStyle/>
                    <a:p>
                      <a:pPr algn="ctr">
                        <a:spcAft>
                          <a:spcPts val="0"/>
                        </a:spcAft>
                      </a:pPr>
                      <a:r>
                        <a:rPr lang="en-US" altLang="zh-CN" sz="1600" kern="100" dirty="0" smtClean="0">
                          <a:effectLst/>
                        </a:rPr>
                        <a:t>4</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bg1">
                        <a:lumMod val="65000"/>
                      </a:schemeClr>
                    </a:solidFill>
                  </a:tcPr>
                </a:tc>
                <a:tc>
                  <a:txBody>
                    <a:bodyPr/>
                    <a:lstStyle/>
                    <a:p>
                      <a:pPr algn="ctr">
                        <a:spcAft>
                          <a:spcPts val="0"/>
                        </a:spcAft>
                      </a:pPr>
                      <a:r>
                        <a:rPr lang="en-US" altLang="zh-CN" sz="1600" kern="100" dirty="0" smtClean="0">
                          <a:effectLst/>
                        </a:rPr>
                        <a:t>4</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bg1">
                        <a:lumMod val="65000"/>
                      </a:schemeClr>
                    </a:solidFill>
                  </a:tcPr>
                </a:tc>
                <a:tc>
                  <a:txBody>
                    <a:bodyPr/>
                    <a:lstStyle/>
                    <a:p>
                      <a:pPr algn="ctr">
                        <a:spcAft>
                          <a:spcPts val="0"/>
                        </a:spcAft>
                      </a:pPr>
                      <a:r>
                        <a:rPr lang="en-US" sz="1600" kern="100">
                          <a:effectLst/>
                        </a:rPr>
                        <a:t>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68991604"/>
                  </a:ext>
                </a:extLst>
              </a:tr>
              <a:tr h="317018">
                <a:tc>
                  <a:txBody>
                    <a:bodyPr/>
                    <a:lstStyle/>
                    <a:p>
                      <a:pPr algn="ctr">
                        <a:spcAft>
                          <a:spcPts val="0"/>
                        </a:spcAft>
                      </a:pPr>
                      <a:r>
                        <a:rPr lang="en-US" sz="1600" kern="100">
                          <a:effectLst/>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altLang="zh-CN" sz="1600" kern="100" dirty="0" smtClean="0">
                          <a:effectLst/>
                        </a:rPr>
                        <a:t>4</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bg1">
                        <a:lumMod val="65000"/>
                      </a:schemeClr>
                    </a:solidFill>
                  </a:tcPr>
                </a:tc>
                <a:tc>
                  <a:txBody>
                    <a:bodyPr/>
                    <a:lstStyle/>
                    <a:p>
                      <a:pPr algn="ctr">
                        <a:spcAft>
                          <a:spcPts val="0"/>
                        </a:spcAft>
                      </a:pPr>
                      <a:r>
                        <a:rPr lang="en-US" altLang="zh-CN" sz="1600" kern="100" dirty="0" smtClean="0">
                          <a:effectLst/>
                        </a:rPr>
                        <a:t>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bg1">
                        <a:lumMod val="65000"/>
                      </a:schemeClr>
                    </a:solidFill>
                  </a:tcPr>
                </a:tc>
                <a:tc>
                  <a:txBody>
                    <a:bodyPr/>
                    <a:lstStyle/>
                    <a:p>
                      <a:pPr algn="ctr">
                        <a:spcAft>
                          <a:spcPts val="0"/>
                        </a:spcAft>
                      </a:pPr>
                      <a:r>
                        <a:rPr lang="en-US" altLang="zh-CN" sz="1600" kern="100" dirty="0" smtClean="0">
                          <a:effectLst/>
                        </a:rPr>
                        <a:t>6</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bg1">
                        <a:lumMod val="65000"/>
                      </a:schemeClr>
                    </a:solidFill>
                  </a:tcPr>
                </a:tc>
                <a:tc>
                  <a:txBody>
                    <a:bodyPr/>
                    <a:lstStyle/>
                    <a:p>
                      <a:pPr algn="ctr">
                        <a:spcAft>
                          <a:spcPts val="0"/>
                        </a:spcAft>
                      </a:pPr>
                      <a:r>
                        <a:rPr lang="en-US" sz="1600" kern="100">
                          <a:effectLst/>
                        </a:rPr>
                        <a:t>9</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02392740"/>
                  </a:ext>
                </a:extLst>
              </a:tr>
              <a:tr h="317018">
                <a:tc>
                  <a:txBody>
                    <a:bodyPr/>
                    <a:lstStyle/>
                    <a:p>
                      <a:pPr algn="ctr">
                        <a:spcAft>
                          <a:spcPts val="0"/>
                        </a:spcAft>
                      </a:pPr>
                      <a:r>
                        <a:rPr lang="en-US" sz="1600" kern="100">
                          <a:effectLst/>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altLang="zh-CN" sz="1600" kern="100" dirty="0" smtClean="0">
                          <a:effectLst/>
                        </a:rPr>
                        <a:t>6</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bg1">
                        <a:lumMod val="65000"/>
                      </a:schemeClr>
                    </a:solidFill>
                  </a:tcPr>
                </a:tc>
                <a:tc>
                  <a:txBody>
                    <a:bodyPr/>
                    <a:lstStyle/>
                    <a:p>
                      <a:pPr algn="ctr">
                        <a:spcAft>
                          <a:spcPts val="0"/>
                        </a:spcAft>
                      </a:pPr>
                      <a:r>
                        <a:rPr lang="en-US" altLang="zh-CN" sz="1600" kern="100" dirty="0" smtClean="0">
                          <a:effectLst/>
                        </a:rPr>
                        <a:t>7</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bg1">
                        <a:lumMod val="65000"/>
                      </a:schemeClr>
                    </a:solidFill>
                  </a:tcPr>
                </a:tc>
                <a:tc>
                  <a:txBody>
                    <a:bodyPr/>
                    <a:lstStyle/>
                    <a:p>
                      <a:pPr algn="ctr">
                        <a:spcAft>
                          <a:spcPts val="0"/>
                        </a:spcAft>
                      </a:pPr>
                      <a:r>
                        <a:rPr lang="en-US" altLang="zh-CN" sz="1600" kern="100" dirty="0" smtClean="0">
                          <a:effectLst/>
                        </a:rPr>
                        <a:t>8</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bg1">
                        <a:lumMod val="65000"/>
                      </a:schemeClr>
                    </a:solidFill>
                  </a:tcPr>
                </a:tc>
                <a:tc>
                  <a:txBody>
                    <a:bodyPr/>
                    <a:lstStyle/>
                    <a:p>
                      <a:pPr algn="ctr">
                        <a:spcAft>
                          <a:spcPts val="0"/>
                        </a:spcAft>
                      </a:pPr>
                      <a:r>
                        <a:rPr lang="en-US" sz="1600" kern="100" dirty="0">
                          <a:effectLst/>
                        </a:rPr>
                        <a:t>8</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11452724"/>
                  </a:ext>
                </a:extLst>
              </a:tr>
              <a:tr h="317018">
                <a:tc>
                  <a:txBody>
                    <a:bodyPr/>
                    <a:lstStyle/>
                    <a:p>
                      <a:pPr algn="ctr">
                        <a:spcAft>
                          <a:spcPts val="0"/>
                        </a:spcAft>
                      </a:pPr>
                      <a:r>
                        <a:rPr lang="en-US" sz="1600" kern="100">
                          <a:effectLst/>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rPr>
                        <a:t>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rPr>
                        <a:t>7</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rPr>
                        <a:t>8</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rPr>
                        <a:t>9</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11363267"/>
                  </a:ext>
                </a:extLst>
              </a:tr>
              <a:tr h="317018">
                <a:tc gridSpan="5">
                  <a:txBody>
                    <a:bodyPr/>
                    <a:lstStyle/>
                    <a:p>
                      <a:pPr algn="ctr">
                        <a:spcAft>
                          <a:spcPts val="0"/>
                        </a:spcAft>
                      </a:pPr>
                      <a:r>
                        <a:rPr lang="zh-CN" sz="1400" kern="100" dirty="0" smtClean="0">
                          <a:effectLst/>
                        </a:rPr>
                        <a:t>图</a:t>
                      </a:r>
                      <a:r>
                        <a:rPr lang="en-US" altLang="zh-CN" sz="1400" kern="100" dirty="0" smtClean="0">
                          <a:effectLst/>
                        </a:rPr>
                        <a:t>2</a:t>
                      </a:r>
                      <a:r>
                        <a:rPr lang="en-US" sz="1400" kern="100" dirty="0" smtClean="0">
                          <a:effectLst/>
                        </a:rPr>
                        <a:t>  </a:t>
                      </a:r>
                      <a:r>
                        <a:rPr lang="zh-CN" altLang="en-US" sz="1400" kern="100" dirty="0" smtClean="0">
                          <a:effectLst/>
                        </a:rPr>
                        <a:t>均值滤波结果</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74539281"/>
                  </a:ext>
                </a:extLst>
              </a:tr>
            </a:tbl>
          </a:graphicData>
        </a:graphic>
      </p:graphicFrame>
    </p:spTree>
    <p:extLst>
      <p:ext uri="{BB962C8B-B14F-4D97-AF65-F5344CB8AC3E}">
        <p14:creationId xmlns:p14="http://schemas.microsoft.com/office/powerpoint/2010/main" val="87568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6624" y="782515"/>
            <a:ext cx="9864969" cy="452431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2</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）中值滤波（非线性运算）</a:t>
            </a:r>
            <a:endPar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中值滤波法在消除噪声的同时还能保持图像中的细节部分，防止图像的边缘部分模糊。</a:t>
            </a:r>
            <a:endPar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dirty="0">
              <a:solidFill>
                <a:prstClr val="black"/>
              </a:solidFill>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prstClr val="black"/>
                </a:solidFill>
                <a:latin typeface="楷体" panose="02010609060101010101" pitchFamily="49" charset="-122"/>
                <a:ea typeface="楷体" panose="02010609060101010101" pitchFamily="49" charset="-122"/>
              </a:rPr>
              <a:t>7</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、锐化滤波</a:t>
            </a:r>
            <a:endPar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1</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）相当于高通滤波，更加突出边缘、细节。做差分运算。</a:t>
            </a:r>
            <a:endPar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smtClean="0">
                <a:solidFill>
                  <a:prstClr val="black"/>
                </a:solidFill>
                <a:latin typeface="楷体" panose="02010609060101010101" pitchFamily="49" charset="-122"/>
                <a:ea typeface="楷体" panose="02010609060101010101" pitchFamily="49" charset="-122"/>
              </a:rPr>
              <a:t>（</a:t>
            </a:r>
            <a:r>
              <a:rPr lang="en-US" altLang="zh-CN" dirty="0" smtClean="0">
                <a:solidFill>
                  <a:prstClr val="black"/>
                </a:solidFill>
                <a:latin typeface="楷体" panose="02010609060101010101" pitchFamily="49" charset="-122"/>
                <a:ea typeface="楷体" panose="02010609060101010101" pitchFamily="49" charset="-122"/>
              </a:rPr>
              <a:t>2</a:t>
            </a:r>
            <a:r>
              <a:rPr lang="zh-CN" altLang="en-US" dirty="0" smtClean="0">
                <a:solidFill>
                  <a:prstClr val="black"/>
                </a:solidFill>
                <a:latin typeface="楷体" panose="02010609060101010101" pitchFamily="49" charset="-122"/>
                <a:ea typeface="楷体" panose="02010609060101010101" pitchFamily="49" charset="-122"/>
              </a:rPr>
              <a:t>）可以消除或减弱图像的低频分量从而增强图像中物体的边缘轮廓信息，使得除边缘以外的像素点的灰度值趋向于零。</a:t>
            </a:r>
            <a:endParaRPr lang="en-US" altLang="zh-CN" dirty="0" smtClean="0">
              <a:solidFill>
                <a:prstClr val="black"/>
              </a:solidFill>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3</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）常用的锐化滤波主要有以下几种方法：梯度法、拉普拉斯算子、定向滤波。</a:t>
            </a:r>
            <a:endPar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smtClean="0">
                <a:solidFill>
                  <a:prstClr val="black"/>
                </a:solidFill>
                <a:latin typeface="楷体" panose="02010609060101010101" pitchFamily="49" charset="-122"/>
                <a:ea typeface="楷体" panose="02010609060101010101" pitchFamily="49" charset="-122"/>
              </a:rPr>
              <a:t>（</a:t>
            </a:r>
            <a:r>
              <a:rPr lang="en-US" altLang="zh-CN" dirty="0" smtClean="0">
                <a:solidFill>
                  <a:prstClr val="black"/>
                </a:solidFill>
                <a:latin typeface="楷体" panose="02010609060101010101" pitchFamily="49" charset="-122"/>
                <a:ea typeface="楷体" panose="02010609060101010101" pitchFamily="49" charset="-122"/>
              </a:rPr>
              <a:t>4</a:t>
            </a:r>
            <a:r>
              <a:rPr lang="zh-CN" altLang="en-US" dirty="0" smtClean="0">
                <a:solidFill>
                  <a:prstClr val="black"/>
                </a:solidFill>
                <a:latin typeface="楷体" panose="02010609060101010101" pitchFamily="49" charset="-122"/>
                <a:ea typeface="楷体" panose="02010609060101010101" pitchFamily="49" charset="-122"/>
              </a:rPr>
              <a:t>）罗伯特梯度算子是常用的梯度差分算法，它是一种交叉差分运算。</a:t>
            </a:r>
            <a:endParaRPr lang="en-US" altLang="zh-CN" dirty="0" smtClean="0">
              <a:solidFill>
                <a:prstClr val="black"/>
              </a:solidFill>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5</a:t>
            </a:r>
            <a:r>
              <a:rPr kumimoji="0" lang="zh-CN" altLang="en-US"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）拉普拉斯算子与梯度法不同的是它采用二阶偏导数。</a:t>
            </a:r>
            <a:endParaRPr kumimoji="0" lang="en-US" altLang="zh-CN" sz="1800" b="0"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smtClean="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6</a:t>
            </a:r>
            <a:r>
              <a:rPr lang="zh-CN" altLang="en-US" dirty="0" smtClean="0">
                <a:solidFill>
                  <a:prstClr val="black"/>
                </a:solidFill>
                <a:latin typeface="楷体" panose="02010609060101010101" pitchFamily="49" charset="-122"/>
                <a:ea typeface="楷体" panose="02010609060101010101" pitchFamily="49" charset="-122"/>
              </a:rPr>
              <a:t>）平滑模板与锐化模板的不同之处在于，平滑模板各系数的符号均为正，因此平滑具有积分或求和性质；而锐化模板各系数则有正有负，而且模板系数之和正好为</a:t>
            </a:r>
            <a:r>
              <a:rPr lang="en-US" altLang="zh-CN" dirty="0" smtClean="0">
                <a:solidFill>
                  <a:prstClr val="black"/>
                </a:solidFill>
                <a:latin typeface="楷体" panose="02010609060101010101" pitchFamily="49" charset="-122"/>
                <a:ea typeface="楷体" panose="02010609060101010101" pitchFamily="49" charset="-122"/>
              </a:rPr>
              <a:t>0</a:t>
            </a:r>
            <a:r>
              <a:rPr lang="zh-CN" altLang="en-US" dirty="0" smtClean="0">
                <a:solidFill>
                  <a:prstClr val="black"/>
                </a:solidFill>
                <a:latin typeface="楷体" panose="02010609060101010101" pitchFamily="49" charset="-122"/>
                <a:ea typeface="楷体" panose="02010609060101010101" pitchFamily="49" charset="-122"/>
              </a:rPr>
              <a:t>，即锐化滤波具有微分或差分的性质。</a:t>
            </a:r>
            <a:endParaRPr lang="en-US" altLang="zh-CN" dirty="0" smtClean="0">
              <a:solidFill>
                <a:prstClr val="black"/>
              </a:solidFill>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smtClean="0">
                <a:solidFill>
                  <a:prstClr val="black"/>
                </a:solidFill>
                <a:latin typeface="楷体" panose="02010609060101010101" pitchFamily="49" charset="-122"/>
                <a:ea typeface="楷体" panose="02010609060101010101" pitchFamily="49" charset="-122"/>
              </a:rPr>
              <a:t>（</a:t>
            </a:r>
            <a:r>
              <a:rPr lang="en-US" altLang="zh-CN" dirty="0" smtClean="0">
                <a:solidFill>
                  <a:prstClr val="black"/>
                </a:solidFill>
                <a:latin typeface="楷体" panose="02010609060101010101" pitchFamily="49" charset="-122"/>
                <a:ea typeface="楷体" panose="02010609060101010101" pitchFamily="49" charset="-122"/>
              </a:rPr>
              <a:t>7</a:t>
            </a:r>
            <a:r>
              <a:rPr lang="zh-CN" altLang="en-US" dirty="0" smtClean="0">
                <a:solidFill>
                  <a:prstClr val="black"/>
                </a:solidFill>
                <a:latin typeface="楷体" panose="02010609060101010101" pitchFamily="49" charset="-122"/>
                <a:ea typeface="楷体" panose="02010609060101010101" pitchFamily="49" charset="-122"/>
              </a:rPr>
              <a:t>）定向滤波：它是一种对特定方向的物体形迹的增强手段。</a:t>
            </a:r>
            <a:endParaRPr lang="en-US" altLang="zh-CN" dirty="0" smtClean="0">
              <a:solidFill>
                <a:prstClr val="black"/>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5201321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75238" y="313500"/>
            <a:ext cx="10131669" cy="1477328"/>
          </a:xfrm>
          <a:prstGeom prst="rect">
            <a:avLst/>
          </a:prstGeom>
        </p:spPr>
        <p:txBody>
          <a:bodyPr wrap="square">
            <a:spAutoFit/>
          </a:bodyPr>
          <a:lstStyle/>
          <a:p>
            <a:pPr lvl="0">
              <a:defRPr/>
            </a:pPr>
            <a:r>
              <a:rPr lang="zh-CN" altLang="en-US" dirty="0">
                <a:solidFill>
                  <a:prstClr val="black"/>
                </a:solidFill>
                <a:latin typeface="楷体" panose="02010609060101010101" pitchFamily="49" charset="-122"/>
                <a:ea typeface="楷体" panose="02010609060101010101" pitchFamily="49" charset="-122"/>
              </a:rPr>
              <a:t>八、频域滤波增强</a:t>
            </a:r>
            <a:endParaRPr lang="en-US" altLang="zh-CN" dirty="0">
              <a:solidFill>
                <a:prstClr val="black"/>
              </a:solidFill>
              <a:latin typeface="楷体" panose="02010609060101010101" pitchFamily="49" charset="-122"/>
              <a:ea typeface="楷体" panose="02010609060101010101" pitchFamily="49" charset="-122"/>
            </a:endParaRPr>
          </a:p>
          <a:p>
            <a:pPr lvl="0">
              <a:defRPr/>
            </a:pPr>
            <a:r>
              <a:rPr lang="en-US" altLang="zh-CN" dirty="0">
                <a:solidFill>
                  <a:prstClr val="black"/>
                </a:solidFill>
                <a:latin typeface="楷体" panose="02010609060101010101" pitchFamily="49" charset="-122"/>
                <a:ea typeface="楷体" panose="02010609060101010101" pitchFamily="49" charset="-122"/>
              </a:rPr>
              <a:t>1</a:t>
            </a:r>
            <a:r>
              <a:rPr lang="zh-CN" altLang="en-US" dirty="0">
                <a:solidFill>
                  <a:prstClr val="black"/>
                </a:solidFill>
                <a:latin typeface="楷体" panose="02010609060101010101" pitchFamily="49" charset="-122"/>
                <a:ea typeface="楷体" panose="02010609060101010101" pitchFamily="49" charset="-122"/>
              </a:rPr>
              <a:t>、</a:t>
            </a:r>
            <a:r>
              <a:rPr lang="zh-CN" altLang="en-US" b="1" dirty="0">
                <a:solidFill>
                  <a:prstClr val="black"/>
                </a:solidFill>
                <a:latin typeface="楷体" panose="02010609060101010101" pitchFamily="49" charset="-122"/>
                <a:ea typeface="楷体" panose="02010609060101010101" pitchFamily="49" charset="-122"/>
              </a:rPr>
              <a:t>低通滤波</a:t>
            </a:r>
            <a:r>
              <a:rPr lang="zh-CN" altLang="en-US" dirty="0">
                <a:solidFill>
                  <a:prstClr val="black"/>
                </a:solidFill>
                <a:latin typeface="楷体" panose="02010609060101010101" pitchFamily="49" charset="-122"/>
                <a:ea typeface="楷体" panose="02010609060101010101" pitchFamily="49" charset="-122"/>
              </a:rPr>
              <a:t>：抑高频，保低频</a:t>
            </a:r>
            <a:r>
              <a:rPr lang="zh-CN" altLang="en-US" dirty="0" smtClean="0">
                <a:solidFill>
                  <a:prstClr val="black"/>
                </a:solidFill>
                <a:latin typeface="楷体" panose="02010609060101010101" pitchFamily="49" charset="-122"/>
                <a:ea typeface="楷体" panose="02010609060101010101" pitchFamily="49" charset="-122"/>
              </a:rPr>
              <a:t>。</a:t>
            </a:r>
            <a:endParaRPr lang="en-US" altLang="zh-CN" dirty="0" smtClean="0">
              <a:solidFill>
                <a:prstClr val="black"/>
              </a:solidFill>
              <a:latin typeface="楷体" panose="02010609060101010101" pitchFamily="49" charset="-122"/>
              <a:ea typeface="楷体" panose="02010609060101010101" pitchFamily="49" charset="-122"/>
            </a:endParaRPr>
          </a:p>
          <a:p>
            <a:pPr lvl="0">
              <a:defRPr/>
            </a:pPr>
            <a:r>
              <a:rPr lang="zh-CN" altLang="en-US" dirty="0">
                <a:solidFill>
                  <a:prstClr val="black"/>
                </a:solidFill>
                <a:latin typeface="楷体" panose="02010609060101010101" pitchFamily="49" charset="-122"/>
                <a:ea typeface="楷体" panose="02010609060101010101" pitchFamily="49" charset="-122"/>
              </a:rPr>
              <a:t>可以消除图像中的随机噪声、削弱边缘效应，起到平滑图像的作用。</a:t>
            </a:r>
            <a:endParaRPr lang="en-US" altLang="zh-CN" dirty="0">
              <a:solidFill>
                <a:prstClr val="black"/>
              </a:solidFill>
              <a:latin typeface="楷体" panose="02010609060101010101" pitchFamily="49" charset="-122"/>
              <a:ea typeface="楷体" panose="02010609060101010101" pitchFamily="49" charset="-122"/>
            </a:endParaRPr>
          </a:p>
          <a:p>
            <a:pPr lvl="0">
              <a:defRPr/>
            </a:pPr>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1</a:t>
            </a:r>
            <a:r>
              <a:rPr lang="zh-CN" altLang="en-US" dirty="0">
                <a:solidFill>
                  <a:prstClr val="black"/>
                </a:solidFill>
                <a:latin typeface="楷体" panose="02010609060101010101" pitchFamily="49" charset="-122"/>
                <a:ea typeface="楷体" panose="02010609060101010101" pitchFamily="49" charset="-122"/>
              </a:rPr>
              <a:t>）理想低通滤波器：将小于</a:t>
            </a:r>
            <a:r>
              <a:rPr lang="en-US" altLang="zh-CN" dirty="0">
                <a:solidFill>
                  <a:prstClr val="black"/>
                </a:solidFill>
                <a:latin typeface="楷体" panose="02010609060101010101" pitchFamily="49" charset="-122"/>
                <a:ea typeface="楷体" panose="02010609060101010101" pitchFamily="49" charset="-122"/>
              </a:rPr>
              <a:t>D</a:t>
            </a:r>
            <a:r>
              <a:rPr lang="en-US" altLang="zh-CN" baseline="-25000" dirty="0">
                <a:solidFill>
                  <a:prstClr val="black"/>
                </a:solidFill>
                <a:latin typeface="楷体" panose="02010609060101010101" pitchFamily="49" charset="-122"/>
                <a:ea typeface="楷体" panose="02010609060101010101" pitchFamily="49" charset="-122"/>
              </a:rPr>
              <a:t>0</a:t>
            </a:r>
            <a:r>
              <a:rPr lang="zh-CN" altLang="en-US" dirty="0">
                <a:solidFill>
                  <a:prstClr val="black"/>
                </a:solidFill>
                <a:latin typeface="楷体" panose="02010609060101010101" pitchFamily="49" charset="-122"/>
                <a:ea typeface="楷体" panose="02010609060101010101" pitchFamily="49" charset="-122"/>
              </a:rPr>
              <a:t>的频率，即以</a:t>
            </a:r>
            <a:r>
              <a:rPr lang="en-US" altLang="zh-CN" dirty="0">
                <a:solidFill>
                  <a:prstClr val="black"/>
                </a:solidFill>
                <a:latin typeface="楷体" panose="02010609060101010101" pitchFamily="49" charset="-122"/>
                <a:ea typeface="楷体" panose="02010609060101010101" pitchFamily="49" charset="-122"/>
              </a:rPr>
              <a:t>D</a:t>
            </a:r>
            <a:r>
              <a:rPr lang="en-US" altLang="zh-CN" baseline="-25000" dirty="0">
                <a:solidFill>
                  <a:prstClr val="black"/>
                </a:solidFill>
                <a:latin typeface="楷体" panose="02010609060101010101" pitchFamily="49" charset="-122"/>
                <a:ea typeface="楷体" panose="02010609060101010101" pitchFamily="49" charset="-122"/>
              </a:rPr>
              <a:t>0</a:t>
            </a:r>
            <a:r>
              <a:rPr lang="zh-CN" altLang="en-US" dirty="0">
                <a:solidFill>
                  <a:prstClr val="black"/>
                </a:solidFill>
                <a:latin typeface="楷体" panose="02010609060101010101" pitchFamily="49" charset="-122"/>
                <a:ea typeface="楷体" panose="02010609060101010101" pitchFamily="49" charset="-122"/>
              </a:rPr>
              <a:t>为半径的圆内的所有频率成分可以无衰减的通过。但在图像处理过程中会产生比较严重的模糊与振铃现象</a:t>
            </a:r>
            <a:r>
              <a:rPr lang="zh-CN" altLang="en-US" dirty="0" smtClean="0">
                <a:solidFill>
                  <a:prstClr val="black"/>
                </a:solidFill>
                <a:latin typeface="楷体" panose="02010609060101010101" pitchFamily="49" charset="-122"/>
                <a:ea typeface="楷体" panose="02010609060101010101" pitchFamily="49" charset="-122"/>
              </a:rPr>
              <a:t>。</a:t>
            </a:r>
            <a:endParaRPr lang="en-US" altLang="zh-CN" dirty="0">
              <a:solidFill>
                <a:prstClr val="black"/>
              </a:solidFill>
              <a:latin typeface="楷体" panose="02010609060101010101" pitchFamily="49" charset="-122"/>
              <a:ea typeface="楷体" panose="02010609060101010101" pitchFamily="49" charset="-122"/>
            </a:endParaRPr>
          </a:p>
        </p:txBody>
      </p:sp>
      <p:grpSp>
        <p:nvGrpSpPr>
          <p:cNvPr id="6" name="组合 5"/>
          <p:cNvGrpSpPr/>
          <p:nvPr/>
        </p:nvGrpSpPr>
        <p:grpSpPr>
          <a:xfrm>
            <a:off x="2068650" y="1782689"/>
            <a:ext cx="3444127" cy="2064257"/>
            <a:chOff x="1294926" y="1782689"/>
            <a:chExt cx="4168501" cy="3378210"/>
          </a:xfrm>
        </p:grpSpPr>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926" y="1782689"/>
              <a:ext cx="4168501" cy="3055885"/>
            </a:xfrm>
            <a:prstGeom prst="rect">
              <a:avLst/>
            </a:prstGeom>
          </p:spPr>
        </p:pic>
        <p:sp>
          <p:nvSpPr>
            <p:cNvPr id="5" name="文本框 4"/>
            <p:cNvSpPr txBox="1"/>
            <p:nvPr/>
          </p:nvSpPr>
          <p:spPr>
            <a:xfrm>
              <a:off x="2636226" y="4838574"/>
              <a:ext cx="1791977" cy="322325"/>
            </a:xfrm>
            <a:prstGeom prst="rect">
              <a:avLst/>
            </a:prstGeom>
            <a:noFill/>
          </p:spPr>
          <p:txBody>
            <a:bodyPr wrap="square" rtlCol="0">
              <a:spAutoFit/>
            </a:bodyPr>
            <a:lstStyle/>
            <a:p>
              <a:r>
                <a:rPr lang="zh-CN" altLang="en-US" sz="1100" dirty="0" smtClean="0"/>
                <a:t>三维理想低通滤波器</a:t>
              </a:r>
              <a:endParaRPr lang="zh-CN" altLang="en-US" sz="1100" dirty="0"/>
            </a:p>
          </p:txBody>
        </p:sp>
      </p:grpSp>
      <p:grpSp>
        <p:nvGrpSpPr>
          <p:cNvPr id="8" name="组合 7"/>
          <p:cNvGrpSpPr/>
          <p:nvPr/>
        </p:nvGrpSpPr>
        <p:grpSpPr>
          <a:xfrm>
            <a:off x="6748831" y="1925101"/>
            <a:ext cx="2975462" cy="1921845"/>
            <a:chOff x="6575653" y="2004233"/>
            <a:chExt cx="3619027" cy="3055885"/>
          </a:xfrm>
        </p:grpSpPr>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653" y="2004233"/>
              <a:ext cx="3619027" cy="2834341"/>
            </a:xfrm>
            <a:prstGeom prst="rect">
              <a:avLst/>
            </a:prstGeom>
          </p:spPr>
        </p:pic>
        <p:sp>
          <p:nvSpPr>
            <p:cNvPr id="7" name="矩形 6"/>
            <p:cNvSpPr/>
            <p:nvPr/>
          </p:nvSpPr>
          <p:spPr>
            <a:xfrm>
              <a:off x="7446448" y="4798508"/>
              <a:ext cx="1877437" cy="261610"/>
            </a:xfrm>
            <a:prstGeom prst="rect">
              <a:avLst/>
            </a:prstGeom>
          </p:spPr>
          <p:txBody>
            <a:bodyPr wrap="none">
              <a:spAutoFit/>
            </a:bodyPr>
            <a:lstStyle/>
            <a:p>
              <a:r>
                <a:rPr lang="zh-CN" altLang="en-US" sz="1100" dirty="0" smtClean="0"/>
                <a:t>二维</a:t>
              </a:r>
              <a:r>
                <a:rPr lang="zh-CN" altLang="en-US" sz="1100" dirty="0"/>
                <a:t>理想</a:t>
              </a:r>
              <a:r>
                <a:rPr lang="zh-CN" altLang="en-US" sz="1100" dirty="0" smtClean="0"/>
                <a:t>低通滤波器剖面图</a:t>
              </a:r>
              <a:endParaRPr lang="zh-CN" altLang="en-US" sz="1100" dirty="0"/>
            </a:p>
          </p:txBody>
        </p:sp>
      </p:grpSp>
      <p:sp>
        <p:nvSpPr>
          <p:cNvPr id="9" name="文本框 8"/>
          <p:cNvSpPr txBox="1"/>
          <p:nvPr/>
        </p:nvSpPr>
        <p:spPr>
          <a:xfrm>
            <a:off x="1175238" y="3976477"/>
            <a:ext cx="9530862" cy="646331"/>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）巴特沃斯低通滤波器（最大平坦滤波器）</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特点：在通过频率与截止频率之间没有明显的不连续性，不会出现振铃现象。</a:t>
            </a:r>
            <a:endParaRPr lang="zh-CN" altLang="en-US" dirty="0">
              <a:latin typeface="楷体" panose="02010609060101010101" pitchFamily="49" charset="-122"/>
              <a:ea typeface="楷体" panose="02010609060101010101" pitchFamily="49" charset="-122"/>
            </a:endParaRPr>
          </a:p>
        </p:txBody>
      </p:sp>
      <p:grpSp>
        <p:nvGrpSpPr>
          <p:cNvPr id="12" name="组合 11"/>
          <p:cNvGrpSpPr/>
          <p:nvPr/>
        </p:nvGrpSpPr>
        <p:grpSpPr>
          <a:xfrm>
            <a:off x="2068650" y="4644701"/>
            <a:ext cx="2731950" cy="2028679"/>
            <a:chOff x="2068650" y="4644701"/>
            <a:chExt cx="2731950" cy="2028679"/>
          </a:xfrm>
        </p:grpSpPr>
        <p:pic>
          <p:nvPicPr>
            <p:cNvPr id="10" name="图片 9"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8650" y="4644701"/>
              <a:ext cx="2731950" cy="1745176"/>
            </a:xfrm>
            <a:prstGeom prst="rect">
              <a:avLst/>
            </a:prstGeom>
          </p:spPr>
        </p:pic>
        <p:sp>
          <p:nvSpPr>
            <p:cNvPr id="11" name="矩形 10"/>
            <p:cNvSpPr/>
            <p:nvPr/>
          </p:nvSpPr>
          <p:spPr>
            <a:xfrm>
              <a:off x="2566438" y="6411770"/>
              <a:ext cx="1736373" cy="261610"/>
            </a:xfrm>
            <a:prstGeom prst="rect">
              <a:avLst/>
            </a:prstGeom>
          </p:spPr>
          <p:txBody>
            <a:bodyPr wrap="none">
              <a:spAutoFit/>
            </a:bodyPr>
            <a:lstStyle/>
            <a:p>
              <a:r>
                <a:rPr lang="zh-CN" altLang="en-US" sz="1100" dirty="0" smtClean="0"/>
                <a:t>三维</a:t>
              </a:r>
              <a:r>
                <a:rPr lang="zh-CN" altLang="en-US" sz="1100" dirty="0"/>
                <a:t>巴特沃斯</a:t>
              </a:r>
              <a:r>
                <a:rPr lang="zh-CN" altLang="en-US" sz="1100" dirty="0" smtClean="0"/>
                <a:t>低通滤波器</a:t>
              </a:r>
              <a:endParaRPr lang="zh-CN" altLang="en-US" sz="1100" dirty="0"/>
            </a:p>
          </p:txBody>
        </p:sp>
      </p:grpSp>
      <p:grpSp>
        <p:nvGrpSpPr>
          <p:cNvPr id="15" name="组合 14"/>
          <p:cNvGrpSpPr/>
          <p:nvPr/>
        </p:nvGrpSpPr>
        <p:grpSpPr>
          <a:xfrm>
            <a:off x="6748831" y="4644701"/>
            <a:ext cx="2975462" cy="2022175"/>
            <a:chOff x="6748831" y="4644701"/>
            <a:chExt cx="2975462" cy="2022175"/>
          </a:xfrm>
        </p:grpSpPr>
        <p:pic>
          <p:nvPicPr>
            <p:cNvPr id="13" name="图片 12"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8831" y="4644701"/>
              <a:ext cx="2975462" cy="1745176"/>
            </a:xfrm>
            <a:prstGeom prst="rect">
              <a:avLst/>
            </a:prstGeom>
          </p:spPr>
        </p:pic>
        <p:sp>
          <p:nvSpPr>
            <p:cNvPr id="14" name="矩形 13"/>
            <p:cNvSpPr/>
            <p:nvPr/>
          </p:nvSpPr>
          <p:spPr>
            <a:xfrm>
              <a:off x="7297843" y="6389877"/>
              <a:ext cx="1877437" cy="276999"/>
            </a:xfrm>
            <a:prstGeom prst="rect">
              <a:avLst/>
            </a:prstGeom>
          </p:spPr>
          <p:txBody>
            <a:bodyPr wrap="none">
              <a:spAutoFit/>
            </a:bodyPr>
            <a:lstStyle/>
            <a:p>
              <a:r>
                <a:rPr lang="zh-CN" altLang="en-US" sz="1200" dirty="0" smtClean="0"/>
                <a:t>二维巴特沃斯低通滤波器</a:t>
              </a:r>
              <a:endParaRPr lang="zh-CN" altLang="en-US" sz="1200" dirty="0"/>
            </a:p>
          </p:txBody>
        </p:sp>
      </p:grpSp>
    </p:spTree>
    <p:extLst>
      <p:ext uri="{BB962C8B-B14F-4D97-AF65-F5344CB8AC3E}">
        <p14:creationId xmlns:p14="http://schemas.microsoft.com/office/powerpoint/2010/main" val="5469696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10054" y="589085"/>
            <a:ext cx="9847384" cy="646331"/>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）指数低通滤波器</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从通过频率到截止频率之间具有一段平滑的过渡带，也没有明显的不连续性。</a:t>
            </a:r>
            <a:endParaRPr lang="zh-CN" altLang="en-US" dirty="0">
              <a:latin typeface="楷体" panose="02010609060101010101" pitchFamily="49" charset="-122"/>
              <a:ea typeface="楷体" panose="02010609060101010101" pitchFamily="49" charset="-122"/>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497" y="1235416"/>
            <a:ext cx="2901461" cy="1894646"/>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6400" y="1235417"/>
            <a:ext cx="2807893" cy="1894646"/>
          </a:xfrm>
          <a:prstGeom prst="rect">
            <a:avLst/>
          </a:prstGeom>
        </p:spPr>
      </p:pic>
      <p:sp>
        <p:nvSpPr>
          <p:cNvPr id="5" name="文本框 4"/>
          <p:cNvSpPr txBox="1"/>
          <p:nvPr/>
        </p:nvSpPr>
        <p:spPr>
          <a:xfrm>
            <a:off x="1310054" y="3253154"/>
            <a:ext cx="9847384" cy="1200329"/>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4</a:t>
            </a:r>
            <a:r>
              <a:rPr lang="zh-CN" altLang="en-US" dirty="0" smtClean="0">
                <a:latin typeface="楷体" panose="02010609060101010101" pitchFamily="49" charset="-122"/>
                <a:ea typeface="楷体" panose="02010609060101010101" pitchFamily="49" charset="-122"/>
              </a:rPr>
              <a:t>）梯形低通滤波器</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在</a:t>
            </a:r>
            <a:r>
              <a:rPr lang="en-US" altLang="zh-CN" dirty="0" smtClean="0">
                <a:latin typeface="楷体" panose="02010609060101010101" pitchFamily="49" charset="-122"/>
                <a:ea typeface="楷体" panose="02010609060101010101" pitchFamily="49" charset="-122"/>
              </a:rPr>
              <a:t>D</a:t>
            </a:r>
            <a:r>
              <a:rPr lang="en-US" altLang="zh-CN" baseline="-25000" dirty="0" smtClean="0">
                <a:latin typeface="楷体" panose="02010609060101010101" pitchFamily="49" charset="-122"/>
                <a:ea typeface="楷体" panose="02010609060101010101" pitchFamily="49" charset="-122"/>
              </a:rPr>
              <a:t>0</a:t>
            </a:r>
            <a:r>
              <a:rPr lang="zh-CN" altLang="en-US" dirty="0" smtClean="0">
                <a:latin typeface="楷体" panose="02010609060101010101" pitchFamily="49" charset="-122"/>
                <a:ea typeface="楷体" panose="02010609060101010101" pitchFamily="49" charset="-122"/>
              </a:rPr>
              <a:t>的尾部包含一部分高频分量（</a:t>
            </a:r>
            <a:r>
              <a:rPr lang="en-US" altLang="zh-CN" dirty="0" smtClean="0">
                <a:latin typeface="楷体" panose="02010609060101010101" pitchFamily="49" charset="-122"/>
                <a:ea typeface="楷体" panose="02010609060101010101" pitchFamily="49" charset="-122"/>
              </a:rPr>
              <a:t>D</a:t>
            </a:r>
            <a:r>
              <a:rPr lang="en-US" altLang="zh-CN" baseline="-25000" dirty="0" smtClean="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D</a:t>
            </a:r>
            <a:r>
              <a:rPr lang="en-US" altLang="zh-CN" baseline="-25000" dirty="0" smtClean="0">
                <a:latin typeface="楷体" panose="02010609060101010101" pitchFamily="49" charset="-122"/>
                <a:ea typeface="楷体" panose="02010609060101010101" pitchFamily="49" charset="-122"/>
              </a:rPr>
              <a:t>0</a:t>
            </a:r>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因而，结果图像的清晰度较理想低通滤波器有所改善，振铃效应也有所减弱，应用时可通过调整</a:t>
            </a:r>
            <a:r>
              <a:rPr lang="en-US" altLang="zh-CN" dirty="0" smtClean="0">
                <a:latin typeface="楷体" panose="02010609060101010101" pitchFamily="49" charset="-122"/>
                <a:ea typeface="楷体" panose="02010609060101010101" pitchFamily="49" charset="-122"/>
              </a:rPr>
              <a:t>D</a:t>
            </a:r>
            <a:r>
              <a:rPr lang="en-US" altLang="zh-CN" baseline="-25000"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值，既能达到平滑图像的目的，又可以使图像保持足够的清晰度。</a:t>
            </a:r>
            <a:endParaRPr lang="zh-CN" altLang="en-US" dirty="0">
              <a:latin typeface="楷体" panose="02010609060101010101" pitchFamily="49" charset="-122"/>
              <a:ea typeface="楷体" panose="02010609060101010101" pitchFamily="49" charset="-122"/>
            </a:endParaRPr>
          </a:p>
        </p:txBody>
      </p:sp>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720" y="4453484"/>
            <a:ext cx="3202780" cy="2017737"/>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6400" y="4213684"/>
            <a:ext cx="2885814" cy="2257537"/>
          </a:xfrm>
          <a:prstGeom prst="rect">
            <a:avLst/>
          </a:prstGeom>
        </p:spPr>
      </p:pic>
    </p:spTree>
    <p:extLst>
      <p:ext uri="{BB962C8B-B14F-4D97-AF65-F5344CB8AC3E}">
        <p14:creationId xmlns:p14="http://schemas.microsoft.com/office/powerpoint/2010/main" val="10599410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1262" y="624254"/>
            <a:ext cx="10084776" cy="3693319"/>
          </a:xfrm>
          <a:prstGeom prst="rect">
            <a:avLst/>
          </a:prstGeom>
          <a:noFill/>
        </p:spPr>
        <p:txBody>
          <a:bodyPr wrap="square" rtlCol="0">
            <a:spAutoFit/>
          </a:bodyPr>
          <a:lstStyle/>
          <a:p>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、高通滤波</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突出高频分量，抑制低频分量，可以对图像的边缘信息进行增强，使图像轮廓变清晰，起到锐化图像的作用。</a:t>
            </a: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）理想高通滤波器</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）巴特沃斯高通滤波器</a:t>
            </a: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）指数高通滤波器</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4</a:t>
            </a:r>
            <a:r>
              <a:rPr lang="zh-CN" altLang="en-US" dirty="0" smtClean="0">
                <a:latin typeface="楷体" panose="02010609060101010101" pitchFamily="49" charset="-122"/>
                <a:ea typeface="楷体" panose="02010609060101010101" pitchFamily="49" charset="-122"/>
              </a:rPr>
              <a:t>）梯形高通滤波器</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、带通和带阻滤波器</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图像处理中，有时需要增强的信息或抑制的信息既不是图像中的低频成分也不是高频成分。</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）带通滤波器：允许一定频率范围内的信号通过而阻止其他频率范围内的信号通过的滤波器。</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）带阻滤波器：对一定频率范围内的信号进行完全衰减，而允许其他频率范围内的信号通过。</a:t>
            </a:r>
            <a:endParaRPr lang="en-US" altLang="zh-CN" dirty="0" smtClean="0">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24530" t="17136" r="44188" b="10556"/>
          <a:stretch/>
        </p:blipFill>
        <p:spPr>
          <a:xfrm rot="16200000">
            <a:off x="5539153" y="2501411"/>
            <a:ext cx="1608993" cy="4958859"/>
          </a:xfrm>
          <a:prstGeom prst="rect">
            <a:avLst/>
          </a:prstGeom>
        </p:spPr>
      </p:pic>
    </p:spTree>
    <p:extLst>
      <p:ext uri="{BB962C8B-B14F-4D97-AF65-F5344CB8AC3E}">
        <p14:creationId xmlns:p14="http://schemas.microsoft.com/office/powerpoint/2010/main" val="17728360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3192" y="545123"/>
            <a:ext cx="11154507" cy="2862322"/>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九、伪彩色图像处理</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、常用的彩色增强方法有：真彩色增强技术、假彩色增强技术、伪彩色增强技术。</a:t>
            </a:r>
            <a:endParaRPr lang="en-US" altLang="zh-CN" dirty="0" smtClean="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、伪彩色处理：是指通过将一个灰度级匹配到彩色空间上的一点，将单色图像映射为一幅彩色图像的一种变换，可按某种预先确定的规则生成映射查询表，从而实现给每个灰度级范围赋予一种颜色的彩色图像。</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本质上是一种</a:t>
            </a:r>
            <a:r>
              <a:rPr lang="zh-CN" altLang="en-US" b="1" dirty="0" smtClean="0">
                <a:latin typeface="楷体" panose="02010609060101010101" pitchFamily="49" charset="-122"/>
                <a:ea typeface="楷体" panose="02010609060101010101" pitchFamily="49" charset="-122"/>
              </a:rPr>
              <a:t>彩色映射</a:t>
            </a:r>
            <a:r>
              <a:rPr lang="zh-CN" altLang="en-US" dirty="0" smtClean="0">
                <a:latin typeface="楷体" panose="02010609060101010101" pitchFamily="49" charset="-122"/>
                <a:ea typeface="楷体" panose="02010609060101010101" pitchFamily="49" charset="-122"/>
              </a:rPr>
              <a:t>过程。</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由于原始图像并没有颜色，将其变为彩色的过程实际上是一种被控制的着色过程，所以称为伪彩色增强。</a:t>
            </a:r>
            <a:endParaRPr lang="en-US" altLang="zh-CN" dirty="0" smtClean="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、伪彩色增强方法：</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）灰度</a:t>
            </a:r>
            <a:r>
              <a:rPr lang="zh-CN" altLang="en-US" dirty="0">
                <a:latin typeface="楷体" panose="02010609060101010101" pitchFamily="49" charset="-122"/>
                <a:ea typeface="楷体" panose="02010609060101010101" pitchFamily="49" charset="-122"/>
              </a:rPr>
              <a:t>分层</a:t>
            </a:r>
            <a:r>
              <a:rPr lang="zh-CN" altLang="en-US" dirty="0" smtClean="0">
                <a:latin typeface="楷体" panose="02010609060101010101" pitchFamily="49" charset="-122"/>
                <a:ea typeface="楷体" panose="02010609060101010101" pitchFamily="49" charset="-122"/>
              </a:rPr>
              <a:t>法（密度分割）：</a:t>
            </a:r>
            <a:r>
              <a:rPr lang="zh-CN" altLang="en-US" dirty="0">
                <a:latin typeface="楷体" panose="02010609060101010101" pitchFamily="49" charset="-122"/>
                <a:ea typeface="楷体" panose="02010609060101010101" pitchFamily="49" charset="-122"/>
              </a:rPr>
              <a:t>把图像灰度范围分割为若干等级的灰度区间</a:t>
            </a:r>
            <a:r>
              <a:rPr lang="zh-CN" altLang="en-US" dirty="0" smtClean="0">
                <a:latin typeface="楷体" panose="02010609060101010101" pitchFamily="49" charset="-122"/>
                <a:ea typeface="楷体" panose="02010609060101010101" pitchFamily="49" charset="-122"/>
              </a:rPr>
              <a:t>，对</a:t>
            </a:r>
            <a:r>
              <a:rPr lang="zh-CN" altLang="en-US" dirty="0">
                <a:latin typeface="楷体" panose="02010609060101010101" pitchFamily="49" charset="-122"/>
                <a:ea typeface="楷体" panose="02010609060101010101" pitchFamily="49" charset="-122"/>
              </a:rPr>
              <a:t>每一区间映象为某种色彩</a:t>
            </a:r>
            <a:r>
              <a:rPr lang="zh-CN" altLang="en-US" dirty="0" smtClean="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422" y="3407445"/>
            <a:ext cx="5586046" cy="2278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51530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71781" y="1108364"/>
            <a:ext cx="8358909" cy="646331"/>
          </a:xfrm>
          <a:prstGeom prst="rect">
            <a:avLst/>
          </a:prstGeom>
          <a:noFill/>
        </p:spPr>
        <p:txBody>
          <a:bodyPr wrap="square" rtlCol="0">
            <a:spAutoFit/>
          </a:bodyPr>
          <a:lstStyle/>
          <a:p>
            <a:endParaRPr lang="en-US" altLang="zh-CN" dirty="0"/>
          </a:p>
          <a:p>
            <a:endParaRPr lang="en-US" altLang="zh-CN" dirty="0" smtClean="0"/>
          </a:p>
        </p:txBody>
      </p:sp>
      <p:sp>
        <p:nvSpPr>
          <p:cNvPr id="3" name="矩形 2"/>
          <p:cNvSpPr/>
          <p:nvPr/>
        </p:nvSpPr>
        <p:spPr>
          <a:xfrm>
            <a:off x="1293711" y="739020"/>
            <a:ext cx="9714257" cy="4524315"/>
          </a:xfrm>
          <a:prstGeom prst="rect">
            <a:avLst/>
          </a:prstGeom>
        </p:spPr>
        <p:txBody>
          <a:bodyPr wrap="square">
            <a:spAutoFit/>
          </a:bodyPr>
          <a:lstStyle/>
          <a:p>
            <a:r>
              <a:rPr lang="zh-CN" altLang="en-US" dirty="0">
                <a:latin typeface="楷体" panose="02010609060101010101" pitchFamily="49" charset="-122"/>
                <a:ea typeface="楷体" panose="02010609060101010101" pitchFamily="49" charset="-122"/>
              </a:rPr>
              <a:t>作业：</a:t>
            </a:r>
            <a:r>
              <a:rPr lang="en-US" altLang="zh-CN" dirty="0">
                <a:latin typeface="楷体" panose="02010609060101010101" pitchFamily="49" charset="-122"/>
                <a:ea typeface="楷体" panose="02010609060101010101" pitchFamily="49" charset="-122"/>
              </a:rPr>
              <a:t>P55</a:t>
            </a:r>
          </a:p>
          <a:p>
            <a:r>
              <a:rPr lang="zh-CN" altLang="en-US" b="1" dirty="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2</a:t>
            </a:r>
            <a:r>
              <a:rPr lang="zh-CN" altLang="en-US" b="1" dirty="0">
                <a:latin typeface="楷体" panose="02010609060101010101" pitchFamily="49" charset="-122"/>
                <a:ea typeface="楷体" panose="02010609060101010101" pitchFamily="49" charset="-122"/>
              </a:rPr>
              <a:t>）图像数字化器的性能指标主要包括哪些</a:t>
            </a:r>
            <a:r>
              <a:rPr lang="zh-CN" altLang="en-US" b="1" dirty="0" smtClean="0">
                <a:latin typeface="楷体" panose="02010609060101010101" pitchFamily="49" charset="-122"/>
                <a:ea typeface="楷体" panose="02010609060101010101" pitchFamily="49" charset="-122"/>
              </a:rPr>
              <a:t>？</a:t>
            </a:r>
            <a:endParaRPr lang="en-US" altLang="zh-CN" b="1" dirty="0" smtClean="0">
              <a:latin typeface="楷体" panose="02010609060101010101" pitchFamily="49" charset="-122"/>
              <a:ea typeface="楷体" panose="02010609060101010101" pitchFamily="49" charset="-122"/>
            </a:endParaRPr>
          </a:p>
          <a:p>
            <a:r>
              <a:rPr lang="zh-CN" altLang="en-US" b="1" dirty="0" smtClean="0">
                <a:solidFill>
                  <a:srgbClr val="0070C0"/>
                </a:solidFill>
                <a:latin typeface="楷体" panose="02010609060101010101" pitchFamily="49" charset="-122"/>
                <a:ea typeface="楷体" panose="02010609060101010101" pitchFamily="49" charset="-122"/>
              </a:rPr>
              <a:t>像素大小</a:t>
            </a:r>
            <a:r>
              <a:rPr lang="zh-CN" altLang="en-US" dirty="0" smtClean="0">
                <a:latin typeface="楷体" panose="02010609060101010101" pitchFamily="49" charset="-122"/>
                <a:ea typeface="楷体" panose="02010609060101010101" pitchFamily="49" charset="-122"/>
              </a:rPr>
              <a:t>、</a:t>
            </a:r>
            <a:r>
              <a:rPr lang="zh-CN" altLang="en-US" b="1" dirty="0" smtClean="0">
                <a:solidFill>
                  <a:srgbClr val="0070C0"/>
                </a:solidFill>
                <a:latin typeface="楷体" panose="02010609060101010101" pitchFamily="49" charset="-122"/>
                <a:ea typeface="楷体" panose="02010609060101010101" pitchFamily="49" charset="-122"/>
              </a:rPr>
              <a:t>图像尺寸</a:t>
            </a:r>
            <a:r>
              <a:rPr lang="zh-CN" altLang="en-US" dirty="0" smtClean="0">
                <a:latin typeface="楷体" panose="02010609060101010101" pitchFamily="49" charset="-122"/>
                <a:ea typeface="楷体" panose="02010609060101010101" pitchFamily="49" charset="-122"/>
              </a:rPr>
              <a:t>、</a:t>
            </a:r>
            <a:r>
              <a:rPr lang="zh-CN" altLang="en-US" b="1" dirty="0" smtClean="0">
                <a:solidFill>
                  <a:srgbClr val="0070C0"/>
                </a:solidFill>
                <a:latin typeface="楷体" panose="02010609060101010101" pitchFamily="49" charset="-122"/>
                <a:ea typeface="楷体" panose="02010609060101010101" pitchFamily="49" charset="-122"/>
              </a:rPr>
              <a:t>物理参数</a:t>
            </a:r>
            <a:r>
              <a:rPr lang="zh-CN" altLang="en-US" dirty="0" smtClean="0">
                <a:latin typeface="楷体" panose="02010609060101010101" pitchFamily="49" charset="-122"/>
                <a:ea typeface="楷体" panose="02010609060101010101" pitchFamily="49" charset="-122"/>
              </a:rPr>
              <a:t>、</a:t>
            </a:r>
            <a:r>
              <a:rPr lang="zh-CN" altLang="en-US" b="1" dirty="0" smtClean="0">
                <a:solidFill>
                  <a:srgbClr val="0070C0"/>
                </a:solidFill>
                <a:latin typeface="楷体" panose="02010609060101010101" pitchFamily="49" charset="-122"/>
                <a:ea typeface="楷体" panose="02010609060101010101" pitchFamily="49" charset="-122"/>
              </a:rPr>
              <a:t>线性度</a:t>
            </a:r>
            <a:r>
              <a:rPr lang="zh-CN" altLang="en-US" dirty="0" smtClean="0">
                <a:latin typeface="楷体" panose="02010609060101010101" pitchFamily="49" charset="-122"/>
                <a:ea typeface="楷体" panose="02010609060101010101" pitchFamily="49" charset="-122"/>
              </a:rPr>
              <a:t>、</a:t>
            </a:r>
            <a:r>
              <a:rPr lang="zh-CN" altLang="en-US" b="1" dirty="0" smtClean="0">
                <a:solidFill>
                  <a:srgbClr val="0070C0"/>
                </a:solidFill>
                <a:latin typeface="楷体" panose="02010609060101010101" pitchFamily="49" charset="-122"/>
                <a:ea typeface="楷体" panose="02010609060101010101" pitchFamily="49" charset="-122"/>
              </a:rPr>
              <a:t>灰度级</a:t>
            </a:r>
            <a:r>
              <a:rPr lang="zh-CN" altLang="en-US" dirty="0" smtClean="0">
                <a:latin typeface="楷体" panose="02010609060101010101" pitchFamily="49" charset="-122"/>
                <a:ea typeface="楷体" panose="02010609060101010101" pitchFamily="49" charset="-122"/>
              </a:rPr>
              <a:t>、</a:t>
            </a:r>
            <a:r>
              <a:rPr lang="zh-CN" altLang="en-US" b="1" dirty="0" smtClean="0">
                <a:solidFill>
                  <a:srgbClr val="0070C0"/>
                </a:solidFill>
                <a:latin typeface="楷体" panose="02010609060101010101" pitchFamily="49" charset="-122"/>
                <a:ea typeface="楷体" panose="02010609060101010101" pitchFamily="49" charset="-122"/>
              </a:rPr>
              <a:t>噪声</a:t>
            </a:r>
            <a:r>
              <a:rPr lang="zh-CN" altLang="en-US" dirty="0" smtClean="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5</a:t>
            </a:r>
            <a:r>
              <a:rPr lang="zh-CN" altLang="en-US" b="1" dirty="0">
                <a:latin typeface="楷体" panose="02010609060101010101" pitchFamily="49" charset="-122"/>
                <a:ea typeface="楷体" panose="02010609060101010101" pitchFamily="49" charset="-122"/>
              </a:rPr>
              <a:t>）试简述什么是均匀采样和非均匀采样</a:t>
            </a:r>
            <a:r>
              <a:rPr lang="zh-CN" altLang="en-US" b="1" dirty="0" smtClean="0">
                <a:latin typeface="楷体" panose="02010609060101010101" pitchFamily="49" charset="-122"/>
                <a:ea typeface="楷体" panose="02010609060101010101" pitchFamily="49" charset="-122"/>
              </a:rPr>
              <a:t>。</a:t>
            </a:r>
            <a:endParaRPr lang="en-US" altLang="zh-CN" b="1"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均匀采样是在对图像进行采样的过程中，在</a:t>
            </a:r>
            <a:r>
              <a:rPr lang="en-US" altLang="zh-CN"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x,y</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方向上均进行等间距的采样。</a:t>
            </a:r>
          </a:p>
          <a:p>
            <a:r>
              <a:rPr lang="zh-CN" altLang="en-US" dirty="0">
                <a:latin typeface="楷体" panose="02010609060101010101" pitchFamily="49" charset="-122"/>
                <a:ea typeface="楷体" panose="02010609060101010101" pitchFamily="49" charset="-122"/>
              </a:rPr>
              <a:t>非均匀采样是指在图像的不同区域，根据图像的具体情况进行不等间隔的采样</a:t>
            </a:r>
            <a:r>
              <a:rPr lang="zh-CN" altLang="en-US" dirty="0" smtClean="0">
                <a:latin typeface="楷体" panose="02010609060101010101" pitchFamily="49" charset="-122"/>
                <a:ea typeface="楷体" panose="02010609060101010101" pitchFamily="49" charset="-122"/>
              </a:rPr>
              <a:t>。非均匀采样的间隔选取要依据原图像中包含的细微浓淡变化情况决定。</a:t>
            </a:r>
            <a:endParaRPr lang="zh-CN" altLang="en-US"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rPr>
              <a:t>补充：什么是位图？什么是矢量图？二者有什么区别</a:t>
            </a:r>
            <a:r>
              <a:rPr lang="zh-CN" altLang="en-US" b="1" dirty="0" smtClean="0">
                <a:latin typeface="楷体" panose="02010609060101010101" pitchFamily="49" charset="-122"/>
                <a:ea typeface="楷体" panose="02010609060101010101" pitchFamily="49" charset="-122"/>
              </a:rPr>
              <a:t>？</a:t>
            </a:r>
            <a:endParaRPr lang="en-US" altLang="zh-CN" b="1"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位图也称为栅格图像，是计算机表示数字图像最常用的一种</a:t>
            </a:r>
            <a:r>
              <a:rPr lang="zh-CN" altLang="en-US" dirty="0">
                <a:latin typeface="楷体" panose="02010609060101010101" pitchFamily="49" charset="-122"/>
                <a:ea typeface="楷体" panose="02010609060101010101" pitchFamily="49" charset="-122"/>
              </a:rPr>
              <a:t>类型。位图是由称作像素（图片元素）的单个点组成</a:t>
            </a:r>
            <a:r>
              <a:rPr lang="zh-CN" altLang="en-US" dirty="0" smtClean="0">
                <a:latin typeface="楷体" panose="02010609060101010101" pitchFamily="49" charset="-122"/>
                <a:ea typeface="楷体" panose="02010609060101010101" pitchFamily="49" charset="-122"/>
              </a:rPr>
              <a:t>的。</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矢量图是采用一系列绘图指令来表示一幅</a:t>
            </a:r>
            <a:r>
              <a:rPr lang="zh-CN" altLang="en-US" dirty="0" smtClean="0">
                <a:latin typeface="楷体" panose="02010609060101010101" pitchFamily="49" charset="-122"/>
                <a:ea typeface="楷体" panose="02010609060101010101" pitchFamily="49" charset="-122"/>
              </a:rPr>
              <a:t>图，这种方法的本质是以数学和几何中的公式描述一幅图像。</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区别：矢量</a:t>
            </a:r>
            <a:r>
              <a:rPr lang="zh-CN" altLang="en-US" dirty="0" smtClean="0">
                <a:latin typeface="楷体" panose="02010609060101010101" pitchFamily="49" charset="-122"/>
                <a:ea typeface="楷体" panose="02010609060101010101" pitchFamily="49" charset="-122"/>
              </a:rPr>
              <a:t>图文件</a:t>
            </a:r>
            <a:r>
              <a:rPr lang="zh-CN" altLang="en-US" dirty="0">
                <a:latin typeface="楷体" panose="02010609060101010101" pitchFamily="49" charset="-122"/>
                <a:ea typeface="楷体" panose="02010609060101010101" pitchFamily="49" charset="-122"/>
              </a:rPr>
              <a:t>数据量小、图像质量与分辨率</a:t>
            </a:r>
            <a:r>
              <a:rPr lang="zh-CN" altLang="en-US" dirty="0" smtClean="0">
                <a:latin typeface="楷体" panose="02010609060101010101" pitchFamily="49" charset="-122"/>
                <a:ea typeface="楷体" panose="02010609060101010101" pitchFamily="49" charset="-122"/>
              </a:rPr>
              <a:t>无关；</a:t>
            </a:r>
            <a:r>
              <a:rPr lang="zh-CN" altLang="en-US" dirty="0">
                <a:latin typeface="楷体" panose="02010609060101010101" pitchFamily="49" charset="-122"/>
                <a:ea typeface="楷体" panose="02010609060101010101" pitchFamily="49" charset="-122"/>
              </a:rPr>
              <a:t>位图信息量</a:t>
            </a:r>
            <a:r>
              <a:rPr lang="zh-CN" altLang="en-US" dirty="0" smtClean="0">
                <a:latin typeface="楷体" panose="02010609060101010101" pitchFamily="49" charset="-122"/>
                <a:ea typeface="楷体" panose="02010609060101010101" pitchFamily="49" charset="-122"/>
              </a:rPr>
              <a:t>丰富。</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00803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6446" y="529689"/>
            <a:ext cx="9964616" cy="923330"/>
          </a:xfrm>
          <a:prstGeom prst="rect">
            <a:avLst/>
          </a:prstGeom>
        </p:spPr>
        <p:txBody>
          <a:bodyPr wrap="square">
            <a:spAutoFit/>
          </a:bodyPr>
          <a:lstStyle/>
          <a:p>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）（灰度级）伪彩色变换</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将每一个像元的灰度值通过三个独立变换分别</a:t>
            </a:r>
            <a:r>
              <a:rPr lang="zh-CN" altLang="en-US" dirty="0" smtClean="0">
                <a:latin typeface="楷体" panose="02010609060101010101" pitchFamily="49" charset="-122"/>
                <a:ea typeface="楷体" panose="02010609060101010101" pitchFamily="49" charset="-122"/>
              </a:rPr>
              <a:t>产生红</a:t>
            </a:r>
            <a:r>
              <a:rPr lang="zh-CN" altLang="en-US" dirty="0">
                <a:latin typeface="楷体" panose="02010609060101010101" pitchFamily="49" charset="-122"/>
                <a:ea typeface="楷体" panose="02010609060101010101" pitchFamily="49" charset="-122"/>
              </a:rPr>
              <a:t>、绿、蓝三个分量图像，然后将其合成为一幅彩色</a:t>
            </a:r>
            <a:r>
              <a:rPr lang="zh-CN" altLang="en-US" dirty="0" smtClean="0">
                <a:latin typeface="楷体" panose="02010609060101010101" pitchFamily="49" charset="-122"/>
                <a:ea typeface="楷体" panose="02010609060101010101" pitchFamily="49" charset="-122"/>
              </a:rPr>
              <a:t>图像。</a:t>
            </a:r>
            <a:endParaRPr lang="zh-CN" altLang="en-US" dirty="0">
              <a:latin typeface="楷体" panose="02010609060101010101" pitchFamily="49" charset="-122"/>
              <a:ea typeface="楷体" panose="02010609060101010101" pitchFamily="49" charset="-122"/>
            </a:endParaRPr>
          </a:p>
        </p:txBody>
      </p:sp>
      <p:sp>
        <p:nvSpPr>
          <p:cNvPr id="3" name="矩形 2"/>
          <p:cNvSpPr/>
          <p:nvPr/>
        </p:nvSpPr>
        <p:spPr>
          <a:xfrm>
            <a:off x="1166446" y="1696888"/>
            <a:ext cx="10026162" cy="646331"/>
          </a:xfrm>
          <a:prstGeom prst="rect">
            <a:avLst/>
          </a:prstGeom>
        </p:spPr>
        <p:txBody>
          <a:bodyPr wrap="square">
            <a:spAutoFit/>
          </a:bodyPr>
          <a:lstStyle/>
          <a:p>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）频域</a:t>
            </a:r>
            <a:r>
              <a:rPr lang="zh-CN" altLang="en-US" dirty="0" smtClean="0">
                <a:latin typeface="楷体" panose="02010609060101010101" pitchFamily="49" charset="-122"/>
                <a:ea typeface="楷体" panose="02010609060101010101" pitchFamily="49" charset="-122"/>
              </a:rPr>
              <a:t>滤波</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在不同的频率分量与颜色之间经过一定的变换建立一种对应关系</a:t>
            </a:r>
            <a:r>
              <a:rPr lang="zh-CN" altLang="en-US" dirty="0" smtClean="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4006" t="35641" r="4648" b="25384"/>
          <a:stretch/>
        </p:blipFill>
        <p:spPr>
          <a:xfrm>
            <a:off x="1972408" y="2587088"/>
            <a:ext cx="8352692" cy="2672861"/>
          </a:xfrm>
          <a:prstGeom prst="rect">
            <a:avLst/>
          </a:prstGeom>
        </p:spPr>
      </p:pic>
    </p:spTree>
    <p:extLst>
      <p:ext uri="{BB962C8B-B14F-4D97-AF65-F5344CB8AC3E}">
        <p14:creationId xmlns:p14="http://schemas.microsoft.com/office/powerpoint/2010/main" val="57286681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0266" y="2505806"/>
            <a:ext cx="6192687" cy="3974123"/>
          </a:xfrm>
          <a:prstGeom prst="rect">
            <a:avLst/>
          </a:prstGeom>
        </p:spPr>
      </p:pic>
      <p:sp>
        <p:nvSpPr>
          <p:cNvPr id="4" name="文本框 3"/>
          <p:cNvSpPr txBox="1"/>
          <p:nvPr/>
        </p:nvSpPr>
        <p:spPr>
          <a:xfrm>
            <a:off x="3209193" y="5679831"/>
            <a:ext cx="122213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solidFill>
                <a:effectLst/>
                <a:uLnTx/>
                <a:uFillTx/>
                <a:latin typeface="Tw Cen MT" panose="020B0602020104020603"/>
                <a:ea typeface="宋体" panose="02010600030101010101" pitchFamily="2" charset="-122"/>
                <a:cs typeface="+mn-cs"/>
              </a:rPr>
              <a:t>中心低频，外围高频</a:t>
            </a:r>
            <a:endParaRPr kumimoji="0" lang="zh-CN" altLang="en-US" sz="1800" b="0" i="0" u="none" strike="noStrike" kern="1200" cap="none" spc="0" normalizeH="0" baseline="0" noProof="0" dirty="0">
              <a:ln>
                <a:noFill/>
              </a:ln>
              <a:solidFill>
                <a:prstClr val="black"/>
              </a:solidFill>
              <a:effectLst/>
              <a:uLnTx/>
              <a:uFillTx/>
              <a:latin typeface="Tw Cen MT" panose="020B0602020104020603"/>
              <a:ea typeface="宋体" panose="02010600030101010101" pitchFamily="2" charset="-122"/>
              <a:cs typeface="+mn-cs"/>
            </a:endParaRPr>
          </a:p>
        </p:txBody>
      </p:sp>
      <p:sp>
        <p:nvSpPr>
          <p:cNvPr id="5" name="矩形 4"/>
          <p:cNvSpPr/>
          <p:nvPr/>
        </p:nvSpPr>
        <p:spPr>
          <a:xfrm>
            <a:off x="1192823" y="600458"/>
            <a:ext cx="6096000" cy="1754326"/>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单一颜色的图像频率为</a:t>
            </a:r>
            <a:r>
              <a:rPr kumimoji="0" lang="en-US" altLang="zh-CN"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0</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图像去低频：轮廓；去高频</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高频：图像的边沿、细节；低频：图像的轮廓。</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图像低频、高频的判断。</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w Cen MT" panose="020B0602020104020603"/>
              <a:ea typeface="宋体" panose="02010600030101010101" pitchFamily="2" charset="-122"/>
              <a:cs typeface="+mn-cs"/>
            </a:endParaRPr>
          </a:p>
        </p:txBody>
      </p:sp>
    </p:spTree>
    <p:extLst>
      <p:ext uri="{BB962C8B-B14F-4D97-AF65-F5344CB8AC3E}">
        <p14:creationId xmlns:p14="http://schemas.microsoft.com/office/powerpoint/2010/main" val="29059210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3338" y="782515"/>
            <a:ext cx="9671538" cy="5632311"/>
          </a:xfrm>
          <a:prstGeom prst="rect">
            <a:avLst/>
          </a:prstGeom>
          <a:noFill/>
        </p:spPr>
        <p:txBody>
          <a:bodyPr wrap="square" rtlCol="0">
            <a:spAutoFit/>
          </a:bodyPr>
          <a:lstStyle/>
          <a:p>
            <a:r>
              <a:rPr lang="zh-CN" altLang="en-US" b="1" dirty="0" smtClean="0">
                <a:latin typeface="楷体" panose="02010609060101010101" pitchFamily="49" charset="-122"/>
                <a:ea typeface="楷体" panose="02010609060101010101" pitchFamily="49" charset="-122"/>
              </a:rPr>
              <a:t>（</a:t>
            </a:r>
            <a:r>
              <a:rPr lang="en-US" altLang="zh-CN" b="1" dirty="0" smtClean="0">
                <a:latin typeface="楷体" panose="02010609060101010101" pitchFamily="49" charset="-122"/>
                <a:ea typeface="楷体" panose="02010609060101010101" pitchFamily="49" charset="-122"/>
              </a:rPr>
              <a:t>17</a:t>
            </a:r>
            <a:r>
              <a:rPr lang="zh-CN" altLang="en-US" b="1" dirty="0" smtClean="0">
                <a:latin typeface="楷体" panose="02010609060101010101" pitchFamily="49" charset="-122"/>
                <a:ea typeface="楷体" panose="02010609060101010101" pitchFamily="49" charset="-122"/>
              </a:rPr>
              <a:t>）什么是邻域平均滤波法？它具有哪些主要特点？</a:t>
            </a:r>
            <a:endParaRPr lang="en-US" altLang="zh-CN" b="1"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邻域平均滤波</a:t>
            </a:r>
            <a:r>
              <a:rPr lang="zh-CN" altLang="en-US" dirty="0" smtClean="0">
                <a:latin typeface="楷体" panose="02010609060101010101" pitchFamily="49" charset="-122"/>
                <a:ea typeface="楷体" panose="02010609060101010101" pitchFamily="49" charset="-122"/>
              </a:rPr>
              <a:t>法是将一个像素点及其邻域中的所有像素点的平均值赋给输出图像中相应的像素点，从而达到平滑的目的。</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主要特点： ①邻域平均滤波法是线性运算； </a:t>
            </a:r>
            <a:r>
              <a:rPr lang="zh-CN" altLang="en-US" dirty="0" smtClean="0">
                <a:latin typeface="楷体" panose="02010609060101010101" pitchFamily="49" charset="-122"/>
                <a:ea typeface="楷体" panose="02010609060101010101" pitchFamily="49" charset="-122"/>
              </a:rPr>
              <a:t>②</a:t>
            </a:r>
            <a:r>
              <a:rPr lang="zh-CN" altLang="en-US" dirty="0">
                <a:latin typeface="楷体" panose="02010609060101010101" pitchFamily="49" charset="-122"/>
                <a:ea typeface="楷体" panose="02010609060101010101" pitchFamily="49" charset="-122"/>
              </a:rPr>
              <a:t>邻域平均滤波法</a:t>
            </a:r>
            <a:r>
              <a:rPr lang="zh-CN" altLang="en-US" dirty="0" smtClean="0">
                <a:latin typeface="楷体" panose="02010609060101010101" pitchFamily="49" charset="-122"/>
                <a:ea typeface="楷体" panose="02010609060101010101" pitchFamily="49" charset="-122"/>
              </a:rPr>
              <a:t>是</a:t>
            </a:r>
            <a:r>
              <a:rPr lang="zh-CN" altLang="en-US" dirty="0">
                <a:latin typeface="楷体" panose="02010609060101010101" pitchFamily="49" charset="-122"/>
                <a:ea typeface="楷体" panose="02010609060101010101" pitchFamily="49" charset="-122"/>
              </a:rPr>
              <a:t>简单的空域处理方法； ③邻域</a:t>
            </a:r>
            <a:r>
              <a:rPr lang="zh-CN" altLang="en-US" dirty="0" smtClean="0">
                <a:latin typeface="楷体" panose="02010609060101010101" pitchFamily="49" charset="-122"/>
                <a:ea typeface="楷体" panose="02010609060101010101" pitchFamily="49" charset="-122"/>
              </a:rPr>
              <a:t>平均滤波法</a:t>
            </a:r>
            <a:r>
              <a:rPr lang="zh-CN" altLang="en-US" dirty="0">
                <a:latin typeface="楷体" panose="02010609060101010101" pitchFamily="49" charset="-122"/>
                <a:ea typeface="楷体" panose="02010609060101010101" pitchFamily="49" charset="-122"/>
              </a:rPr>
              <a:t>属于低通滤波的处理方法，它在抑制噪声的同时使图像变得模糊，即图像的细节</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例如边缘信息</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被</a:t>
            </a:r>
            <a:r>
              <a:rPr lang="zh-CN" altLang="en-US" dirty="0" smtClean="0">
                <a:latin typeface="楷体" panose="02010609060101010101" pitchFamily="49" charset="-122"/>
                <a:ea typeface="楷体" panose="02010609060101010101" pitchFamily="49" charset="-122"/>
              </a:rPr>
              <a:t>削弱</a:t>
            </a:r>
            <a:r>
              <a:rPr lang="zh-CN" altLang="en-US" dirty="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zh-CN" altLang="en-US" b="1" dirty="0" smtClean="0">
                <a:latin typeface="楷体" panose="02010609060101010101" pitchFamily="49" charset="-122"/>
                <a:ea typeface="楷体" panose="02010609060101010101" pitchFamily="49" charset="-122"/>
              </a:rPr>
              <a:t>（</a:t>
            </a:r>
            <a:r>
              <a:rPr lang="en-US" altLang="zh-CN" b="1" dirty="0" smtClean="0">
                <a:latin typeface="楷体" panose="02010609060101010101" pitchFamily="49" charset="-122"/>
                <a:ea typeface="楷体" panose="02010609060101010101" pitchFamily="49" charset="-122"/>
              </a:rPr>
              <a:t>19</a:t>
            </a:r>
            <a:r>
              <a:rPr lang="zh-CN" altLang="en-US" b="1" dirty="0" smtClean="0">
                <a:latin typeface="楷体" panose="02010609060101010101" pitchFamily="49" charset="-122"/>
                <a:ea typeface="楷体" panose="02010609060101010101" pitchFamily="49" charset="-122"/>
              </a:rPr>
              <a:t>）什么是锐化滤波？常用的锐化滤波方法主要有哪几种？</a:t>
            </a:r>
            <a:endParaRPr lang="en-US" altLang="zh-CN" b="1"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锐化滤波是将图像的低频分量消除或减弱，从而增强图像中物体的边缘轮廓信息，使得除边缘以外的像素点的灰度值趋向于零。</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常用的锐化滤波方法主要</a:t>
            </a:r>
            <a:r>
              <a:rPr lang="zh-CN" altLang="en-US" dirty="0" smtClean="0">
                <a:latin typeface="楷体" panose="02010609060101010101" pitchFamily="49" charset="-122"/>
                <a:ea typeface="楷体" panose="02010609060101010101" pitchFamily="49" charset="-122"/>
              </a:rPr>
              <a:t>有：梯度法、拉普拉斯算子和定向滤波等。</a:t>
            </a:r>
            <a:endParaRPr lang="en-US" altLang="zh-CN" dirty="0" smtClean="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zh-CN" altLang="en-US" b="1" dirty="0" smtClean="0">
                <a:latin typeface="楷体" panose="02010609060101010101" pitchFamily="49" charset="-122"/>
                <a:ea typeface="楷体" panose="02010609060101010101" pitchFamily="49" charset="-122"/>
              </a:rPr>
              <a:t>（</a:t>
            </a:r>
            <a:r>
              <a:rPr lang="en-US" altLang="zh-CN" b="1" dirty="0" smtClean="0">
                <a:latin typeface="楷体" panose="02010609060101010101" pitchFamily="49" charset="-122"/>
                <a:ea typeface="楷体" panose="02010609060101010101" pitchFamily="49" charset="-122"/>
              </a:rPr>
              <a:t>20</a:t>
            </a:r>
            <a:r>
              <a:rPr lang="zh-CN" altLang="en-US" b="1" dirty="0" smtClean="0">
                <a:latin typeface="楷体" panose="02010609060101010101" pitchFamily="49" charset="-122"/>
                <a:ea typeface="楷体" panose="02010609060101010101" pitchFamily="49" charset="-122"/>
              </a:rPr>
              <a:t>）试简述频域滤波的原理及主要步骤。</a:t>
            </a:r>
            <a:endParaRPr lang="en-US" altLang="zh-CN" b="1" dirty="0" smtClean="0">
              <a:latin typeface="楷体" panose="02010609060101010101" pitchFamily="49" charset="-122"/>
              <a:ea typeface="楷体" panose="02010609060101010101" pitchFamily="49" charset="-122"/>
            </a:endParaRPr>
          </a:p>
          <a:p>
            <a:r>
              <a:rPr lang="zh-CN" altLang="en-US" b="1" dirty="0" smtClean="0">
                <a:latin typeface="楷体" panose="02010609060101010101" pitchFamily="49" charset="-122"/>
                <a:ea typeface="楷体" panose="02010609060101010101" pitchFamily="49" charset="-122"/>
              </a:rPr>
              <a:t>原理：</a:t>
            </a:r>
            <a:r>
              <a:rPr lang="zh-CN" altLang="en-US" dirty="0" smtClean="0">
                <a:latin typeface="楷体" panose="02010609060101010101" pitchFamily="49" charset="-122"/>
                <a:ea typeface="楷体" panose="02010609060101010101" pitchFamily="49" charset="-122"/>
              </a:rPr>
              <a:t>基于卷积定理，运用数字变换作为工具，得到低通、高通、带通或带阻滤波。频域增强方法是将图像从空间域变换到频率域，在图像的频域空间对图像进行滤波处理。傅里叶变换和卷积理论是频域滤波技术的基础。</a:t>
            </a:r>
            <a:endParaRPr lang="en-US" altLang="zh-CN" dirty="0" smtClean="0">
              <a:latin typeface="楷体" panose="02010609060101010101" pitchFamily="49" charset="-122"/>
              <a:ea typeface="楷体" panose="02010609060101010101" pitchFamily="49" charset="-122"/>
            </a:endParaRPr>
          </a:p>
          <a:p>
            <a:r>
              <a:rPr lang="zh-CN" altLang="en-US" b="1" dirty="0" smtClean="0">
                <a:latin typeface="楷体" panose="02010609060101010101" pitchFamily="49" charset="-122"/>
                <a:ea typeface="楷体" panose="02010609060101010101" pitchFamily="49" charset="-122"/>
              </a:rPr>
              <a:t>主要步骤：</a:t>
            </a:r>
            <a:endParaRPr lang="en-US" altLang="zh-CN" b="1"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①</a:t>
            </a:r>
            <a:r>
              <a:rPr lang="zh-CN" altLang="en-US" dirty="0" smtClean="0">
                <a:latin typeface="楷体" panose="02010609060101010101" pitchFamily="49" charset="-122"/>
                <a:ea typeface="楷体" panose="02010609060101010101" pitchFamily="49" charset="-122"/>
              </a:rPr>
              <a:t>对原始图像</a:t>
            </a:r>
            <a:r>
              <a:rPr lang="en-US" altLang="zh-CN" dirty="0" smtClean="0">
                <a:latin typeface="楷体" panose="02010609060101010101" pitchFamily="49" charset="-122"/>
                <a:ea typeface="楷体" panose="02010609060101010101" pitchFamily="49" charset="-122"/>
              </a:rPr>
              <a:t>f(</a:t>
            </a:r>
            <a:r>
              <a:rPr lang="en-US" altLang="zh-CN" dirty="0" err="1" smtClean="0">
                <a:latin typeface="楷体" panose="02010609060101010101" pitchFamily="49" charset="-122"/>
                <a:ea typeface="楷体" panose="02010609060101010101" pitchFamily="49" charset="-122"/>
              </a:rPr>
              <a:t>x,y</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进行傅里叶变换得到</a:t>
            </a:r>
            <a:r>
              <a:rPr lang="en-US" altLang="zh-CN" dirty="0" smtClean="0">
                <a:latin typeface="楷体" panose="02010609060101010101" pitchFamily="49" charset="-122"/>
                <a:ea typeface="楷体" panose="02010609060101010101" pitchFamily="49" charset="-122"/>
              </a:rPr>
              <a:t>F(</a:t>
            </a:r>
            <a:r>
              <a:rPr lang="en-US" altLang="zh-CN" dirty="0" err="1" smtClean="0">
                <a:latin typeface="楷体" panose="02010609060101010101" pitchFamily="49" charset="-122"/>
                <a:ea typeface="楷体" panose="02010609060101010101" pitchFamily="49" charset="-122"/>
              </a:rPr>
              <a:t>u,v</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②</a:t>
            </a:r>
            <a:r>
              <a:rPr lang="zh-CN" altLang="en-US" dirty="0" smtClean="0">
                <a:latin typeface="楷体" panose="02010609060101010101" pitchFamily="49" charset="-122"/>
                <a:ea typeface="楷体" panose="02010609060101010101" pitchFamily="49" charset="-122"/>
              </a:rPr>
              <a:t>将</a:t>
            </a:r>
            <a:r>
              <a:rPr lang="en-US" altLang="zh-CN" dirty="0" smtClean="0">
                <a:latin typeface="楷体" panose="02010609060101010101" pitchFamily="49" charset="-122"/>
                <a:ea typeface="楷体" panose="02010609060101010101" pitchFamily="49" charset="-122"/>
              </a:rPr>
              <a:t>F(</a:t>
            </a:r>
            <a:r>
              <a:rPr lang="en-US" altLang="zh-CN" dirty="0" err="1" smtClean="0">
                <a:latin typeface="楷体" panose="02010609060101010101" pitchFamily="49" charset="-122"/>
                <a:ea typeface="楷体" panose="02010609060101010101" pitchFamily="49" charset="-122"/>
              </a:rPr>
              <a:t>u,v</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与滤波器函数</a:t>
            </a:r>
            <a:r>
              <a:rPr lang="en-US" altLang="zh-CN" dirty="0" smtClean="0">
                <a:latin typeface="楷体" panose="02010609060101010101" pitchFamily="49" charset="-122"/>
                <a:ea typeface="楷体" panose="02010609060101010101" pitchFamily="49" charset="-122"/>
              </a:rPr>
              <a:t>H(</a:t>
            </a:r>
            <a:r>
              <a:rPr lang="en-US" altLang="zh-CN" dirty="0" err="1" smtClean="0">
                <a:latin typeface="楷体" panose="02010609060101010101" pitchFamily="49" charset="-122"/>
                <a:ea typeface="楷体" panose="02010609060101010101" pitchFamily="49" charset="-122"/>
              </a:rPr>
              <a:t>u,v</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进行卷积运算得到</a:t>
            </a:r>
            <a:r>
              <a:rPr lang="en-US" altLang="zh-CN" dirty="0" smtClean="0">
                <a:latin typeface="楷体" panose="02010609060101010101" pitchFamily="49" charset="-122"/>
                <a:ea typeface="楷体" panose="02010609060101010101" pitchFamily="49" charset="-122"/>
              </a:rPr>
              <a:t>G(</a:t>
            </a:r>
            <a:r>
              <a:rPr lang="en-US" altLang="zh-CN" dirty="0" err="1" smtClean="0">
                <a:latin typeface="楷体" panose="02010609060101010101" pitchFamily="49" charset="-122"/>
                <a:ea typeface="楷体" panose="02010609060101010101" pitchFamily="49" charset="-122"/>
              </a:rPr>
              <a:t>u,v</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③</a:t>
            </a:r>
            <a:r>
              <a:rPr lang="zh-CN" altLang="en-US" dirty="0" smtClean="0">
                <a:latin typeface="楷体" panose="02010609060101010101" pitchFamily="49" charset="-122"/>
                <a:ea typeface="楷体" panose="02010609060101010101" pitchFamily="49" charset="-122"/>
              </a:rPr>
              <a:t>对</a:t>
            </a:r>
            <a:r>
              <a:rPr lang="en-US" altLang="zh-CN" dirty="0" smtClean="0">
                <a:latin typeface="楷体" panose="02010609060101010101" pitchFamily="49" charset="-122"/>
                <a:ea typeface="楷体" panose="02010609060101010101" pitchFamily="49" charset="-122"/>
              </a:rPr>
              <a:t>G(</a:t>
            </a:r>
            <a:r>
              <a:rPr lang="en-US" altLang="zh-CN" dirty="0" err="1" smtClean="0">
                <a:latin typeface="楷体" panose="02010609060101010101" pitchFamily="49" charset="-122"/>
                <a:ea typeface="楷体" panose="02010609060101010101" pitchFamily="49" charset="-122"/>
              </a:rPr>
              <a:t>u,v</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进行傅里叶逆变换，即可求出增强图像</a:t>
            </a:r>
            <a:r>
              <a:rPr lang="en-US" altLang="zh-CN" dirty="0" smtClean="0">
                <a:latin typeface="楷体" panose="02010609060101010101" pitchFamily="49" charset="-122"/>
                <a:ea typeface="楷体" panose="02010609060101010101" pitchFamily="49" charset="-122"/>
              </a:rPr>
              <a:t>g(</a:t>
            </a:r>
            <a:r>
              <a:rPr lang="en-US" altLang="zh-CN" dirty="0" err="1" smtClean="0">
                <a:latin typeface="楷体" panose="02010609060101010101" pitchFamily="49" charset="-122"/>
                <a:ea typeface="楷体" panose="02010609060101010101" pitchFamily="49" charset="-122"/>
              </a:rPr>
              <a:t>x,y</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648846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89538" y="714327"/>
            <a:ext cx="9753600" cy="1477328"/>
          </a:xfrm>
          <a:prstGeom prst="rect">
            <a:avLst/>
          </a:prstGeom>
        </p:spPr>
        <p:txBody>
          <a:bodyPr wrap="square">
            <a:spAutoFit/>
          </a:bodyPr>
          <a:lstStyle/>
          <a:p>
            <a:pPr lvl="0"/>
            <a:r>
              <a:rPr lang="zh-CN" altLang="en-US" b="1" dirty="0">
                <a:solidFill>
                  <a:prstClr val="black"/>
                </a:solidFill>
                <a:latin typeface="楷体" panose="02010609060101010101" pitchFamily="49" charset="-122"/>
                <a:ea typeface="楷体" panose="02010609060101010101" pitchFamily="49" charset="-122"/>
              </a:rPr>
              <a:t>（</a:t>
            </a:r>
            <a:r>
              <a:rPr lang="en-US" altLang="zh-CN" b="1" dirty="0">
                <a:solidFill>
                  <a:prstClr val="black"/>
                </a:solidFill>
                <a:latin typeface="楷体" panose="02010609060101010101" pitchFamily="49" charset="-122"/>
                <a:ea typeface="楷体" panose="02010609060101010101" pitchFamily="49" charset="-122"/>
              </a:rPr>
              <a:t>21</a:t>
            </a:r>
            <a:r>
              <a:rPr lang="zh-CN" altLang="en-US" b="1" dirty="0">
                <a:solidFill>
                  <a:prstClr val="black"/>
                </a:solidFill>
                <a:latin typeface="楷体" panose="02010609060101010101" pitchFamily="49" charset="-122"/>
                <a:ea typeface="楷体" panose="02010609060101010101" pitchFamily="49" charset="-122"/>
              </a:rPr>
              <a:t>）在数字图像处理中，低通滤波和高通滤波各有何作用</a:t>
            </a:r>
            <a:r>
              <a:rPr lang="zh-CN" altLang="en-US" b="1" dirty="0" smtClean="0">
                <a:solidFill>
                  <a:prstClr val="black"/>
                </a:solidFill>
                <a:latin typeface="楷体" panose="02010609060101010101" pitchFamily="49" charset="-122"/>
                <a:ea typeface="楷体" panose="02010609060101010101" pitchFamily="49" charset="-122"/>
              </a:rPr>
              <a:t>？</a:t>
            </a:r>
            <a:endParaRPr lang="en-US" altLang="zh-CN" b="1" dirty="0" smtClean="0">
              <a:solidFill>
                <a:prstClr val="black"/>
              </a:solidFill>
              <a:latin typeface="楷体" panose="02010609060101010101" pitchFamily="49" charset="-122"/>
              <a:ea typeface="楷体" panose="02010609060101010101" pitchFamily="49" charset="-122"/>
            </a:endParaRPr>
          </a:p>
          <a:p>
            <a:pPr lvl="0"/>
            <a:r>
              <a:rPr lang="zh-CN" altLang="en-US" dirty="0">
                <a:solidFill>
                  <a:prstClr val="black"/>
                </a:solidFill>
                <a:latin typeface="楷体" panose="02010609060101010101" pitchFamily="49" charset="-122"/>
                <a:ea typeface="楷体" panose="02010609060101010101" pitchFamily="49" charset="-122"/>
              </a:rPr>
              <a:t>低通</a:t>
            </a:r>
            <a:r>
              <a:rPr lang="zh-CN" altLang="en-US" dirty="0" smtClean="0">
                <a:solidFill>
                  <a:prstClr val="black"/>
                </a:solidFill>
                <a:latin typeface="楷体" panose="02010609060101010101" pitchFamily="49" charset="-122"/>
                <a:ea typeface="楷体" panose="02010609060101010101" pitchFamily="49" charset="-122"/>
              </a:rPr>
              <a:t>滤波：抑制高频成分，保留低频成分，可以消除图像中的随机噪声、削弱边缘效应，起到平滑图像的作用。</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a:solidFill>
                  <a:prstClr val="black"/>
                </a:solidFill>
                <a:latin typeface="楷体" panose="02010609060101010101" pitchFamily="49" charset="-122"/>
                <a:ea typeface="楷体" panose="02010609060101010101" pitchFamily="49" charset="-122"/>
              </a:rPr>
              <a:t>高通滤波：突出高频分量，抑制低频分量，可以对图像的边缘信息进行增强，</a:t>
            </a:r>
            <a:r>
              <a:rPr lang="zh-CN" altLang="en-US" dirty="0" smtClean="0">
                <a:solidFill>
                  <a:prstClr val="black"/>
                </a:solidFill>
                <a:latin typeface="楷体" panose="02010609060101010101" pitchFamily="49" charset="-122"/>
                <a:ea typeface="楷体" panose="02010609060101010101" pitchFamily="49" charset="-122"/>
              </a:rPr>
              <a:t>使</a:t>
            </a:r>
            <a:r>
              <a:rPr lang="zh-CN" altLang="en-US" dirty="0">
                <a:solidFill>
                  <a:prstClr val="black"/>
                </a:solidFill>
                <a:latin typeface="楷体" panose="02010609060101010101" pitchFamily="49" charset="-122"/>
                <a:ea typeface="楷体" panose="02010609060101010101" pitchFamily="49" charset="-122"/>
              </a:rPr>
              <a:t>图像</a:t>
            </a:r>
            <a:r>
              <a:rPr lang="zh-CN" altLang="en-US" dirty="0" smtClean="0">
                <a:solidFill>
                  <a:prstClr val="black"/>
                </a:solidFill>
                <a:latin typeface="楷体" panose="02010609060101010101" pitchFamily="49" charset="-122"/>
                <a:ea typeface="楷体" panose="02010609060101010101" pitchFamily="49" charset="-122"/>
              </a:rPr>
              <a:t>轮廓变清晰，起</a:t>
            </a:r>
            <a:r>
              <a:rPr lang="zh-CN" altLang="en-US" dirty="0">
                <a:solidFill>
                  <a:prstClr val="black"/>
                </a:solidFill>
                <a:latin typeface="楷体" panose="02010609060101010101" pitchFamily="49" charset="-122"/>
                <a:ea typeface="楷体" panose="02010609060101010101" pitchFamily="49" charset="-122"/>
              </a:rPr>
              <a:t>到锐化图像的作用。</a:t>
            </a:r>
          </a:p>
        </p:txBody>
      </p:sp>
    </p:spTree>
    <p:extLst>
      <p:ext uri="{BB962C8B-B14F-4D97-AF65-F5344CB8AC3E}">
        <p14:creationId xmlns:p14="http://schemas.microsoft.com/office/powerpoint/2010/main" val="19312539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12577" y="140677"/>
            <a:ext cx="4026877" cy="707886"/>
          </a:xfrm>
          <a:prstGeom prst="rect">
            <a:avLst/>
          </a:prstGeom>
          <a:noFill/>
        </p:spPr>
        <p:txBody>
          <a:bodyPr wrap="square" rtlCol="0">
            <a:spAutoFit/>
          </a:bodyPr>
          <a:lstStyle/>
          <a:p>
            <a:r>
              <a:rPr lang="zh-CN" altLang="en-US" sz="4000" dirty="0">
                <a:latin typeface="华文彩云" panose="02010800040101010101" pitchFamily="2" charset="-122"/>
                <a:ea typeface="华文彩云" panose="02010800040101010101" pitchFamily="2" charset="-122"/>
              </a:rPr>
              <a:t>第七章 图像复原</a:t>
            </a:r>
          </a:p>
        </p:txBody>
      </p:sp>
      <p:sp>
        <p:nvSpPr>
          <p:cNvPr id="3" name="文本框 2"/>
          <p:cNvSpPr txBox="1"/>
          <p:nvPr/>
        </p:nvSpPr>
        <p:spPr>
          <a:xfrm>
            <a:off x="1143000" y="1063869"/>
            <a:ext cx="10594731" cy="4801314"/>
          </a:xfrm>
          <a:prstGeom prst="rect">
            <a:avLst/>
          </a:prstGeom>
          <a:noFill/>
        </p:spPr>
        <p:txBody>
          <a:bodyPr wrap="square" rtlCol="0">
            <a:spAutoFit/>
          </a:bodyPr>
          <a:lstStyle/>
          <a:p>
            <a:r>
              <a:rPr lang="en-US" altLang="zh-CN" b="1" dirty="0" smtClean="0">
                <a:latin typeface="楷体" panose="02010609060101010101" pitchFamily="49" charset="-122"/>
                <a:ea typeface="楷体" panose="02010609060101010101" pitchFamily="49" charset="-122"/>
              </a:rPr>
              <a:t>1</a:t>
            </a:r>
            <a:r>
              <a:rPr lang="zh-CN" altLang="en-US" b="1" dirty="0" smtClean="0">
                <a:latin typeface="楷体" panose="02010609060101010101" pitchFamily="49" charset="-122"/>
                <a:ea typeface="楷体" panose="02010609060101010101" pitchFamily="49" charset="-122"/>
              </a:rPr>
              <a:t>、什么是图像的退化？</a:t>
            </a:r>
            <a:endParaRPr lang="en-US" altLang="zh-CN" b="1"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在景物成像过程中，由于目标的高速运动、散射、成像系统畸变和噪声干扰，致使最后形成的图像存在种种恶化， 称之为“ 退化”</a:t>
            </a:r>
            <a:r>
              <a:rPr lang="zh-CN" altLang="en-US" dirty="0" smtClean="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en-US" altLang="zh-CN" b="1" dirty="0">
                <a:latin typeface="楷体" panose="02010609060101010101" pitchFamily="49" charset="-122"/>
                <a:ea typeface="楷体" panose="02010609060101010101" pitchFamily="49" charset="-122"/>
              </a:rPr>
              <a:t>2</a:t>
            </a:r>
            <a:r>
              <a:rPr lang="zh-CN" altLang="en-US" b="1" dirty="0" smtClean="0">
                <a:latin typeface="楷体" panose="02010609060101010101" pitchFamily="49" charset="-122"/>
                <a:ea typeface="楷体" panose="02010609060101010101" pitchFamily="49" charset="-122"/>
              </a:rPr>
              <a:t>、图像退化的原因</a:t>
            </a:r>
            <a:r>
              <a:rPr lang="zh-CN" altLang="en-US" dirty="0" smtClean="0">
                <a:latin typeface="楷体" panose="02010609060101010101" pitchFamily="49" charset="-122"/>
                <a:ea typeface="楷体" panose="02010609060101010101" pitchFamily="49" charset="-122"/>
              </a:rPr>
              <a:t>（考试要求能写出</a:t>
            </a:r>
            <a:r>
              <a:rPr lang="en-US" altLang="zh-CN" dirty="0" smtClean="0">
                <a:latin typeface="楷体" panose="02010609060101010101" pitchFamily="49" charset="-122"/>
                <a:ea typeface="楷体" panose="02010609060101010101" pitchFamily="49" charset="-122"/>
              </a:rPr>
              <a:t>4</a:t>
            </a:r>
            <a:r>
              <a:rPr lang="zh-CN" altLang="en-US" dirty="0" smtClean="0">
                <a:latin typeface="楷体" panose="02010609060101010101" pitchFamily="49" charset="-122"/>
                <a:ea typeface="楷体" panose="02010609060101010101" pitchFamily="49" charset="-122"/>
              </a:rPr>
              <a:t>种以上）</a:t>
            </a:r>
            <a:endParaRPr lang="en-US" altLang="zh-CN" dirty="0" smtClean="0">
              <a:latin typeface="楷体" panose="02010609060101010101" pitchFamily="49" charset="-122"/>
              <a:ea typeface="楷体" panose="02010609060101010101" pitchFamily="49" charset="-122"/>
            </a:endParaRPr>
          </a:p>
          <a:p>
            <a:r>
              <a:rPr lang="zh-CN" altLang="en-US" b="1" dirty="0" smtClean="0">
                <a:solidFill>
                  <a:srgbClr val="0070C0"/>
                </a:solidFill>
                <a:latin typeface="楷体" panose="02010609060101010101" pitchFamily="49" charset="-122"/>
                <a:ea typeface="楷体" panose="02010609060101010101" pitchFamily="49" charset="-122"/>
              </a:rPr>
              <a:t>（</a:t>
            </a:r>
            <a:r>
              <a:rPr lang="en-US" altLang="zh-CN" b="1" dirty="0" smtClean="0">
                <a:solidFill>
                  <a:srgbClr val="0070C0"/>
                </a:solidFill>
                <a:latin typeface="楷体" panose="02010609060101010101" pitchFamily="49" charset="-122"/>
                <a:ea typeface="楷体" panose="02010609060101010101" pitchFamily="49" charset="-122"/>
              </a:rPr>
              <a:t>1</a:t>
            </a:r>
            <a:r>
              <a:rPr lang="zh-CN" altLang="en-US" b="1" dirty="0" smtClean="0">
                <a:solidFill>
                  <a:srgbClr val="0070C0"/>
                </a:solidFill>
                <a:latin typeface="楷体" panose="02010609060101010101" pitchFamily="49" charset="-122"/>
                <a:ea typeface="楷体" panose="02010609060101010101" pitchFamily="49" charset="-122"/>
              </a:rPr>
              <a:t>）成像系统镜头聚焦不准产生的散焦；</a:t>
            </a:r>
            <a:endParaRPr lang="en-US" altLang="zh-CN" b="1" dirty="0" smtClean="0">
              <a:solidFill>
                <a:srgbClr val="0070C0"/>
              </a:solidFill>
              <a:latin typeface="楷体" panose="02010609060101010101" pitchFamily="49" charset="-122"/>
              <a:ea typeface="楷体" panose="02010609060101010101" pitchFamily="49" charset="-122"/>
            </a:endParaRPr>
          </a:p>
          <a:p>
            <a:r>
              <a:rPr lang="zh-CN" altLang="en-US" b="1" dirty="0" smtClean="0">
                <a:solidFill>
                  <a:srgbClr val="0070C0"/>
                </a:solidFill>
                <a:latin typeface="楷体" panose="02010609060101010101" pitchFamily="49" charset="-122"/>
                <a:ea typeface="楷体" panose="02010609060101010101" pitchFamily="49" charset="-122"/>
              </a:rPr>
              <a:t>（</a:t>
            </a:r>
            <a:r>
              <a:rPr lang="en-US" altLang="zh-CN" b="1" dirty="0" smtClean="0">
                <a:solidFill>
                  <a:srgbClr val="0070C0"/>
                </a:solidFill>
                <a:latin typeface="楷体" panose="02010609060101010101" pitchFamily="49" charset="-122"/>
                <a:ea typeface="楷体" panose="02010609060101010101" pitchFamily="49" charset="-122"/>
              </a:rPr>
              <a:t>2</a:t>
            </a:r>
            <a:r>
              <a:rPr lang="zh-CN" altLang="en-US" b="1" dirty="0" smtClean="0">
                <a:solidFill>
                  <a:srgbClr val="0070C0"/>
                </a:solidFill>
                <a:latin typeface="楷体" panose="02010609060101010101" pitchFamily="49" charset="-122"/>
                <a:ea typeface="楷体" panose="02010609060101010101" pitchFamily="49" charset="-122"/>
              </a:rPr>
              <a:t>）相机与景物之间的相对运动；</a:t>
            </a:r>
            <a:endParaRPr lang="en-US" altLang="zh-CN" b="1" dirty="0" smtClean="0">
              <a:solidFill>
                <a:srgbClr val="0070C0"/>
              </a:solidFill>
              <a:latin typeface="楷体" panose="02010609060101010101" pitchFamily="49" charset="-122"/>
              <a:ea typeface="楷体" panose="02010609060101010101" pitchFamily="49" charset="-122"/>
            </a:endParaRPr>
          </a:p>
          <a:p>
            <a:r>
              <a:rPr lang="zh-CN" altLang="en-US" b="1" dirty="0" smtClean="0">
                <a:solidFill>
                  <a:srgbClr val="0070C0"/>
                </a:solidFill>
                <a:latin typeface="楷体" panose="02010609060101010101" pitchFamily="49" charset="-122"/>
                <a:ea typeface="楷体" panose="02010609060101010101" pitchFamily="49" charset="-122"/>
              </a:rPr>
              <a:t>（</a:t>
            </a:r>
            <a:r>
              <a:rPr lang="en-US" altLang="zh-CN" b="1" dirty="0" smtClean="0">
                <a:solidFill>
                  <a:srgbClr val="0070C0"/>
                </a:solidFill>
                <a:latin typeface="楷体" panose="02010609060101010101" pitchFamily="49" charset="-122"/>
                <a:ea typeface="楷体" panose="02010609060101010101" pitchFamily="49" charset="-122"/>
              </a:rPr>
              <a:t>3</a:t>
            </a:r>
            <a:r>
              <a:rPr lang="zh-CN" altLang="en-US" b="1" dirty="0" smtClean="0">
                <a:solidFill>
                  <a:srgbClr val="0070C0"/>
                </a:solidFill>
                <a:latin typeface="楷体" panose="02010609060101010101" pitchFamily="49" charset="-122"/>
                <a:ea typeface="楷体" panose="02010609060101010101" pitchFamily="49" charset="-122"/>
              </a:rPr>
              <a:t>）成像系统存在的各种非线性因素以及系统本身的性能等因素使图像质量下降；</a:t>
            </a:r>
            <a:endParaRPr lang="en-US" altLang="zh-CN" b="1" dirty="0" smtClean="0">
              <a:solidFill>
                <a:srgbClr val="0070C0"/>
              </a:solidFill>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4</a:t>
            </a:r>
            <a:r>
              <a:rPr lang="zh-CN" altLang="en-US" dirty="0" smtClean="0">
                <a:latin typeface="楷体" panose="02010609060101010101" pitchFamily="49" charset="-122"/>
                <a:ea typeface="楷体" panose="02010609060101010101" pitchFamily="49" charset="-122"/>
              </a:rPr>
              <a:t>）遥感遥测中，由于飞机、轨道卫星的运动稳定性，以及地球自转等因素引起的遥感图像几何失真；</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5</a:t>
            </a:r>
            <a:r>
              <a:rPr lang="zh-CN" altLang="en-US" dirty="0" smtClean="0">
                <a:latin typeface="楷体" panose="02010609060101010101" pitchFamily="49" charset="-122"/>
                <a:ea typeface="楷体" panose="02010609060101010101" pitchFamily="49" charset="-122"/>
              </a:rPr>
              <a:t>）模拟图像在数字化过程中，因数字化的精度和误差而不同程度地损失一些图像细节；</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6</a:t>
            </a:r>
            <a:r>
              <a:rPr lang="zh-CN" altLang="en-US" dirty="0" smtClean="0">
                <a:latin typeface="楷体" panose="02010609060101010101" pitchFamily="49" charset="-122"/>
                <a:ea typeface="楷体" panose="02010609060101010101" pitchFamily="49" charset="-122"/>
              </a:rPr>
              <a:t>）射线辐射、大气湍流等因素造成的照片畸变；</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7</a:t>
            </a:r>
            <a:r>
              <a:rPr lang="zh-CN" altLang="en-US" dirty="0" smtClean="0">
                <a:latin typeface="楷体" panose="02010609060101010101" pitchFamily="49" charset="-122"/>
                <a:ea typeface="楷体" panose="02010609060101010101" pitchFamily="49" charset="-122"/>
              </a:rPr>
              <a:t>）成像系统的像差、畸变、有限带宽等非理想因素造成的图像失真；</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8</a:t>
            </a:r>
            <a:r>
              <a:rPr lang="zh-CN" altLang="en-US" dirty="0" smtClean="0">
                <a:latin typeface="楷体" panose="02010609060101010101" pitchFamily="49" charset="-122"/>
                <a:ea typeface="楷体" panose="02010609060101010101" pitchFamily="49" charset="-122"/>
              </a:rPr>
              <a:t>）底片感光、图像显示时会造成记录显示失真；</a:t>
            </a:r>
            <a:endParaRPr lang="en-US" altLang="zh-CN" dirty="0" smtClean="0">
              <a:latin typeface="楷体" panose="02010609060101010101" pitchFamily="49" charset="-122"/>
              <a:ea typeface="楷体" panose="02010609060101010101" pitchFamily="49" charset="-122"/>
            </a:endParaRPr>
          </a:p>
          <a:p>
            <a:r>
              <a:rPr lang="zh-CN" altLang="en-US" b="1" dirty="0" smtClean="0">
                <a:solidFill>
                  <a:srgbClr val="0070C0"/>
                </a:solidFill>
                <a:latin typeface="楷体" panose="02010609060101010101" pitchFamily="49" charset="-122"/>
                <a:ea typeface="楷体" panose="02010609060101010101" pitchFamily="49" charset="-122"/>
              </a:rPr>
              <a:t>（</a:t>
            </a:r>
            <a:r>
              <a:rPr lang="en-US" altLang="zh-CN" b="1" dirty="0" smtClean="0">
                <a:solidFill>
                  <a:srgbClr val="0070C0"/>
                </a:solidFill>
                <a:latin typeface="楷体" panose="02010609060101010101" pitchFamily="49" charset="-122"/>
                <a:ea typeface="楷体" panose="02010609060101010101" pitchFamily="49" charset="-122"/>
              </a:rPr>
              <a:t>9</a:t>
            </a:r>
            <a:r>
              <a:rPr lang="zh-CN" altLang="en-US" b="1" dirty="0" smtClean="0">
                <a:solidFill>
                  <a:srgbClr val="0070C0"/>
                </a:solidFill>
                <a:latin typeface="楷体" panose="02010609060101010101" pitchFamily="49" charset="-122"/>
                <a:ea typeface="楷体" panose="02010609060101010101" pitchFamily="49" charset="-122"/>
              </a:rPr>
              <a:t>）成像系统中存在的各种随机噪声。</a:t>
            </a:r>
            <a:endParaRPr lang="en-US" altLang="zh-CN" b="1" dirty="0" smtClean="0">
              <a:solidFill>
                <a:srgbClr val="0070C0"/>
              </a:solidFill>
              <a:latin typeface="楷体" panose="02010609060101010101" pitchFamily="49" charset="-122"/>
              <a:ea typeface="楷体" panose="02010609060101010101" pitchFamily="49" charset="-122"/>
            </a:endParaRPr>
          </a:p>
          <a:p>
            <a:endParaRPr lang="en-US" altLang="zh-CN" b="1" dirty="0">
              <a:solidFill>
                <a:srgbClr val="0070C0"/>
              </a:solidFill>
              <a:latin typeface="楷体" panose="02010609060101010101" pitchFamily="49" charset="-122"/>
              <a:ea typeface="楷体" panose="02010609060101010101" pitchFamily="49" charset="-122"/>
            </a:endParaRPr>
          </a:p>
          <a:p>
            <a:r>
              <a:rPr lang="en-US" altLang="zh-CN" b="1" dirty="0">
                <a:latin typeface="楷体" panose="02010609060101010101" pitchFamily="49" charset="-122"/>
                <a:ea typeface="楷体" panose="02010609060101010101" pitchFamily="49" charset="-122"/>
              </a:rPr>
              <a:t>3</a:t>
            </a:r>
            <a:r>
              <a:rPr lang="zh-CN" altLang="en-US" b="1" dirty="0" smtClean="0">
                <a:latin typeface="楷体" panose="02010609060101010101" pitchFamily="49" charset="-122"/>
                <a:ea typeface="楷体" panose="02010609060101010101" pitchFamily="49" charset="-122"/>
              </a:rPr>
              <a:t>、图像复原的一般过程</a:t>
            </a:r>
            <a:endParaRPr lang="en-US" altLang="zh-CN" b="1"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弄清退化原因</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建立退化模型</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反向推演</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恢复图像。</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05115108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1318846" y="852854"/>
                <a:ext cx="9777046" cy="2862322"/>
              </a:xfrm>
              <a:prstGeom prst="rect">
                <a:avLst/>
              </a:prstGeom>
              <a:noFill/>
            </p:spPr>
            <p:txBody>
              <a:bodyPr wrap="square" rtlCol="0">
                <a:spAutoFit/>
              </a:bodyPr>
              <a:lstStyle/>
              <a:p>
                <a:r>
                  <a:rPr lang="en-US" altLang="zh-CN" b="1" dirty="0" smtClean="0">
                    <a:latin typeface="楷体" panose="02010609060101010101" pitchFamily="49" charset="-122"/>
                    <a:ea typeface="楷体" panose="02010609060101010101" pitchFamily="49" charset="-122"/>
                  </a:rPr>
                  <a:t>4</a:t>
                </a:r>
                <a:r>
                  <a:rPr lang="zh-CN" altLang="en-US" b="1" dirty="0" smtClean="0">
                    <a:latin typeface="楷体" panose="02010609060101010101" pitchFamily="49" charset="-122"/>
                    <a:ea typeface="楷体" panose="02010609060101010101" pitchFamily="49" charset="-122"/>
                  </a:rPr>
                  <a:t>、图像复原的方法：</a:t>
                </a:r>
                <a:endParaRPr lang="en-US" altLang="zh-CN" b="1"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）代数复原法</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）逆滤波复原法</a:t>
                </a:r>
                <a:endParaRPr lang="en-US" altLang="zh-CN" dirty="0" smtClean="0">
                  <a:latin typeface="楷体" panose="02010609060101010101" pitchFamily="49" charset="-122"/>
                  <a:ea typeface="楷体" panose="02010609060101010101" pitchFamily="49" charset="-122"/>
                </a:endParaRPr>
              </a:p>
              <a:p>
                <a:r>
                  <a:rPr lang="zh-CN" altLang="en-US" b="1" dirty="0" smtClean="0">
                    <a:solidFill>
                      <a:srgbClr val="0070C0"/>
                    </a:solidFill>
                    <a:latin typeface="楷体" panose="02010609060101010101" pitchFamily="49" charset="-122"/>
                    <a:ea typeface="楷体" panose="02010609060101010101" pitchFamily="49" charset="-122"/>
                  </a:rPr>
                  <a:t>（</a:t>
                </a:r>
                <a:r>
                  <a:rPr lang="en-US" altLang="zh-CN" b="1" dirty="0" smtClean="0">
                    <a:solidFill>
                      <a:srgbClr val="0070C0"/>
                    </a:solidFill>
                    <a:latin typeface="楷体" panose="02010609060101010101" pitchFamily="49" charset="-122"/>
                    <a:ea typeface="楷体" panose="02010609060101010101" pitchFamily="49" charset="-122"/>
                  </a:rPr>
                  <a:t>3</a:t>
                </a:r>
                <a:r>
                  <a:rPr lang="zh-CN" altLang="en-US" b="1" dirty="0" smtClean="0">
                    <a:solidFill>
                      <a:srgbClr val="0070C0"/>
                    </a:solidFill>
                    <a:latin typeface="楷体" panose="02010609060101010101" pitchFamily="49" charset="-122"/>
                    <a:ea typeface="楷体" panose="02010609060101010101" pitchFamily="49" charset="-122"/>
                  </a:rPr>
                  <a:t>）中值滤波复原法</a:t>
                </a:r>
                <a:endParaRPr lang="en-US" altLang="zh-CN" b="1" dirty="0" smtClean="0">
                  <a:solidFill>
                    <a:srgbClr val="0070C0"/>
                  </a:solidFill>
                  <a:latin typeface="楷体" panose="02010609060101010101" pitchFamily="49" charset="-122"/>
                  <a:ea typeface="楷体" panose="02010609060101010101" pitchFamily="49" charset="-122"/>
                </a:endParaRPr>
              </a:p>
              <a:p>
                <a:endParaRPr lang="en-US" altLang="zh-CN" b="1"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例：若有以下输入系列：</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a:t>
                </a:r>
                <a14:m>
                  <m:oMath xmlns:m="http://schemas.openxmlformats.org/officeDocument/2006/math">
                    <m:sSub>
                      <m:sSubPr>
                        <m:ctrlPr>
                          <a:rPr lang="en-US" altLang="zh-CN" i="1" smtClean="0">
                            <a:latin typeface="Cambria Math" panose="02040503050406030204" pitchFamily="18" charset="0"/>
                            <a:ea typeface="楷体" panose="02010609060101010101" pitchFamily="49" charset="-122"/>
                          </a:rPr>
                        </m:ctrlPr>
                      </m:sSubPr>
                      <m:e>
                        <m:r>
                          <a:rPr lang="en-US" altLang="zh-CN" b="0" i="1" smtClean="0">
                            <a:latin typeface="Cambria Math" panose="02040503050406030204" pitchFamily="18" charset="0"/>
                            <a:ea typeface="楷体" panose="02010609060101010101" pitchFamily="49" charset="-122"/>
                          </a:rPr>
                          <m:t>𝑥</m:t>
                        </m:r>
                      </m:e>
                      <m:sub>
                        <m:r>
                          <a:rPr lang="en-US" altLang="zh-CN" b="0" i="1" smtClean="0">
                            <a:latin typeface="Cambria Math" panose="02040503050406030204" pitchFamily="18" charset="0"/>
                            <a:ea typeface="楷体" panose="02010609060101010101" pitchFamily="49" charset="-122"/>
                          </a:rPr>
                          <m:t>𝑖</m:t>
                        </m:r>
                      </m:sub>
                    </m:sSub>
                  </m:oMath>
                </a14:m>
                <a:r>
                  <a:rPr lang="en-US" altLang="zh-CN" dirty="0" smtClean="0">
                    <a:latin typeface="楷体" panose="02010609060101010101" pitchFamily="49" charset="-122"/>
                    <a:ea typeface="楷体" panose="02010609060101010101" pitchFamily="49" charset="-122"/>
                  </a:rPr>
                  <a:t>}={</a:t>
                </a:r>
                <a:r>
                  <a:rPr lang="en-US" altLang="zh-CN" dirty="0" smtClean="0">
                    <a:solidFill>
                      <a:srgbClr val="FFC000"/>
                    </a:solidFill>
                    <a:latin typeface="楷体" panose="02010609060101010101" pitchFamily="49" charset="-122"/>
                    <a:ea typeface="楷体" panose="02010609060101010101" pitchFamily="49" charset="-122"/>
                  </a:rPr>
                  <a:t>0</a:t>
                </a:r>
                <a:r>
                  <a:rPr lang="en-US" altLang="zh-CN" dirty="0" smtClean="0">
                    <a:latin typeface="楷体" panose="02010609060101010101" pitchFamily="49" charset="-122"/>
                    <a:ea typeface="楷体" panose="02010609060101010101" pitchFamily="49" charset="-122"/>
                  </a:rPr>
                  <a:t> 0 0 8 0 0 2 3 2 0 2 3 2 0 3 5 3 0 3 5 3 0 0 2 3 4 5 5 5 5 5 0 0 </a:t>
                </a:r>
                <a:r>
                  <a:rPr lang="en-US" altLang="zh-CN" dirty="0" smtClean="0">
                    <a:solidFill>
                      <a:srgbClr val="FFC000"/>
                    </a:solidFill>
                    <a:latin typeface="楷体" panose="02010609060101010101" pitchFamily="49" charset="-122"/>
                    <a:ea typeface="楷体" panose="02010609060101010101" pitchFamily="49" charset="-122"/>
                  </a:rPr>
                  <a:t>0</a:t>
                </a:r>
                <a:r>
                  <a:rPr lang="en-US" altLang="zh-CN" dirty="0" smtClean="0">
                    <a:latin typeface="楷体" panose="02010609060101010101" pitchFamily="49" charset="-122"/>
                    <a:ea typeface="楷体" panose="02010609060101010101" pitchFamily="49" charset="-122"/>
                  </a:rPr>
                  <a:t>}</a:t>
                </a:r>
              </a:p>
              <a:p>
                <a:r>
                  <a:rPr lang="zh-CN" altLang="en-US" dirty="0" smtClean="0">
                    <a:latin typeface="楷体" panose="02010609060101010101" pitchFamily="49" charset="-122"/>
                    <a:ea typeface="楷体" panose="02010609060101010101" pitchFamily="49" charset="-122"/>
                  </a:rPr>
                  <a:t>序列中</a:t>
                </a:r>
                <a:r>
                  <a:rPr lang="en-US" altLang="zh-CN" dirty="0" smtClean="0">
                    <a:latin typeface="楷体" panose="02010609060101010101" pitchFamily="49" charset="-122"/>
                    <a:ea typeface="楷体" panose="02010609060101010101" pitchFamily="49" charset="-122"/>
                  </a:rPr>
                  <a:t>8</a:t>
                </a:r>
                <a:r>
                  <a:rPr lang="zh-CN" altLang="en-US" dirty="0" smtClean="0">
                    <a:latin typeface="楷体" panose="02010609060101010101" pitchFamily="49" charset="-122"/>
                    <a:ea typeface="楷体" panose="02010609060101010101" pitchFamily="49" charset="-122"/>
                  </a:rPr>
                  <a:t>是脉冲噪声，中间一段为振荡，后面是一段斜坡和跳变，如采用</a:t>
                </a:r>
                <a:r>
                  <a:rPr lang="zh-CN" altLang="en-US" u="sng" dirty="0" smtClean="0">
                    <a:latin typeface="楷体" panose="02010609060101010101" pitchFamily="49" charset="-122"/>
                    <a:ea typeface="楷体" panose="02010609060101010101" pitchFamily="49" charset="-122"/>
                  </a:rPr>
                  <a:t>长度为</a:t>
                </a:r>
                <a:r>
                  <a:rPr lang="en-US" altLang="zh-CN" u="sng" dirty="0" smtClean="0">
                    <a:latin typeface="楷体" panose="02010609060101010101" pitchFamily="49" charset="-122"/>
                    <a:ea typeface="楷体" panose="02010609060101010101" pitchFamily="49" charset="-122"/>
                  </a:rPr>
                  <a:t>3</a:t>
                </a:r>
                <a:r>
                  <a:rPr lang="zh-CN" altLang="en-US" u="sng" dirty="0" smtClean="0">
                    <a:latin typeface="楷体" panose="02010609060101010101" pitchFamily="49" charset="-122"/>
                    <a:ea typeface="楷体" panose="02010609060101010101" pitchFamily="49" charset="-122"/>
                  </a:rPr>
                  <a:t>的滤波窗口</a:t>
                </a:r>
                <a:r>
                  <a:rPr lang="zh-CN" altLang="en-US" dirty="0" smtClean="0">
                    <a:latin typeface="楷体" panose="02010609060101010101" pitchFamily="49" charset="-122"/>
                    <a:ea typeface="楷体" panose="02010609060101010101" pitchFamily="49" charset="-122"/>
                  </a:rPr>
                  <a:t>，则滤波的结果为：</a:t>
                </a:r>
                <a:endParaRPr lang="en-US" altLang="zh-CN" dirty="0" smtClean="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a:t>
                </a:r>
                <a14:m>
                  <m:oMath xmlns:m="http://schemas.openxmlformats.org/officeDocument/2006/math">
                    <m:sSub>
                      <m:sSubPr>
                        <m:ctrlPr>
                          <a:rPr lang="en-US" altLang="zh-CN" i="1">
                            <a:latin typeface="Cambria Math" panose="02040503050406030204" pitchFamily="18" charset="0"/>
                            <a:ea typeface="楷体" panose="02010609060101010101" pitchFamily="49" charset="-122"/>
                          </a:rPr>
                        </m:ctrlPr>
                      </m:sSubPr>
                      <m:e>
                        <m:r>
                          <a:rPr lang="en-US" altLang="zh-CN" b="0" i="1" smtClean="0">
                            <a:latin typeface="Cambria Math" panose="02040503050406030204" pitchFamily="18" charset="0"/>
                            <a:ea typeface="楷体" panose="02010609060101010101" pitchFamily="49" charset="-122"/>
                          </a:rPr>
                          <m:t>𝑦</m:t>
                        </m:r>
                      </m:e>
                      <m:sub>
                        <m:r>
                          <a:rPr lang="en-US" altLang="zh-CN" i="1">
                            <a:latin typeface="Cambria Math" panose="02040503050406030204" pitchFamily="18" charset="0"/>
                            <a:ea typeface="楷体" panose="02010609060101010101" pitchFamily="49" charset="-122"/>
                          </a:rPr>
                          <m:t>𝑖</m:t>
                        </m:r>
                      </m:sub>
                    </m:sSub>
                  </m:oMath>
                </a14:m>
                <a:r>
                  <a:rPr lang="en-US" altLang="zh-CN" dirty="0" smtClean="0">
                    <a:latin typeface="楷体" panose="02010609060101010101" pitchFamily="49" charset="-122"/>
                    <a:ea typeface="楷体" panose="02010609060101010101" pitchFamily="49" charset="-122"/>
                  </a:rPr>
                  <a:t>}={</a:t>
                </a:r>
                <a:r>
                  <a:rPr lang="en-US" altLang="zh-CN" dirty="0" smtClean="0">
                    <a:solidFill>
                      <a:srgbClr val="FFC000"/>
                    </a:solidFill>
                    <a:latin typeface="楷体" panose="02010609060101010101" pitchFamily="49" charset="-122"/>
                    <a:ea typeface="楷体" panose="02010609060101010101" pitchFamily="49" charset="-122"/>
                  </a:rPr>
                  <a:t>0</a:t>
                </a:r>
                <a:r>
                  <a:rPr lang="en-US" altLang="zh-CN" dirty="0" smtClean="0">
                    <a:latin typeface="楷体" panose="02010609060101010101" pitchFamily="49" charset="-122"/>
                    <a:ea typeface="楷体" panose="02010609060101010101" pitchFamily="49" charset="-122"/>
                  </a:rPr>
                  <a:t> 0 0 0 0 0 2 2 2 2 2 2 2 2 3 3 3 3 3 3 3 0 0 2 3 4 5 5 5 5 5 0 0 </a:t>
                </a:r>
                <a:r>
                  <a:rPr lang="en-US" altLang="zh-CN" dirty="0" smtClean="0">
                    <a:solidFill>
                      <a:srgbClr val="FFC000"/>
                    </a:solidFill>
                    <a:latin typeface="楷体" panose="02010609060101010101" pitchFamily="49" charset="-122"/>
                    <a:ea typeface="楷体" panose="02010609060101010101" pitchFamily="49" charset="-122"/>
                  </a:rPr>
                  <a:t>0</a:t>
                </a:r>
                <a:r>
                  <a:rPr lang="en-US" altLang="zh-CN" dirty="0" smtClean="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318846" y="852854"/>
                <a:ext cx="9777046" cy="2862322"/>
              </a:xfrm>
              <a:prstGeom prst="rect">
                <a:avLst/>
              </a:prstGeom>
              <a:blipFill>
                <a:blip r:embed="rId2"/>
                <a:stretch>
                  <a:fillRect l="-499" t="-1279" b="-2132"/>
                </a:stretch>
              </a:blipFill>
            </p:spPr>
            <p:txBody>
              <a:bodyPr/>
              <a:lstStyle/>
              <a:p>
                <a:r>
                  <a:rPr lang="zh-CN" altLang="en-US">
                    <a:noFill/>
                  </a:rPr>
                  <a:t> </a:t>
                </a:r>
              </a:p>
            </p:txBody>
          </p:sp>
        </mc:Fallback>
      </mc:AlternateContent>
      <p:sp>
        <p:nvSpPr>
          <p:cNvPr id="3" name="文本框 2"/>
          <p:cNvSpPr txBox="1"/>
          <p:nvPr/>
        </p:nvSpPr>
        <p:spPr>
          <a:xfrm>
            <a:off x="1318846" y="4062046"/>
            <a:ext cx="9636369" cy="1200329"/>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作业</a:t>
            </a:r>
            <a:r>
              <a:rPr lang="en-US" altLang="zh-CN" dirty="0" smtClean="0">
                <a:latin typeface="楷体" panose="02010609060101010101" pitchFamily="49" charset="-122"/>
                <a:ea typeface="楷体" panose="02010609060101010101" pitchFamily="49" charset="-122"/>
              </a:rPr>
              <a:t>:(P217)</a:t>
            </a:r>
          </a:p>
          <a:p>
            <a:r>
              <a:rPr lang="zh-CN" altLang="en-US" b="1" dirty="0" smtClean="0">
                <a:latin typeface="楷体" panose="02010609060101010101" pitchFamily="49" charset="-122"/>
                <a:ea typeface="楷体" panose="02010609060101010101" pitchFamily="49" charset="-122"/>
              </a:rPr>
              <a:t>（</a:t>
            </a:r>
            <a:r>
              <a:rPr lang="en-US" altLang="zh-CN" b="1" dirty="0" smtClean="0">
                <a:latin typeface="楷体" panose="02010609060101010101" pitchFamily="49" charset="-122"/>
                <a:ea typeface="楷体" panose="02010609060101010101" pitchFamily="49" charset="-122"/>
              </a:rPr>
              <a:t>15</a:t>
            </a:r>
            <a:r>
              <a:rPr lang="zh-CN" altLang="en-US" b="1" dirty="0" smtClean="0">
                <a:latin typeface="楷体" panose="02010609060101010101" pitchFamily="49" charset="-122"/>
                <a:ea typeface="楷体" panose="02010609060101010101" pitchFamily="49" charset="-122"/>
              </a:rPr>
              <a:t>）试简述中值滤波的基本原理。</a:t>
            </a:r>
            <a:endParaRPr lang="en-US" altLang="zh-CN" b="1"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对一个滑动窗口（含有奇数点）内的所有像素灰度值排序，并用其中值代替窗口中心像素原来的灰度值。</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075590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30923" y="844062"/>
            <a:ext cx="9821008" cy="369332"/>
          </a:xfrm>
          <a:prstGeom prst="rect">
            <a:avLst/>
          </a:prstGeom>
          <a:noFill/>
        </p:spPr>
        <p:txBody>
          <a:bodyPr wrap="square" rtlCol="0">
            <a:spAutoFit/>
          </a:bodyPr>
          <a:lstStyle/>
          <a:p>
            <a:r>
              <a:rPr lang="zh-CN" altLang="en-US" b="1" dirty="0" smtClean="0">
                <a:latin typeface="楷体" panose="02010609060101010101" pitchFamily="49" charset="-122"/>
                <a:ea typeface="楷体" panose="02010609060101010101" pitchFamily="49" charset="-122"/>
              </a:rPr>
              <a:t>（</a:t>
            </a:r>
            <a:r>
              <a:rPr lang="en-US" altLang="zh-CN" b="1" dirty="0" smtClean="0">
                <a:latin typeface="楷体" panose="02010609060101010101" pitchFamily="49" charset="-122"/>
                <a:ea typeface="楷体" panose="02010609060101010101" pitchFamily="49" charset="-122"/>
              </a:rPr>
              <a:t>17</a:t>
            </a:r>
            <a:r>
              <a:rPr lang="zh-CN" altLang="en-US" b="1" dirty="0" smtClean="0">
                <a:latin typeface="楷体" panose="02010609060101010101" pitchFamily="49" charset="-122"/>
                <a:ea typeface="楷体" panose="02010609060101010101" pitchFamily="49" charset="-122"/>
              </a:rPr>
              <a:t>）试对图</a:t>
            </a:r>
            <a:r>
              <a:rPr lang="en-US" altLang="zh-CN" b="1" dirty="0" smtClean="0">
                <a:latin typeface="楷体" panose="02010609060101010101" pitchFamily="49" charset="-122"/>
                <a:ea typeface="楷体" panose="02010609060101010101" pitchFamily="49" charset="-122"/>
              </a:rPr>
              <a:t>7-8</a:t>
            </a:r>
            <a:r>
              <a:rPr lang="zh-CN" altLang="en-US" b="1" dirty="0" smtClean="0">
                <a:latin typeface="楷体" panose="02010609060101010101" pitchFamily="49" charset="-122"/>
                <a:ea typeface="楷体" panose="02010609060101010101" pitchFamily="49" charset="-122"/>
              </a:rPr>
              <a:t>进行</a:t>
            </a:r>
            <a:r>
              <a:rPr lang="en-US" altLang="zh-CN" b="1" dirty="0" smtClean="0">
                <a:latin typeface="楷体" panose="02010609060101010101" pitchFamily="49" charset="-122"/>
                <a:ea typeface="楷体" panose="02010609060101010101" pitchFamily="49" charset="-122"/>
              </a:rPr>
              <a:t>3×3</a:t>
            </a:r>
            <a:r>
              <a:rPr lang="zh-CN" altLang="en-US" b="1" dirty="0" smtClean="0">
                <a:latin typeface="楷体" panose="02010609060101010101" pitchFamily="49" charset="-122"/>
                <a:ea typeface="楷体" panose="02010609060101010101" pitchFamily="49" charset="-122"/>
              </a:rPr>
              <a:t>的中值滤波处理，并分析处理结果。</a:t>
            </a:r>
            <a:endParaRPr lang="zh-CN" altLang="en-US" b="1" dirty="0">
              <a:latin typeface="楷体" panose="02010609060101010101" pitchFamily="49" charset="-122"/>
              <a:ea typeface="楷体" panose="02010609060101010101" pitchFamily="49"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77533345"/>
              </p:ext>
            </p:extLst>
          </p:nvPr>
        </p:nvGraphicFramePr>
        <p:xfrm>
          <a:off x="824328" y="1494144"/>
          <a:ext cx="4688448" cy="3324040"/>
        </p:xfrm>
        <a:graphic>
          <a:graphicData uri="http://schemas.openxmlformats.org/drawingml/2006/table">
            <a:tbl>
              <a:tblPr firstRow="1" firstCol="1" bandRow="1"/>
              <a:tblGrid>
                <a:gridCol w="586056">
                  <a:extLst>
                    <a:ext uri="{9D8B030D-6E8A-4147-A177-3AD203B41FA5}">
                      <a16:colId xmlns:a16="http://schemas.microsoft.com/office/drawing/2014/main" val="3069493966"/>
                    </a:ext>
                  </a:extLst>
                </a:gridCol>
                <a:gridCol w="586056">
                  <a:extLst>
                    <a:ext uri="{9D8B030D-6E8A-4147-A177-3AD203B41FA5}">
                      <a16:colId xmlns:a16="http://schemas.microsoft.com/office/drawing/2014/main" val="2291835998"/>
                    </a:ext>
                  </a:extLst>
                </a:gridCol>
                <a:gridCol w="586056">
                  <a:extLst>
                    <a:ext uri="{9D8B030D-6E8A-4147-A177-3AD203B41FA5}">
                      <a16:colId xmlns:a16="http://schemas.microsoft.com/office/drawing/2014/main" val="496566081"/>
                    </a:ext>
                  </a:extLst>
                </a:gridCol>
                <a:gridCol w="586056">
                  <a:extLst>
                    <a:ext uri="{9D8B030D-6E8A-4147-A177-3AD203B41FA5}">
                      <a16:colId xmlns:a16="http://schemas.microsoft.com/office/drawing/2014/main" val="984810186"/>
                    </a:ext>
                  </a:extLst>
                </a:gridCol>
                <a:gridCol w="586056">
                  <a:extLst>
                    <a:ext uri="{9D8B030D-6E8A-4147-A177-3AD203B41FA5}">
                      <a16:colId xmlns:a16="http://schemas.microsoft.com/office/drawing/2014/main" val="4032402507"/>
                    </a:ext>
                  </a:extLst>
                </a:gridCol>
                <a:gridCol w="586056">
                  <a:extLst>
                    <a:ext uri="{9D8B030D-6E8A-4147-A177-3AD203B41FA5}">
                      <a16:colId xmlns:a16="http://schemas.microsoft.com/office/drawing/2014/main" val="3292326636"/>
                    </a:ext>
                  </a:extLst>
                </a:gridCol>
                <a:gridCol w="586056">
                  <a:extLst>
                    <a:ext uri="{9D8B030D-6E8A-4147-A177-3AD203B41FA5}">
                      <a16:colId xmlns:a16="http://schemas.microsoft.com/office/drawing/2014/main" val="3853185270"/>
                    </a:ext>
                  </a:extLst>
                </a:gridCol>
                <a:gridCol w="586056">
                  <a:extLst>
                    <a:ext uri="{9D8B030D-6E8A-4147-A177-3AD203B41FA5}">
                      <a16:colId xmlns:a16="http://schemas.microsoft.com/office/drawing/2014/main" val="36124594"/>
                    </a:ext>
                  </a:extLst>
                </a:gridCol>
              </a:tblGrid>
              <a:tr h="332404">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7</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8</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930735797"/>
                  </a:ext>
                </a:extLst>
              </a:tr>
              <a:tr h="332404">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746064360"/>
                  </a:ext>
                </a:extLst>
              </a:tr>
              <a:tr h="332404">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775647986"/>
                  </a:ext>
                </a:extLst>
              </a:tr>
              <a:tr h="332404">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7</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782793152"/>
                  </a:ext>
                </a:extLst>
              </a:tr>
              <a:tr h="332404">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8</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594478349"/>
                  </a:ext>
                </a:extLst>
              </a:tr>
              <a:tr h="332404">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8</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860651242"/>
                  </a:ext>
                </a:extLst>
              </a:tr>
              <a:tr h="332404">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8</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8</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639652686"/>
                  </a:ext>
                </a:extLst>
              </a:tr>
              <a:tr h="332404">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944014347"/>
                  </a:ext>
                </a:extLst>
              </a:tr>
              <a:tr h="332404">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7</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8</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7</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316305808"/>
                  </a:ext>
                </a:extLst>
              </a:tr>
              <a:tr h="332404">
                <a:tc gridSpan="8">
                  <a:txBody>
                    <a:bodyPr/>
                    <a:lstStyle/>
                    <a:p>
                      <a:pPr algn="ctr">
                        <a:spcAft>
                          <a:spcPts val="0"/>
                        </a:spcAft>
                      </a:pP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图</a:t>
                      </a:r>
                      <a:r>
                        <a:rPr lang="en-US" sz="1400" kern="100" dirty="0">
                          <a:effectLst/>
                          <a:latin typeface="等线" panose="02010600030101010101" pitchFamily="2" charset="-122"/>
                          <a:ea typeface="宋体" panose="02010600030101010101" pitchFamily="2" charset="-122"/>
                          <a:cs typeface="Times New Roman" panose="02020603050405020304" pitchFamily="18" charset="0"/>
                        </a:rPr>
                        <a:t>7-8  </a:t>
                      </a:r>
                      <a:r>
                        <a:rPr lang="zh-CN" sz="1400" kern="100" dirty="0">
                          <a:effectLst/>
                          <a:latin typeface="等线" panose="02010600030101010101" pitchFamily="2" charset="-122"/>
                          <a:ea typeface="宋体" panose="02010600030101010101" pitchFamily="2" charset="-122"/>
                          <a:cs typeface="Times New Roman" panose="02020603050405020304" pitchFamily="18" charset="0"/>
                        </a:rPr>
                        <a:t>对图形进行中值滤波处理</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98429765"/>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87803937"/>
              </p:ext>
            </p:extLst>
          </p:nvPr>
        </p:nvGraphicFramePr>
        <p:xfrm>
          <a:off x="6141427" y="1494144"/>
          <a:ext cx="4688448" cy="3324040"/>
        </p:xfrm>
        <a:graphic>
          <a:graphicData uri="http://schemas.openxmlformats.org/drawingml/2006/table">
            <a:tbl>
              <a:tblPr firstRow="1" firstCol="1" bandRow="1"/>
              <a:tblGrid>
                <a:gridCol w="586056">
                  <a:extLst>
                    <a:ext uri="{9D8B030D-6E8A-4147-A177-3AD203B41FA5}">
                      <a16:colId xmlns:a16="http://schemas.microsoft.com/office/drawing/2014/main" val="2699077148"/>
                    </a:ext>
                  </a:extLst>
                </a:gridCol>
                <a:gridCol w="586056">
                  <a:extLst>
                    <a:ext uri="{9D8B030D-6E8A-4147-A177-3AD203B41FA5}">
                      <a16:colId xmlns:a16="http://schemas.microsoft.com/office/drawing/2014/main" val="4279351149"/>
                    </a:ext>
                  </a:extLst>
                </a:gridCol>
                <a:gridCol w="586056">
                  <a:extLst>
                    <a:ext uri="{9D8B030D-6E8A-4147-A177-3AD203B41FA5}">
                      <a16:colId xmlns:a16="http://schemas.microsoft.com/office/drawing/2014/main" val="772122290"/>
                    </a:ext>
                  </a:extLst>
                </a:gridCol>
                <a:gridCol w="586056">
                  <a:extLst>
                    <a:ext uri="{9D8B030D-6E8A-4147-A177-3AD203B41FA5}">
                      <a16:colId xmlns:a16="http://schemas.microsoft.com/office/drawing/2014/main" val="749440286"/>
                    </a:ext>
                  </a:extLst>
                </a:gridCol>
                <a:gridCol w="586056">
                  <a:extLst>
                    <a:ext uri="{9D8B030D-6E8A-4147-A177-3AD203B41FA5}">
                      <a16:colId xmlns:a16="http://schemas.microsoft.com/office/drawing/2014/main" val="3916268015"/>
                    </a:ext>
                  </a:extLst>
                </a:gridCol>
                <a:gridCol w="586056">
                  <a:extLst>
                    <a:ext uri="{9D8B030D-6E8A-4147-A177-3AD203B41FA5}">
                      <a16:colId xmlns:a16="http://schemas.microsoft.com/office/drawing/2014/main" val="544689642"/>
                    </a:ext>
                  </a:extLst>
                </a:gridCol>
                <a:gridCol w="586056">
                  <a:extLst>
                    <a:ext uri="{9D8B030D-6E8A-4147-A177-3AD203B41FA5}">
                      <a16:colId xmlns:a16="http://schemas.microsoft.com/office/drawing/2014/main" val="2310119571"/>
                    </a:ext>
                  </a:extLst>
                </a:gridCol>
                <a:gridCol w="586056">
                  <a:extLst>
                    <a:ext uri="{9D8B030D-6E8A-4147-A177-3AD203B41FA5}">
                      <a16:colId xmlns:a16="http://schemas.microsoft.com/office/drawing/2014/main" val="4195284584"/>
                    </a:ext>
                  </a:extLst>
                </a:gridCol>
              </a:tblGrid>
              <a:tr h="332404">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7</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8</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7</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114351991"/>
                  </a:ext>
                </a:extLst>
              </a:tr>
              <a:tr h="332404">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altLang="zh-CN" sz="1600" kern="100" dirty="0" smtClean="0">
                          <a:solidFill>
                            <a:srgbClr val="00B050"/>
                          </a:solidFill>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altLang="zh-CN" sz="1600" kern="100" dirty="0" smtClean="0">
                          <a:solidFill>
                            <a:srgbClr val="00B050"/>
                          </a:solidFill>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868309445"/>
                  </a:ext>
                </a:extLst>
              </a:tr>
              <a:tr h="332404">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837099005"/>
                  </a:ext>
                </a:extLst>
              </a:tr>
              <a:tr h="332404">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7</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430438605"/>
                  </a:ext>
                </a:extLst>
              </a:tr>
              <a:tr h="332404">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8</a:t>
                      </a:r>
                      <a:endParaRPr lang="zh-CN" sz="1600" kern="10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894222441"/>
                  </a:ext>
                </a:extLst>
              </a:tr>
              <a:tr h="332404">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altLang="zh-CN" sz="1600" kern="100" dirty="0" smtClean="0">
                          <a:solidFill>
                            <a:srgbClr val="00B05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807425781"/>
                  </a:ext>
                </a:extLst>
              </a:tr>
              <a:tr h="332404">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altLang="zh-CN" sz="1600" kern="100" dirty="0" smtClean="0">
                          <a:solidFill>
                            <a:srgbClr val="00B05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altLang="zh-CN" sz="1600" kern="100" dirty="0" smtClean="0">
                          <a:solidFill>
                            <a:srgbClr val="00B05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8</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951950656"/>
                  </a:ext>
                </a:extLst>
              </a:tr>
              <a:tr h="332404">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altLang="zh-CN" sz="1600" kern="100" dirty="0" smtClean="0">
                          <a:solidFill>
                            <a:srgbClr val="00B05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422974403"/>
                  </a:ext>
                </a:extLst>
              </a:tr>
              <a:tr h="332404">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7</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8</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7</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solidFill>
                            <a:srgbClr val="0070C0"/>
                          </a:solidFill>
                          <a:effectLst/>
                          <a:latin typeface="宋体" panose="02010600030101010101" pitchFamily="2" charset="-122"/>
                          <a:ea typeface="等线" panose="02010600030101010101" pitchFamily="2" charset="-122"/>
                          <a:cs typeface="Times New Roman" panose="02020603050405020304" pitchFamily="18" charset="0"/>
                        </a:rPr>
                        <a:t>1</a:t>
                      </a:r>
                      <a:endParaRPr lang="zh-CN" sz="16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4247886454"/>
                  </a:ext>
                </a:extLst>
              </a:tr>
              <a:tr h="332404">
                <a:tc gridSpan="8">
                  <a:txBody>
                    <a:bodyPr/>
                    <a:lstStyle/>
                    <a:p>
                      <a:pPr algn="ctr">
                        <a:spcAft>
                          <a:spcPts val="0"/>
                        </a:spcAft>
                      </a:pPr>
                      <a:r>
                        <a:rPr lang="zh-CN" sz="1400" kern="100" dirty="0" smtClean="0">
                          <a:effectLst/>
                          <a:latin typeface="等线" panose="02010600030101010101" pitchFamily="2" charset="-122"/>
                          <a:ea typeface="宋体" panose="02010600030101010101" pitchFamily="2" charset="-122"/>
                          <a:cs typeface="Times New Roman" panose="02020603050405020304" pitchFamily="18" charset="0"/>
                        </a:rPr>
                        <a:t>处理</a:t>
                      </a:r>
                      <a:r>
                        <a:rPr lang="zh-CN" altLang="en-US" sz="1400" kern="100" dirty="0" smtClean="0">
                          <a:effectLst/>
                          <a:latin typeface="等线" panose="02010600030101010101" pitchFamily="2" charset="-122"/>
                          <a:ea typeface="宋体" panose="02010600030101010101" pitchFamily="2" charset="-122"/>
                          <a:cs typeface="Times New Roman" panose="02020603050405020304" pitchFamily="18" charset="0"/>
                        </a:rPr>
                        <a:t>结果</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108445555"/>
                  </a:ext>
                </a:extLst>
              </a:tr>
            </a:tbl>
          </a:graphicData>
        </a:graphic>
      </p:graphicFrame>
      <p:sp>
        <p:nvSpPr>
          <p:cNvPr id="5" name="文本框 4"/>
          <p:cNvSpPr txBox="1"/>
          <p:nvPr/>
        </p:nvSpPr>
        <p:spPr>
          <a:xfrm>
            <a:off x="1160585" y="5257800"/>
            <a:ext cx="9669290" cy="646331"/>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由于采用</a:t>
            </a:r>
            <a:r>
              <a:rPr lang="en-US" altLang="zh-CN" dirty="0" smtClean="0">
                <a:latin typeface="楷体" panose="02010609060101010101" pitchFamily="49" charset="-122"/>
                <a:ea typeface="楷体" panose="02010609060101010101" pitchFamily="49" charset="-122"/>
              </a:rPr>
              <a:t>3×3</a:t>
            </a:r>
            <a:r>
              <a:rPr lang="zh-CN" altLang="en-US" dirty="0" smtClean="0">
                <a:latin typeface="楷体" panose="02010609060101010101" pitchFamily="49" charset="-122"/>
                <a:ea typeface="楷体" panose="02010609060101010101" pitchFamily="49" charset="-122"/>
              </a:rPr>
              <a:t>的中值滤波窗口，图像的边缘部分没有被处理。经中值滤波后，中间的脉冲噪声</a:t>
            </a:r>
            <a:r>
              <a:rPr lang="en-US" altLang="zh-CN" dirty="0" smtClean="0">
                <a:latin typeface="楷体" panose="02010609060101010101" pitchFamily="49" charset="-122"/>
                <a:ea typeface="楷体" panose="02010609060101010101" pitchFamily="49" charset="-122"/>
              </a:rPr>
              <a:t>8</a:t>
            </a:r>
            <a:r>
              <a:rPr lang="zh-CN" altLang="en-US" dirty="0" smtClean="0">
                <a:latin typeface="楷体" panose="02010609060101010101" pitchFamily="49" charset="-122"/>
                <a:ea typeface="楷体" panose="02010609060101010101" pitchFamily="49" charset="-122"/>
              </a:rPr>
              <a:t>被滤掉了，阶跃部分被保存。</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5799158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34408" y="87923"/>
            <a:ext cx="6532683" cy="707886"/>
          </a:xfrm>
          <a:prstGeom prst="rect">
            <a:avLst/>
          </a:prstGeom>
          <a:noFill/>
        </p:spPr>
        <p:txBody>
          <a:bodyPr wrap="square" rtlCol="0">
            <a:spAutoFit/>
          </a:bodyPr>
          <a:lstStyle/>
          <a:p>
            <a:r>
              <a:rPr lang="zh-CN" altLang="en-US" sz="4000" dirty="0">
                <a:latin typeface="华文彩云" panose="02010800040101010101" pitchFamily="2" charset="-122"/>
                <a:ea typeface="华文彩云" panose="02010800040101010101" pitchFamily="2" charset="-122"/>
              </a:rPr>
              <a:t>第</a:t>
            </a:r>
            <a:r>
              <a:rPr lang="en-US" altLang="zh-CN" sz="4000" dirty="0">
                <a:latin typeface="华文彩云" panose="02010800040101010101" pitchFamily="2" charset="-122"/>
                <a:ea typeface="华文彩云" panose="02010800040101010101" pitchFamily="2" charset="-122"/>
              </a:rPr>
              <a:t>10</a:t>
            </a:r>
            <a:r>
              <a:rPr lang="zh-CN" altLang="en-US" sz="4000" dirty="0">
                <a:latin typeface="华文彩云" panose="02010800040101010101" pitchFamily="2" charset="-122"/>
                <a:ea typeface="华文彩云" panose="02010800040101010101" pitchFamily="2" charset="-122"/>
              </a:rPr>
              <a:t>章 图像分割与边缘检测</a:t>
            </a:r>
          </a:p>
        </p:txBody>
      </p:sp>
      <p:sp>
        <p:nvSpPr>
          <p:cNvPr id="3" name="文本框 2"/>
          <p:cNvSpPr txBox="1"/>
          <p:nvPr/>
        </p:nvSpPr>
        <p:spPr>
          <a:xfrm>
            <a:off x="1024302" y="869445"/>
            <a:ext cx="9952893" cy="4247317"/>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一、对于数字图像而言，连通包括</a:t>
            </a:r>
            <a:r>
              <a:rPr lang="en-US" altLang="zh-CN" b="1" dirty="0" smtClean="0">
                <a:solidFill>
                  <a:srgbClr val="0070C0"/>
                </a:solidFill>
                <a:latin typeface="楷体" panose="02010609060101010101" pitchFamily="49" charset="-122"/>
                <a:ea typeface="楷体" panose="02010609060101010101" pitchFamily="49" charset="-122"/>
              </a:rPr>
              <a:t>4</a:t>
            </a:r>
            <a:r>
              <a:rPr lang="zh-CN" altLang="en-US" b="1" dirty="0" smtClean="0">
                <a:solidFill>
                  <a:srgbClr val="0070C0"/>
                </a:solidFill>
                <a:latin typeface="楷体" panose="02010609060101010101" pitchFamily="49" charset="-122"/>
                <a:ea typeface="楷体" panose="02010609060101010101" pitchFamily="49" charset="-122"/>
              </a:rPr>
              <a:t>连通</a:t>
            </a:r>
            <a:r>
              <a:rPr lang="zh-CN" altLang="en-US" dirty="0" smtClean="0">
                <a:latin typeface="楷体" panose="02010609060101010101" pitchFamily="49" charset="-122"/>
                <a:ea typeface="楷体" panose="02010609060101010101" pitchFamily="49" charset="-122"/>
              </a:rPr>
              <a:t>和</a:t>
            </a:r>
            <a:r>
              <a:rPr lang="en-US" altLang="zh-CN" b="1" dirty="0" smtClean="0">
                <a:solidFill>
                  <a:srgbClr val="0070C0"/>
                </a:solidFill>
                <a:latin typeface="楷体" panose="02010609060101010101" pitchFamily="49" charset="-122"/>
                <a:ea typeface="楷体" panose="02010609060101010101" pitchFamily="49" charset="-122"/>
              </a:rPr>
              <a:t>8</a:t>
            </a:r>
            <a:r>
              <a:rPr lang="zh-CN" altLang="en-US" b="1" dirty="0" smtClean="0">
                <a:solidFill>
                  <a:srgbClr val="0070C0"/>
                </a:solidFill>
                <a:latin typeface="楷体" panose="02010609060101010101" pitchFamily="49" charset="-122"/>
                <a:ea typeface="楷体" panose="02010609060101010101" pitchFamily="49" charset="-122"/>
              </a:rPr>
              <a:t>连通</a:t>
            </a:r>
            <a:r>
              <a:rPr lang="zh-CN" altLang="en-US" dirty="0" smtClean="0">
                <a:latin typeface="楷体" panose="02010609060101010101" pitchFamily="49" charset="-122"/>
                <a:ea typeface="楷体" panose="02010609060101010101" pitchFamily="49" charset="-122"/>
              </a:rPr>
              <a:t>两种情况。</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二、常用的图像分割方法：区域分割法、基于边缘的分割方法、阈值分割法。</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三</a:t>
            </a:r>
            <a:r>
              <a:rPr lang="zh-CN" altLang="en-US" dirty="0" smtClean="0">
                <a:latin typeface="楷体" panose="02010609060101010101" pitchFamily="49" charset="-122"/>
                <a:ea typeface="楷体" panose="02010609060101010101" pitchFamily="49" charset="-122"/>
              </a:rPr>
              <a:t>、</a:t>
            </a:r>
            <a:r>
              <a:rPr lang="zh-CN" altLang="en-US" b="1" dirty="0" smtClean="0">
                <a:latin typeface="楷体" panose="02010609060101010101" pitchFamily="49" charset="-122"/>
                <a:ea typeface="楷体" panose="02010609060101010101" pitchFamily="49" charset="-122"/>
              </a:rPr>
              <a:t>阈值</a:t>
            </a:r>
            <a:r>
              <a:rPr lang="zh-CN" altLang="en-US" b="1" dirty="0">
                <a:latin typeface="楷体" panose="02010609060101010101" pitchFamily="49" charset="-122"/>
                <a:ea typeface="楷体" panose="02010609060101010101" pitchFamily="49" charset="-122"/>
              </a:rPr>
              <a:t>分割法</a:t>
            </a:r>
            <a:r>
              <a:rPr lang="zh-CN" altLang="en-US" dirty="0">
                <a:latin typeface="楷体" panose="02010609060101010101" pitchFamily="49" charset="-122"/>
                <a:ea typeface="楷体" panose="02010609060101010101" pitchFamily="49" charset="-122"/>
              </a:rPr>
              <a:t>（灰度阈值</a:t>
            </a:r>
            <a:r>
              <a:rPr lang="zh-CN" altLang="en-US" dirty="0" smtClean="0">
                <a:latin typeface="楷体" panose="02010609060101010101" pitchFamily="49" charset="-122"/>
                <a:ea typeface="楷体" panose="02010609060101010101" pitchFamily="49" charset="-122"/>
              </a:rPr>
              <a:t>法：用得最多）</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常用的阈值化处理就是图像的二值化处理， 即选择一阈值，将图像转换</a:t>
            </a:r>
            <a:r>
              <a:rPr lang="zh-CN" altLang="en-US" dirty="0" smtClean="0">
                <a:latin typeface="楷体" panose="02010609060101010101" pitchFamily="49" charset="-122"/>
                <a:ea typeface="楷体" panose="02010609060101010101" pitchFamily="49" charset="-122"/>
              </a:rPr>
              <a:t>为</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黑白</a:t>
            </a:r>
            <a:r>
              <a:rPr lang="zh-CN" altLang="en-US" dirty="0">
                <a:latin typeface="楷体" panose="02010609060101010101" pitchFamily="49" charset="-122"/>
                <a:ea typeface="楷体" panose="02010609060101010101" pitchFamily="49" charset="-122"/>
              </a:rPr>
              <a:t>二值</a:t>
            </a:r>
            <a:r>
              <a:rPr lang="zh-CN" altLang="en-US" dirty="0" smtClean="0">
                <a:latin typeface="楷体" panose="02010609060101010101" pitchFamily="49" charset="-122"/>
                <a:ea typeface="楷体" panose="02010609060101010101" pitchFamily="49" charset="-122"/>
              </a:rPr>
              <a:t>图像。</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从理论上讲，以直方图双峰之间的谷底处的灰度值作为阈值进行图像的阈值</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化处理，便可将目标和背景区分开来。（阈值尽量选择在两个峰值之间）</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若阈值选取过大，会提取图像的多余部分；阈值选取过小，会丢失所需部分。</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四</a:t>
            </a:r>
            <a:r>
              <a:rPr lang="zh-CN" altLang="en-US" dirty="0" smtClean="0">
                <a:latin typeface="楷体" panose="02010609060101010101" pitchFamily="49" charset="-122"/>
                <a:ea typeface="楷体" panose="02010609060101010101" pitchFamily="49" charset="-122"/>
              </a:rPr>
              <a:t>、区域分割法中的</a:t>
            </a:r>
            <a:r>
              <a:rPr lang="zh-CN" altLang="en-US" b="1" dirty="0" smtClean="0">
                <a:latin typeface="楷体" panose="02010609060101010101" pitchFamily="49" charset="-122"/>
                <a:ea typeface="楷体" panose="02010609060101010101" pitchFamily="49" charset="-122"/>
              </a:rPr>
              <a:t>区域生长法</a:t>
            </a:r>
            <a:endParaRPr lang="en-US" altLang="zh-CN" b="1"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从单个像素出发，逐渐合并周围像素，最后形成所需要的分割结果。</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基本思想：将图像中满足某种相似性准则的像素点集合起来构成区域。</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例：此例的相似性准则是邻近点的灰度级与物体的平均灰度级的差小于</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a:t>
            </a:r>
          </a:p>
        </p:txBody>
      </p:sp>
      <p:grpSp>
        <p:nvGrpSpPr>
          <p:cNvPr id="6" name="组合 5"/>
          <p:cNvGrpSpPr/>
          <p:nvPr/>
        </p:nvGrpSpPr>
        <p:grpSpPr>
          <a:xfrm>
            <a:off x="9267091" y="1679440"/>
            <a:ext cx="2556268" cy="1015663"/>
            <a:chOff x="9167126" y="1679440"/>
            <a:chExt cx="2556268" cy="1015663"/>
          </a:xfrm>
        </p:grpSpPr>
        <p:graphicFrame>
          <p:nvGraphicFramePr>
            <p:cNvPr id="4" name="Object 5"/>
            <p:cNvGraphicFramePr>
              <a:graphicFrameLocks noChangeAspect="1"/>
            </p:cNvGraphicFramePr>
            <p:nvPr>
              <p:extLst>
                <p:ext uri="{D42A27DB-BD31-4B8C-83A1-F6EECF244321}">
                  <p14:modId xmlns:p14="http://schemas.microsoft.com/office/powerpoint/2010/main" val="1787703461"/>
                </p:ext>
              </p:extLst>
            </p:nvPr>
          </p:nvGraphicFramePr>
          <p:xfrm>
            <a:off x="9267091" y="1893294"/>
            <a:ext cx="2356338" cy="801809"/>
          </p:xfrm>
          <a:graphic>
            <a:graphicData uri="http://schemas.openxmlformats.org/presentationml/2006/ole">
              <mc:AlternateContent xmlns:mc="http://schemas.openxmlformats.org/markup-compatibility/2006">
                <mc:Choice xmlns:v="urn:schemas-microsoft-com:vml" Requires="v">
                  <p:oleObj spid="_x0000_s1221" name="Equation" r:id="rId3" imgW="1790640" imgH="609480" progId="Equation.3">
                    <p:embed/>
                  </p:oleObj>
                </mc:Choice>
                <mc:Fallback>
                  <p:oleObj name="Equation" r:id="rId3" imgW="1790640" imgH="609480" progId="Equation.3">
                    <p:embed/>
                    <p:pic>
                      <p:nvPicPr>
                        <p:cNvPr id="614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7091" y="1893294"/>
                          <a:ext cx="2356338" cy="801809"/>
                        </a:xfrm>
                        <a:prstGeom prst="rect">
                          <a:avLst/>
                        </a:prstGeom>
                        <a:noFill/>
                        <a:ln>
                          <a:noFill/>
                        </a:ln>
                        <a:effectLst/>
                        <a:extLst/>
                      </p:spPr>
                    </p:pic>
                  </p:oleObj>
                </mc:Fallback>
              </mc:AlternateContent>
            </a:graphicData>
          </a:graphic>
        </p:graphicFrame>
        <p:sp>
          <p:nvSpPr>
            <p:cNvPr id="5" name="矩形 4"/>
            <p:cNvSpPr/>
            <p:nvPr/>
          </p:nvSpPr>
          <p:spPr>
            <a:xfrm>
              <a:off x="9167126" y="1679440"/>
              <a:ext cx="2556268" cy="276999"/>
            </a:xfrm>
            <a:prstGeom prst="rect">
              <a:avLst/>
            </a:prstGeom>
          </p:spPr>
          <p:txBody>
            <a:bodyPr wrap="square">
              <a:spAutoFit/>
            </a:bodyPr>
            <a:lstStyle/>
            <a:p>
              <a:r>
                <a:rPr lang="zh-CN" altLang="en-US" sz="1200" dirty="0"/>
                <a:t>图像阈值化处理的变换函数表达式</a:t>
              </a:r>
            </a:p>
          </p:txBody>
        </p:sp>
      </p:grpSp>
      <p:grpSp>
        <p:nvGrpSpPr>
          <p:cNvPr id="11" name="组合 10"/>
          <p:cNvGrpSpPr/>
          <p:nvPr/>
        </p:nvGrpSpPr>
        <p:grpSpPr>
          <a:xfrm>
            <a:off x="1269990" y="5141548"/>
            <a:ext cx="1748526" cy="1716452"/>
            <a:chOff x="1269990" y="5141548"/>
            <a:chExt cx="1748526" cy="1716452"/>
          </a:xfrm>
        </p:grpSpPr>
        <p:pic>
          <p:nvPicPr>
            <p:cNvPr id="9" name="图片 8"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9990" y="5372001"/>
              <a:ext cx="1748526" cy="1485999"/>
            </a:xfrm>
            <a:prstGeom prst="rect">
              <a:avLst/>
            </a:prstGeom>
          </p:spPr>
        </p:pic>
        <p:sp>
          <p:nvSpPr>
            <p:cNvPr id="10" name="矩形 9"/>
            <p:cNvSpPr/>
            <p:nvPr/>
          </p:nvSpPr>
          <p:spPr>
            <a:xfrm>
              <a:off x="1898031" y="5141548"/>
              <a:ext cx="492443" cy="276999"/>
            </a:xfrm>
            <a:prstGeom prst="rect">
              <a:avLst/>
            </a:prstGeom>
          </p:spPr>
          <p:txBody>
            <a:bodyPr wrap="none">
              <a:spAutoFit/>
            </a:bodyPr>
            <a:lstStyle/>
            <a:p>
              <a:r>
                <a:rPr lang="zh-CN" altLang="en-US" sz="1200" dirty="0"/>
                <a:t>起始</a:t>
              </a:r>
            </a:p>
          </p:txBody>
        </p:sp>
      </p:grpSp>
      <p:grpSp>
        <p:nvGrpSpPr>
          <p:cNvPr id="14" name="组合 13"/>
          <p:cNvGrpSpPr/>
          <p:nvPr/>
        </p:nvGrpSpPr>
        <p:grpSpPr>
          <a:xfrm>
            <a:off x="4619020" y="5141548"/>
            <a:ext cx="1734335" cy="1703652"/>
            <a:chOff x="3646557" y="5141548"/>
            <a:chExt cx="1734335" cy="1703652"/>
          </a:xfrm>
        </p:grpSpPr>
        <p:pic>
          <p:nvPicPr>
            <p:cNvPr id="12" name="图片 11"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6557" y="5372001"/>
              <a:ext cx="1734335" cy="1473199"/>
            </a:xfrm>
            <a:prstGeom prst="rect">
              <a:avLst/>
            </a:prstGeom>
          </p:spPr>
        </p:pic>
        <p:sp>
          <p:nvSpPr>
            <p:cNvPr id="13" name="矩形 12"/>
            <p:cNvSpPr/>
            <p:nvPr/>
          </p:nvSpPr>
          <p:spPr>
            <a:xfrm>
              <a:off x="4190558" y="5141548"/>
              <a:ext cx="646331" cy="276999"/>
            </a:xfrm>
            <a:prstGeom prst="rect">
              <a:avLst/>
            </a:prstGeom>
          </p:spPr>
          <p:txBody>
            <a:bodyPr wrap="none">
              <a:spAutoFit/>
            </a:bodyPr>
            <a:lstStyle/>
            <a:p>
              <a:r>
                <a:rPr lang="zh-CN" altLang="en-US" sz="1200" dirty="0"/>
                <a:t>第二步</a:t>
              </a:r>
            </a:p>
          </p:txBody>
        </p:sp>
      </p:grpSp>
      <p:grpSp>
        <p:nvGrpSpPr>
          <p:cNvPr id="20" name="组合 19"/>
          <p:cNvGrpSpPr/>
          <p:nvPr/>
        </p:nvGrpSpPr>
        <p:grpSpPr>
          <a:xfrm>
            <a:off x="7953860" y="5141548"/>
            <a:ext cx="1748965" cy="1716826"/>
            <a:chOff x="5777250" y="5141548"/>
            <a:chExt cx="1748965" cy="1716826"/>
          </a:xfrm>
        </p:grpSpPr>
        <p:pic>
          <p:nvPicPr>
            <p:cNvPr id="15" name="图片 14"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7250" y="5372002"/>
              <a:ext cx="1748965" cy="1486372"/>
            </a:xfrm>
            <a:prstGeom prst="rect">
              <a:avLst/>
            </a:prstGeom>
          </p:spPr>
        </p:pic>
        <p:sp>
          <p:nvSpPr>
            <p:cNvPr id="17" name="矩形 16"/>
            <p:cNvSpPr/>
            <p:nvPr/>
          </p:nvSpPr>
          <p:spPr>
            <a:xfrm>
              <a:off x="6328566" y="5141548"/>
              <a:ext cx="646331" cy="276999"/>
            </a:xfrm>
            <a:prstGeom prst="rect">
              <a:avLst/>
            </a:prstGeom>
          </p:spPr>
          <p:txBody>
            <a:bodyPr wrap="none">
              <a:spAutoFit/>
            </a:bodyPr>
            <a:lstStyle/>
            <a:p>
              <a:pPr lvl="0"/>
              <a:r>
                <a:rPr lang="zh-CN" altLang="en-US" sz="1200" dirty="0" smtClean="0">
                  <a:solidFill>
                    <a:prstClr val="black"/>
                  </a:solidFill>
                </a:rPr>
                <a:t>第三步</a:t>
              </a:r>
              <a:endParaRPr lang="zh-CN" altLang="en-US" sz="1200" dirty="0">
                <a:solidFill>
                  <a:prstClr val="black"/>
                </a:solidFill>
              </a:endParaRPr>
            </a:p>
          </p:txBody>
        </p:sp>
      </p:grpSp>
    </p:spTree>
    <p:extLst>
      <p:ext uri="{BB962C8B-B14F-4D97-AF65-F5344CB8AC3E}">
        <p14:creationId xmlns:p14="http://schemas.microsoft.com/office/powerpoint/2010/main" val="20444811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3338" y="527539"/>
            <a:ext cx="9759462" cy="5909310"/>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五</a:t>
            </a:r>
            <a:r>
              <a:rPr lang="zh-CN" altLang="en-US" dirty="0" smtClean="0">
                <a:latin typeface="楷体" panose="02010609060101010101" pitchFamily="49" charset="-122"/>
                <a:ea typeface="楷体" panose="02010609060101010101" pitchFamily="49" charset="-122"/>
              </a:rPr>
              <a:t>、</a:t>
            </a:r>
            <a:r>
              <a:rPr lang="zh-CN" altLang="en-US" b="1" dirty="0" smtClean="0">
                <a:latin typeface="楷体" panose="02010609060101010101" pitchFamily="49" charset="-122"/>
                <a:ea typeface="楷体" panose="02010609060101010101" pitchFamily="49" charset="-122"/>
              </a:rPr>
              <a:t>边缘检测算子</a:t>
            </a:r>
            <a:endParaRPr lang="en-US" altLang="zh-CN" b="1"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通过检查每个像素点的邻域并对其灰度变化进行量化来达到边界提取的目的。</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）常用微分算子进行边缘检测。常用的一阶微分算子有</a:t>
            </a:r>
            <a:r>
              <a:rPr lang="en-US" altLang="zh-CN" b="1" dirty="0" smtClean="0">
                <a:latin typeface="楷体" panose="02010609060101010101" pitchFamily="49" charset="-122"/>
                <a:ea typeface="楷体" panose="02010609060101010101" pitchFamily="49" charset="-122"/>
              </a:rPr>
              <a:t>Roberts</a:t>
            </a:r>
            <a:r>
              <a:rPr lang="zh-CN" altLang="en-US" b="1" dirty="0" smtClean="0">
                <a:latin typeface="楷体" panose="02010609060101010101" pitchFamily="49" charset="-122"/>
                <a:ea typeface="楷体" panose="02010609060101010101" pitchFamily="49" charset="-122"/>
              </a:rPr>
              <a:t>算子</a:t>
            </a:r>
            <a:r>
              <a:rPr lang="zh-CN" altLang="en-US" dirty="0" smtClean="0">
                <a:latin typeface="楷体" panose="02010609060101010101" pitchFamily="49" charset="-122"/>
                <a:ea typeface="楷体" panose="02010609060101010101" pitchFamily="49" charset="-122"/>
              </a:rPr>
              <a:t>和</a:t>
            </a:r>
            <a:r>
              <a:rPr lang="en-US" altLang="zh-CN" b="1" dirty="0" smtClean="0">
                <a:latin typeface="楷体" panose="02010609060101010101" pitchFamily="49" charset="-122"/>
                <a:ea typeface="楷体" panose="02010609060101010101" pitchFamily="49" charset="-122"/>
              </a:rPr>
              <a:t>Sobel</a:t>
            </a:r>
            <a:r>
              <a:rPr lang="zh-CN" altLang="en-US" b="1" dirty="0" smtClean="0">
                <a:latin typeface="楷体" panose="02010609060101010101" pitchFamily="49" charset="-122"/>
                <a:ea typeface="楷体" panose="02010609060101010101" pitchFamily="49" charset="-122"/>
              </a:rPr>
              <a:t>算子</a:t>
            </a:r>
            <a:r>
              <a:rPr lang="zh-CN" altLang="en-US" dirty="0" smtClean="0">
                <a:latin typeface="楷体" panose="02010609060101010101" pitchFamily="49" charset="-122"/>
                <a:ea typeface="楷体" panose="02010609060101010101" pitchFamily="49" charset="-122"/>
              </a:rPr>
              <a:t>，二阶微分 算子有</a:t>
            </a:r>
            <a:r>
              <a:rPr lang="en-US" altLang="zh-CN" b="1" dirty="0" smtClean="0">
                <a:latin typeface="楷体" panose="02010609060101010101" pitchFamily="49" charset="-122"/>
                <a:ea typeface="楷体" panose="02010609060101010101" pitchFamily="49" charset="-122"/>
              </a:rPr>
              <a:t>Laplace</a:t>
            </a:r>
            <a:r>
              <a:rPr lang="zh-CN" altLang="en-US" b="1" dirty="0" smtClean="0">
                <a:latin typeface="楷体" panose="02010609060101010101" pitchFamily="49" charset="-122"/>
                <a:ea typeface="楷体" panose="02010609060101010101" pitchFamily="49" charset="-122"/>
              </a:rPr>
              <a:t>算子</a:t>
            </a:r>
            <a:r>
              <a:rPr lang="zh-CN" altLang="en-US" dirty="0" smtClean="0">
                <a:latin typeface="楷体" panose="02010609060101010101" pitchFamily="49" charset="-122"/>
                <a:ea typeface="楷体" panose="02010609060101010101" pitchFamily="49" charset="-122"/>
              </a:rPr>
              <a:t>和</a:t>
            </a:r>
            <a:r>
              <a:rPr lang="en-US" altLang="zh-CN" b="1" dirty="0" smtClean="0">
                <a:latin typeface="楷体" panose="02010609060101010101" pitchFamily="49" charset="-122"/>
                <a:ea typeface="楷体" panose="02010609060101010101" pitchFamily="49" charset="-122"/>
              </a:rPr>
              <a:t>Kirsch</a:t>
            </a:r>
            <a:r>
              <a:rPr lang="zh-CN" altLang="en-US" b="1" dirty="0" smtClean="0">
                <a:latin typeface="楷体" panose="02010609060101010101" pitchFamily="49" charset="-122"/>
                <a:ea typeface="楷体" panose="02010609060101010101" pitchFamily="49" charset="-122"/>
              </a:rPr>
              <a:t>算子</a:t>
            </a:r>
            <a:r>
              <a:rPr lang="zh-CN" altLang="en-US" dirty="0" smtClean="0">
                <a:latin typeface="楷体" panose="02010609060101010101" pitchFamily="49" charset="-122"/>
                <a:ea typeface="楷体" panose="02010609060101010101" pitchFamily="49" charset="-122"/>
              </a:rPr>
              <a:t>等。</a:t>
            </a:r>
            <a:endParaRPr lang="en-US" altLang="zh-CN" dirty="0" smtClean="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Robert</a:t>
            </a:r>
            <a:r>
              <a:rPr lang="zh-CN" altLang="en-US" b="1" dirty="0">
                <a:latin typeface="楷体" panose="02010609060101010101" pitchFamily="49" charset="-122"/>
                <a:ea typeface="楷体" panose="02010609060101010101" pitchFamily="49" charset="-122"/>
              </a:rPr>
              <a:t>梯度算子</a:t>
            </a:r>
            <a:r>
              <a:rPr lang="zh-CN" altLang="en-US" dirty="0">
                <a:latin typeface="楷体" panose="02010609060101010101" pitchFamily="49" charset="-122"/>
                <a:ea typeface="楷体" panose="02010609060101010101" pitchFamily="49" charset="-122"/>
              </a:rPr>
              <a:t>：梯度采用的是对角方向相邻两像素之差</a:t>
            </a: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Sobel</a:t>
            </a:r>
            <a:r>
              <a:rPr lang="zh-CN" altLang="en-US" b="1" dirty="0">
                <a:latin typeface="楷体" panose="02010609060101010101" pitchFamily="49" charset="-122"/>
                <a:ea typeface="楷体" panose="02010609060101010101" pitchFamily="49" charset="-122"/>
              </a:rPr>
              <a:t>梯度</a:t>
            </a:r>
            <a:r>
              <a:rPr lang="zh-CN" altLang="en-US" b="1" dirty="0" smtClean="0">
                <a:latin typeface="楷体" panose="02010609060101010101" pitchFamily="49" charset="-122"/>
                <a:ea typeface="楷体" panose="02010609060101010101" pitchFamily="49" charset="-122"/>
              </a:rPr>
              <a:t>算子</a:t>
            </a:r>
            <a:r>
              <a:rPr lang="zh-CN" altLang="en-US" dirty="0" smtClean="0">
                <a:latin typeface="楷体" panose="02010609060101010101" pitchFamily="49" charset="-122"/>
                <a:ea typeface="楷体" panose="02010609060101010101" pitchFamily="49" charset="-122"/>
              </a:rPr>
              <a:t>：先</a:t>
            </a:r>
            <a:r>
              <a:rPr lang="zh-CN" altLang="en-US" dirty="0">
                <a:latin typeface="楷体" panose="02010609060101010101" pitchFamily="49" charset="-122"/>
                <a:ea typeface="楷体" panose="02010609060101010101" pitchFamily="49" charset="-122"/>
              </a:rPr>
              <a:t>做加权平均，然后再微分</a:t>
            </a:r>
          </a:p>
          <a:p>
            <a:r>
              <a:rPr lang="en-US" altLang="zh-CN" dirty="0" smtClean="0">
                <a:latin typeface="楷体" panose="02010609060101010101" pitchFamily="49" charset="-122"/>
                <a:ea typeface="楷体" panose="02010609060101010101" pitchFamily="49" charset="-122"/>
              </a:rPr>
              <a:t>     Robert</a:t>
            </a:r>
            <a:r>
              <a:rPr lang="zh-CN" altLang="en-US" dirty="0" smtClean="0">
                <a:latin typeface="楷体" panose="02010609060101010101" pitchFamily="49" charset="-122"/>
                <a:ea typeface="楷体" panose="02010609060101010101" pitchFamily="49" charset="-122"/>
              </a:rPr>
              <a:t>算子和</a:t>
            </a:r>
            <a:r>
              <a:rPr lang="en-US" altLang="zh-CN" dirty="0" smtClean="0">
                <a:latin typeface="楷体" panose="02010609060101010101" pitchFamily="49" charset="-122"/>
                <a:ea typeface="楷体" panose="02010609060101010101" pitchFamily="49" charset="-122"/>
              </a:rPr>
              <a:t>Sobel</a:t>
            </a:r>
            <a:r>
              <a:rPr lang="zh-CN" altLang="en-US" dirty="0" smtClean="0">
                <a:latin typeface="楷体" panose="02010609060101010101" pitchFamily="49" charset="-122"/>
                <a:ea typeface="楷体" panose="02010609060101010101" pitchFamily="49" charset="-122"/>
              </a:rPr>
              <a:t>算子的区别：</a:t>
            </a:r>
            <a:r>
              <a:rPr lang="en-US" altLang="zh-CN" dirty="0">
                <a:latin typeface="楷体" panose="02010609060101010101" pitchFamily="49" charset="-122"/>
                <a:ea typeface="楷体" panose="02010609060101010101" pitchFamily="49" charset="-122"/>
              </a:rPr>
              <a:t>Sobel</a:t>
            </a:r>
            <a:r>
              <a:rPr lang="zh-CN" altLang="en-US" dirty="0" smtClean="0">
                <a:latin typeface="楷体" panose="02010609060101010101" pitchFamily="49" charset="-122"/>
                <a:ea typeface="楷体" panose="02010609060101010101" pitchFamily="49" charset="-122"/>
              </a:rPr>
              <a:t>算子对噪声不敏感，具有一定的噪声抑制能力。</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4</a:t>
            </a:r>
            <a:r>
              <a:rPr lang="zh-CN" altLang="en-US" dirty="0" smtClean="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Prewitt</a:t>
            </a:r>
            <a:r>
              <a:rPr lang="zh-CN" altLang="en-US" b="1" dirty="0">
                <a:latin typeface="楷体" panose="02010609060101010101" pitchFamily="49" charset="-122"/>
                <a:ea typeface="楷体" panose="02010609060101010101" pitchFamily="49" charset="-122"/>
              </a:rPr>
              <a:t>算子</a:t>
            </a:r>
            <a:r>
              <a:rPr lang="zh-CN" altLang="en-US" dirty="0">
                <a:latin typeface="楷体" panose="02010609060101010101" pitchFamily="49" charset="-122"/>
                <a:ea typeface="楷体" panose="02010609060101010101" pitchFamily="49" charset="-122"/>
              </a:rPr>
              <a:t>（普瑞维特）是一种一阶微分算子的</a:t>
            </a:r>
            <a:r>
              <a:rPr lang="zh-CN" altLang="en-US" dirty="0" smtClean="0">
                <a:latin typeface="楷体" panose="02010609060101010101" pitchFamily="49" charset="-122"/>
                <a:ea typeface="楷体" panose="02010609060101010101" pitchFamily="49" charset="-122"/>
              </a:rPr>
              <a:t>边缘检测，同样具有抑制噪声的能力。</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5</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r>
              <a:rPr lang="en-US" altLang="zh-CN" b="1" dirty="0" smtClean="0">
                <a:latin typeface="楷体" panose="02010609060101010101" pitchFamily="49" charset="-122"/>
                <a:ea typeface="楷体" panose="02010609060101010101" pitchFamily="49" charset="-122"/>
              </a:rPr>
              <a:t>Roberts</a:t>
            </a:r>
            <a:r>
              <a:rPr lang="zh-CN" altLang="en-US" b="1" dirty="0">
                <a:latin typeface="楷体" panose="02010609060101010101" pitchFamily="49" charset="-122"/>
                <a:ea typeface="楷体" panose="02010609060101010101" pitchFamily="49" charset="-122"/>
              </a:rPr>
              <a:t>算子</a:t>
            </a:r>
            <a:r>
              <a:rPr lang="zh-CN" altLang="en-US" dirty="0">
                <a:latin typeface="楷体" panose="02010609060101010101" pitchFamily="49" charset="-122"/>
                <a:ea typeface="楷体" panose="02010609060101010101" pitchFamily="49" charset="-122"/>
              </a:rPr>
              <a:t>：边缘定位准，但是对噪声敏感。适用于边缘明显且噪声较少的图像分割</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a:r>
            <a:br>
              <a:rPr lang="zh-CN" altLang="en-US" dirty="0">
                <a:latin typeface="楷体" panose="02010609060101010101" pitchFamily="49" charset="-122"/>
                <a:ea typeface="楷体" panose="02010609060101010101" pitchFamily="49" charset="-122"/>
              </a:rPr>
            </a:br>
            <a:r>
              <a:rPr lang="en-US" altLang="zh-CN" b="1" dirty="0" smtClean="0">
                <a:latin typeface="楷体" panose="02010609060101010101" pitchFamily="49" charset="-122"/>
                <a:ea typeface="楷体" panose="02010609060101010101" pitchFamily="49" charset="-122"/>
              </a:rPr>
              <a:t>Prewitt</a:t>
            </a:r>
            <a:r>
              <a:rPr lang="zh-CN" altLang="en-US" b="1" dirty="0">
                <a:latin typeface="楷体" panose="02010609060101010101" pitchFamily="49" charset="-122"/>
                <a:ea typeface="楷体" panose="02010609060101010101" pitchFamily="49" charset="-122"/>
              </a:rPr>
              <a:t>算子</a:t>
            </a:r>
            <a:r>
              <a:rPr lang="zh-CN" altLang="en-US" dirty="0">
                <a:latin typeface="楷体" panose="02010609060101010101" pitchFamily="49" charset="-122"/>
                <a:ea typeface="楷体" panose="02010609060101010101" pitchFamily="49" charset="-122"/>
              </a:rPr>
              <a:t>：对噪声有抑制作用，抑制噪声的原理是通过像素平均，但是像素平均</a:t>
            </a:r>
            <a:r>
              <a:rPr lang="zh-CN" altLang="en-US" dirty="0" smtClean="0">
                <a:latin typeface="楷体" panose="02010609060101010101" pitchFamily="49" charset="-122"/>
                <a:ea typeface="楷体" panose="02010609060101010101" pitchFamily="49" charset="-122"/>
              </a:rPr>
              <a:t>相当对</a:t>
            </a:r>
            <a:r>
              <a:rPr lang="zh-CN" altLang="en-US" dirty="0">
                <a:latin typeface="楷体" panose="02010609060101010101" pitchFamily="49" charset="-122"/>
                <a:ea typeface="楷体" panose="02010609060101010101" pitchFamily="49" charset="-122"/>
              </a:rPr>
              <a:t>图像的低通滤波，所以</a:t>
            </a:r>
            <a:r>
              <a:rPr lang="en-US" altLang="zh-CN" dirty="0">
                <a:latin typeface="楷体" panose="02010609060101010101" pitchFamily="49" charset="-122"/>
                <a:ea typeface="楷体" panose="02010609060101010101" pitchFamily="49" charset="-122"/>
              </a:rPr>
              <a:t>Prewitt</a:t>
            </a:r>
            <a:r>
              <a:rPr lang="zh-CN" altLang="en-US" dirty="0">
                <a:latin typeface="楷体" panose="02010609060101010101" pitchFamily="49" charset="-122"/>
                <a:ea typeface="楷体" panose="02010609060101010101" pitchFamily="49" charset="-122"/>
              </a:rPr>
              <a:t>算子对边缘的定位不如</a:t>
            </a:r>
            <a:r>
              <a:rPr lang="en-US" altLang="zh-CN" dirty="0">
                <a:latin typeface="楷体" panose="02010609060101010101" pitchFamily="49" charset="-122"/>
                <a:ea typeface="楷体" panose="02010609060101010101" pitchFamily="49" charset="-122"/>
              </a:rPr>
              <a:t>Roberts</a:t>
            </a:r>
            <a:r>
              <a:rPr lang="zh-CN" altLang="en-US" dirty="0">
                <a:latin typeface="楷体" panose="02010609060101010101" pitchFamily="49" charset="-122"/>
                <a:ea typeface="楷体" panose="02010609060101010101" pitchFamily="49" charset="-122"/>
              </a:rPr>
              <a:t>算子</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a:r>
            <a:br>
              <a:rPr lang="zh-CN" altLang="en-US" dirty="0">
                <a:latin typeface="楷体" panose="02010609060101010101" pitchFamily="49" charset="-122"/>
                <a:ea typeface="楷体" panose="02010609060101010101" pitchFamily="49" charset="-122"/>
              </a:rPr>
            </a:br>
            <a:r>
              <a:rPr lang="en-US" altLang="zh-CN" b="1" dirty="0" smtClean="0">
                <a:latin typeface="楷体" panose="02010609060101010101" pitchFamily="49" charset="-122"/>
                <a:ea typeface="楷体" panose="02010609060101010101" pitchFamily="49" charset="-122"/>
              </a:rPr>
              <a:t>Sobel</a:t>
            </a:r>
            <a:r>
              <a:rPr lang="zh-CN" altLang="en-US" b="1" dirty="0">
                <a:latin typeface="楷体" panose="02010609060101010101" pitchFamily="49" charset="-122"/>
                <a:ea typeface="楷体" panose="02010609060101010101" pitchFamily="49" charset="-122"/>
              </a:rPr>
              <a:t>算子</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Sobel</a:t>
            </a:r>
            <a:r>
              <a:rPr lang="zh-CN" altLang="en-US" dirty="0">
                <a:latin typeface="楷体" panose="02010609060101010101" pitchFamily="49" charset="-122"/>
                <a:ea typeface="楷体" panose="02010609060101010101" pitchFamily="49" charset="-122"/>
              </a:rPr>
              <a:t>算子和</a:t>
            </a:r>
            <a:r>
              <a:rPr lang="en-US" altLang="zh-CN" dirty="0">
                <a:latin typeface="楷体" panose="02010609060101010101" pitchFamily="49" charset="-122"/>
                <a:ea typeface="楷体" panose="02010609060101010101" pitchFamily="49" charset="-122"/>
              </a:rPr>
              <a:t>Prewitt</a:t>
            </a:r>
            <a:r>
              <a:rPr lang="zh-CN" altLang="en-US" dirty="0">
                <a:latin typeface="楷体" panose="02010609060101010101" pitchFamily="49" charset="-122"/>
                <a:ea typeface="楷体" panose="02010609060101010101" pitchFamily="49" charset="-122"/>
              </a:rPr>
              <a:t>算子都是加权平均，但是</a:t>
            </a:r>
            <a:r>
              <a:rPr lang="en-US" altLang="zh-CN" dirty="0">
                <a:latin typeface="楷体" panose="02010609060101010101" pitchFamily="49" charset="-122"/>
                <a:ea typeface="楷体" panose="02010609060101010101" pitchFamily="49" charset="-122"/>
              </a:rPr>
              <a:t>Sobel</a:t>
            </a:r>
            <a:r>
              <a:rPr lang="zh-CN" altLang="en-US" dirty="0">
                <a:latin typeface="楷体" panose="02010609060101010101" pitchFamily="49" charset="-122"/>
                <a:ea typeface="楷体" panose="02010609060101010101" pitchFamily="49" charset="-122"/>
              </a:rPr>
              <a:t>算子认为，邻域的像素对当前像素产生的影响不是等价的，所以距离不同的像素具有不同的权值，对算子结果产生的影响也不同。一般来说，距离越远，产生的影响越小。</a:t>
            </a:r>
            <a:br>
              <a:rPr lang="zh-CN" altLang="en-US" dirty="0">
                <a:latin typeface="楷体" panose="02010609060101010101" pitchFamily="49" charset="-122"/>
                <a:ea typeface="楷体" panose="02010609060101010101" pitchFamily="49" charset="-122"/>
              </a:rPr>
            </a:br>
            <a:r>
              <a:rPr lang="zh-CN" altLang="en-US" dirty="0" smtClean="0">
                <a:latin typeface="楷体" panose="02010609060101010101" pitchFamily="49" charset="-122"/>
                <a:ea typeface="楷体" panose="02010609060101010101" pitchFamily="49" charset="-122"/>
              </a:rPr>
              <a:t>上面</a:t>
            </a:r>
            <a:r>
              <a:rPr lang="zh-CN" altLang="en-US" dirty="0">
                <a:latin typeface="楷体" panose="02010609060101010101" pitchFamily="49" charset="-122"/>
                <a:ea typeface="楷体" panose="02010609060101010101" pitchFamily="49" charset="-122"/>
              </a:rPr>
              <a:t>的算子是利用一阶导数的信息。</a:t>
            </a:r>
          </a:p>
        </p:txBody>
      </p:sp>
    </p:spTree>
    <p:extLst>
      <p:ext uri="{BB962C8B-B14F-4D97-AF65-F5344CB8AC3E}">
        <p14:creationId xmlns:p14="http://schemas.microsoft.com/office/powerpoint/2010/main" val="34013640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10054" y="747346"/>
            <a:ext cx="9777046" cy="3139321"/>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6</a:t>
            </a:r>
            <a:r>
              <a:rPr lang="zh-CN" altLang="en-US" dirty="0" smtClean="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Laplace</a:t>
            </a:r>
            <a:r>
              <a:rPr lang="zh-CN" altLang="en-US" b="1" dirty="0" smtClean="0">
                <a:latin typeface="楷体" panose="02010609060101010101" pitchFamily="49" charset="-122"/>
                <a:ea typeface="楷体" panose="02010609060101010101" pitchFamily="49" charset="-122"/>
              </a:rPr>
              <a:t>算子</a:t>
            </a:r>
            <a:endParaRPr lang="en-US" altLang="zh-CN" b="1"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该算子不能检测出边缘的方向性信息，很少直接用于边缘检测。</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与</a:t>
            </a:r>
            <a:r>
              <a:rPr lang="en-US" altLang="zh-CN" dirty="0">
                <a:latin typeface="楷体" panose="02010609060101010101" pitchFamily="49" charset="-122"/>
                <a:ea typeface="楷体" panose="02010609060101010101" pitchFamily="49" charset="-122"/>
              </a:rPr>
              <a:t>Sobel</a:t>
            </a:r>
            <a:r>
              <a:rPr lang="zh-CN" altLang="en-US" dirty="0" smtClean="0">
                <a:latin typeface="楷体" panose="02010609060101010101" pitchFamily="49" charset="-122"/>
                <a:ea typeface="楷体" panose="02010609060101010101" pitchFamily="49" charset="-122"/>
              </a:rPr>
              <a:t>算子相比，</a:t>
            </a:r>
            <a:r>
              <a:rPr lang="en-US" altLang="zh-CN" dirty="0">
                <a:latin typeface="楷体" panose="02010609060101010101" pitchFamily="49" charset="-122"/>
                <a:ea typeface="楷体" panose="02010609060101010101" pitchFamily="49" charset="-122"/>
              </a:rPr>
              <a:t>Laplace</a:t>
            </a:r>
            <a:r>
              <a:rPr lang="zh-CN" altLang="en-US" dirty="0" smtClean="0">
                <a:latin typeface="楷体" panose="02010609060101010101" pitchFamily="49" charset="-122"/>
                <a:ea typeface="楷体" panose="02010609060101010101" pitchFamily="49" charset="-122"/>
              </a:rPr>
              <a:t>算子能使噪声成分得到加强，对噪声更敏感。</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7</a:t>
            </a:r>
            <a:r>
              <a:rPr lang="zh-CN" altLang="en-US" dirty="0" smtClean="0">
                <a:latin typeface="楷体" panose="02010609060101010101" pitchFamily="49" charset="-122"/>
                <a:ea typeface="楷体" panose="02010609060101010101" pitchFamily="49" charset="-122"/>
              </a:rPr>
              <a:t>）</a:t>
            </a:r>
            <a:r>
              <a:rPr lang="en-US" altLang="zh-CN" b="1" dirty="0" smtClean="0">
                <a:latin typeface="楷体" panose="02010609060101010101" pitchFamily="49" charset="-122"/>
                <a:ea typeface="楷体" panose="02010609060101010101" pitchFamily="49" charset="-122"/>
              </a:rPr>
              <a:t>Kirsch</a:t>
            </a:r>
            <a:r>
              <a:rPr lang="zh-CN" altLang="en-US" b="1" dirty="0" smtClean="0">
                <a:latin typeface="楷体" panose="02010609060101010101" pitchFamily="49" charset="-122"/>
                <a:ea typeface="楷体" panose="02010609060101010101" pitchFamily="49" charset="-122"/>
              </a:rPr>
              <a:t>算子</a:t>
            </a:r>
            <a:endParaRPr lang="en-US" altLang="zh-CN" b="1"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Kirsch</a:t>
            </a:r>
            <a:r>
              <a:rPr lang="zh-CN" altLang="en-US" dirty="0" smtClean="0">
                <a:latin typeface="楷体" panose="02010609060101010101" pitchFamily="49" charset="-122"/>
                <a:ea typeface="楷体" panose="02010609060101010101" pitchFamily="49" charset="-122"/>
              </a:rPr>
              <a:t>边缘检测算子需要求出</a:t>
            </a:r>
            <a:r>
              <a:rPr lang="en-US" altLang="zh-CN" dirty="0" smtClean="0">
                <a:latin typeface="楷体" panose="02010609060101010101" pitchFamily="49" charset="-122"/>
                <a:ea typeface="楷体" panose="02010609060101010101" pitchFamily="49" charset="-122"/>
              </a:rPr>
              <a:t>f(</a:t>
            </a:r>
            <a:r>
              <a:rPr lang="en-US" altLang="zh-CN" dirty="0" err="1" smtClean="0">
                <a:latin typeface="楷体" panose="02010609060101010101" pitchFamily="49" charset="-122"/>
                <a:ea typeface="楷体" panose="02010609060101010101" pitchFamily="49" charset="-122"/>
              </a:rPr>
              <a:t>x,y</a:t>
            </a:r>
            <a:r>
              <a:rPr lang="en-US" altLang="zh-CN" dirty="0" smtClean="0">
                <a:latin typeface="楷体" panose="02010609060101010101" pitchFamily="49" charset="-122"/>
                <a:ea typeface="楷体" panose="02010609060101010101" pitchFamily="49" charset="-122"/>
              </a:rPr>
              <a:t>)8</a:t>
            </a:r>
            <a:r>
              <a:rPr lang="zh-CN" altLang="en-US" dirty="0" smtClean="0">
                <a:latin typeface="楷体" panose="02010609060101010101" pitchFamily="49" charset="-122"/>
                <a:ea typeface="楷体" panose="02010609060101010101" pitchFamily="49" charset="-122"/>
              </a:rPr>
              <a:t>个方向的平均差分的最大值，该算子可以检测出边缘的方向性信息，并能较好地抑制边缘检测的噪声。</a:t>
            </a:r>
            <a:endParaRPr lang="en-US" altLang="zh-CN" dirty="0" smtClean="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8</a:t>
            </a:r>
            <a:r>
              <a:rPr lang="zh-CN" altLang="en-US" dirty="0" smtClean="0">
                <a:latin typeface="楷体" panose="02010609060101010101" pitchFamily="49" charset="-122"/>
                <a:ea typeface="楷体" panose="02010609060101010101" pitchFamily="49" charset="-122"/>
              </a:rPr>
              <a:t>）</a:t>
            </a:r>
            <a:r>
              <a:rPr lang="en-US" altLang="zh-CN" b="1" dirty="0" smtClean="0">
                <a:latin typeface="楷体" panose="02010609060101010101" pitchFamily="49" charset="-122"/>
                <a:ea typeface="楷体" panose="02010609060101010101" pitchFamily="49" charset="-122"/>
              </a:rPr>
              <a:t>Marr</a:t>
            </a:r>
            <a:r>
              <a:rPr lang="zh-CN" altLang="en-US" b="1" dirty="0" smtClean="0">
                <a:latin typeface="楷体" panose="02010609060101010101" pitchFamily="49" charset="-122"/>
                <a:ea typeface="楷体" panose="02010609060101010101" pitchFamily="49" charset="-122"/>
              </a:rPr>
              <a:t>边缘检测</a:t>
            </a:r>
            <a:endParaRPr lang="en-US" altLang="zh-CN" b="1"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当一幅图像明显有噪声时，用高斯拉普拉斯（</a:t>
            </a:r>
            <a:r>
              <a:rPr lang="en-US" altLang="zh-CN" dirty="0" err="1" smtClean="0">
                <a:latin typeface="楷体" panose="02010609060101010101" pitchFamily="49" charset="-122"/>
                <a:ea typeface="楷体" panose="02010609060101010101" pitchFamily="49" charset="-122"/>
              </a:rPr>
              <a:t>LoG</a:t>
            </a:r>
            <a:r>
              <a:rPr lang="zh-CN" altLang="en-US" dirty="0" smtClean="0">
                <a:latin typeface="楷体" panose="02010609060101010101" pitchFamily="49" charset="-122"/>
                <a:ea typeface="楷体" panose="02010609060101010101" pitchFamily="49" charset="-122"/>
              </a:rPr>
              <a:t>算子），即</a:t>
            </a:r>
            <a:r>
              <a:rPr lang="en-US" altLang="zh-CN" dirty="0" smtClean="0">
                <a:latin typeface="楷体" panose="02010609060101010101" pitchFamily="49" charset="-122"/>
                <a:ea typeface="楷体" panose="02010609060101010101" pitchFamily="49" charset="-122"/>
              </a:rPr>
              <a:t>Marr</a:t>
            </a:r>
            <a:r>
              <a:rPr lang="zh-CN" altLang="en-US" dirty="0" smtClean="0">
                <a:latin typeface="楷体" panose="02010609060101010101" pitchFamily="49" charset="-122"/>
                <a:ea typeface="楷体" panose="02010609060101010101" pitchFamily="49" charset="-122"/>
              </a:rPr>
              <a:t>算子。</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先平滑去除噪声，然后再进行边缘检测，可以获得更好的效果。</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971470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45674" y="-22176"/>
            <a:ext cx="9180945" cy="830997"/>
          </a:xfrm>
          <a:prstGeom prst="rect">
            <a:avLst/>
          </a:prstGeom>
          <a:noFill/>
        </p:spPr>
        <p:txBody>
          <a:bodyPr wrap="square" rtlCol="0">
            <a:spAutoFit/>
          </a:bodyPr>
          <a:lstStyle/>
          <a:p>
            <a:r>
              <a:rPr lang="zh-CN" altLang="en-US" sz="4800" dirty="0" smtClean="0">
                <a:latin typeface="华文彩云" panose="02010800040101010101" pitchFamily="2" charset="-122"/>
                <a:ea typeface="华文彩云" panose="02010800040101010101" pitchFamily="2" charset="-122"/>
              </a:rPr>
              <a:t>第三章 数字图像处理的数学基础</a:t>
            </a:r>
            <a:endParaRPr lang="zh-CN" altLang="en-US" sz="4800" dirty="0">
              <a:latin typeface="华文彩云" panose="02010800040101010101" pitchFamily="2" charset="-122"/>
              <a:ea typeface="华文彩云" panose="02010800040101010101" pitchFamily="2" charset="-122"/>
            </a:endParaRPr>
          </a:p>
        </p:txBody>
      </p:sp>
      <mc:AlternateContent xmlns:mc="http://schemas.openxmlformats.org/markup-compatibility/2006" xmlns:a14="http://schemas.microsoft.com/office/drawing/2010/main">
        <mc:Choice Requires="a14">
          <p:sp>
            <p:nvSpPr>
              <p:cNvPr id="4" name="文本框 3"/>
              <p:cNvSpPr txBox="1"/>
              <p:nvPr/>
            </p:nvSpPr>
            <p:spPr>
              <a:xfrm>
                <a:off x="979055" y="877002"/>
                <a:ext cx="9947564" cy="6186309"/>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一、</a:t>
                </a:r>
                <a:r>
                  <a:rPr lang="zh-CN" altLang="en-US" b="1" dirty="0" smtClean="0">
                    <a:solidFill>
                      <a:srgbClr val="0070C0"/>
                    </a:solidFill>
                    <a:latin typeface="楷体" panose="02010609060101010101" pitchFamily="49" charset="-122"/>
                    <a:ea typeface="楷体" panose="02010609060101010101" pitchFamily="49" charset="-122"/>
                  </a:rPr>
                  <a:t>线性系统</a:t>
                </a:r>
                <a:endParaRPr lang="en-US" altLang="zh-CN" b="1" dirty="0" smtClean="0">
                  <a:solidFill>
                    <a:srgbClr val="0070C0"/>
                  </a:solidFill>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、定义：若对于某一系统，给定输入</a:t>
                </a:r>
                <a14:m>
                  <m:oMath xmlns:m="http://schemas.openxmlformats.org/officeDocument/2006/math">
                    <m:sSub>
                      <m:sSubPr>
                        <m:ctrlPr>
                          <a:rPr lang="en-US" altLang="zh-CN" i="1" smtClean="0">
                            <a:latin typeface="Cambria Math" panose="02040503050406030204" pitchFamily="18" charset="0"/>
                            <a:ea typeface="楷体" panose="02010609060101010101" pitchFamily="49" charset="-122"/>
                          </a:rPr>
                        </m:ctrlPr>
                      </m:sSubPr>
                      <m:e>
                        <m:r>
                          <a:rPr lang="en-US" altLang="zh-CN" b="0" i="1" smtClean="0">
                            <a:latin typeface="Cambria Math" panose="02040503050406030204" pitchFamily="18" charset="0"/>
                            <a:ea typeface="楷体" panose="02010609060101010101" pitchFamily="49" charset="-122"/>
                          </a:rPr>
                          <m:t>𝑢</m:t>
                        </m:r>
                      </m:e>
                      <m:sub>
                        <m:r>
                          <a:rPr lang="en-US" altLang="zh-CN" b="0" i="1" smtClean="0">
                            <a:latin typeface="Cambria Math" panose="02040503050406030204" pitchFamily="18" charset="0"/>
                            <a:ea typeface="楷体" panose="02010609060101010101" pitchFamily="49" charset="-122"/>
                          </a:rPr>
                          <m:t>𝑖</m:t>
                        </m:r>
                      </m:sub>
                    </m:sSub>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𝑡</m:t>
                    </m:r>
                    <m:r>
                      <a:rPr lang="en-US" altLang="zh-CN" b="0" i="1" smtClean="0">
                        <a:latin typeface="Cambria Math" panose="02040503050406030204" pitchFamily="18" charset="0"/>
                        <a:ea typeface="楷体" panose="02010609060101010101" pitchFamily="49" charset="-122"/>
                      </a:rPr>
                      <m:t>)</m:t>
                    </m:r>
                  </m:oMath>
                </a14:m>
                <a:r>
                  <a:rPr lang="zh-CN" altLang="en-US" dirty="0" smtClean="0">
                    <a:latin typeface="楷体" panose="02010609060101010101" pitchFamily="49" charset="-122"/>
                    <a:ea typeface="楷体" panose="02010609060101010101" pitchFamily="49" charset="-122"/>
                  </a:rPr>
                  <a:t>，产生输出</a:t>
                </a:r>
                <a14:m>
                  <m:oMath xmlns:m="http://schemas.openxmlformats.org/officeDocument/2006/math">
                    <m:sSub>
                      <m:sSubPr>
                        <m:ctrlPr>
                          <a:rPr lang="en-US" altLang="zh-CN" i="1">
                            <a:latin typeface="Cambria Math" panose="02040503050406030204" pitchFamily="18" charset="0"/>
                            <a:ea typeface="楷体" panose="02010609060101010101" pitchFamily="49" charset="-122"/>
                          </a:rPr>
                        </m:ctrlPr>
                      </m:sSubPr>
                      <m:e>
                        <m:r>
                          <a:rPr lang="en-US" altLang="zh-CN" b="0" i="1" smtClean="0">
                            <a:latin typeface="Cambria Math" panose="02040503050406030204" pitchFamily="18" charset="0"/>
                            <a:ea typeface="楷体" panose="02010609060101010101" pitchFamily="49" charset="-122"/>
                          </a:rPr>
                          <m:t>𝑦</m:t>
                        </m:r>
                      </m:e>
                      <m:sub>
                        <m:r>
                          <a:rPr lang="en-US" altLang="zh-CN" i="1">
                            <a:latin typeface="Cambria Math" panose="02040503050406030204" pitchFamily="18" charset="0"/>
                            <a:ea typeface="楷体" panose="02010609060101010101" pitchFamily="49" charset="-122"/>
                          </a:rPr>
                          <m:t>𝑖</m:t>
                        </m:r>
                      </m:sub>
                    </m:sSub>
                    <m:r>
                      <a:rPr lang="en-US" altLang="zh-CN" i="1">
                        <a:latin typeface="Cambria Math" panose="02040503050406030204" pitchFamily="18" charset="0"/>
                        <a:ea typeface="楷体" panose="02010609060101010101" pitchFamily="49" charset="-122"/>
                      </a:rPr>
                      <m:t>(</m:t>
                    </m:r>
                    <m:r>
                      <a:rPr lang="en-US" altLang="zh-CN" i="1">
                        <a:latin typeface="Cambria Math" panose="02040503050406030204" pitchFamily="18" charset="0"/>
                        <a:ea typeface="楷体" panose="02010609060101010101" pitchFamily="49" charset="-122"/>
                      </a:rPr>
                      <m:t>𝑡</m:t>
                    </m:r>
                    <m:r>
                      <a:rPr lang="en-US" altLang="zh-CN" i="1">
                        <a:latin typeface="Cambria Math" panose="02040503050406030204" pitchFamily="18" charset="0"/>
                        <a:ea typeface="楷体" panose="02010609060101010101" pitchFamily="49" charset="-122"/>
                      </a:rPr>
                      <m:t>)</m:t>
                    </m:r>
                  </m:oMath>
                </a14:m>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即</a:t>
                </a:r>
                <a14:m>
                  <m:oMath xmlns:m="http://schemas.openxmlformats.org/officeDocument/2006/math">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𝑦</m:t>
                        </m:r>
                      </m:e>
                      <m:sub>
                        <m:r>
                          <a:rPr lang="en-US" altLang="zh-CN" i="1">
                            <a:latin typeface="Cambria Math" panose="02040503050406030204" pitchFamily="18" charset="0"/>
                            <a:ea typeface="楷体" panose="02010609060101010101" pitchFamily="49" charset="-122"/>
                          </a:rPr>
                          <m:t>𝑖</m:t>
                        </m:r>
                      </m:sub>
                    </m:sSub>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𝑡</m:t>
                        </m:r>
                      </m:e>
                    </m:d>
                    <m:r>
                      <a:rPr lang="en-US" altLang="zh-CN" i="1">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𝑓</m:t>
                    </m:r>
                    <m:d>
                      <m:dPr>
                        <m:begChr m:val="["/>
                        <m:endChr m:val="]"/>
                        <m:ctrlPr>
                          <a:rPr lang="en-US" altLang="zh-CN" b="0" i="1" smtClean="0">
                            <a:latin typeface="Cambria Math" panose="02040503050406030204" pitchFamily="18" charset="0"/>
                            <a:ea typeface="楷体" panose="02010609060101010101" pitchFamily="49" charset="-122"/>
                          </a:rPr>
                        </m:ctrlPr>
                      </m:dPr>
                      <m:e>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𝑢</m:t>
                            </m:r>
                          </m:e>
                          <m:sub>
                            <m:r>
                              <a:rPr lang="en-US" altLang="zh-CN" i="1">
                                <a:latin typeface="Cambria Math" panose="02040503050406030204" pitchFamily="18" charset="0"/>
                                <a:ea typeface="楷体" panose="02010609060101010101" pitchFamily="49" charset="-122"/>
                              </a:rPr>
                              <m:t>𝑖</m:t>
                            </m:r>
                          </m:sub>
                        </m:sSub>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𝑡</m:t>
                            </m:r>
                          </m:e>
                        </m:d>
                      </m:e>
                    </m:d>
                    <m:r>
                      <a:rPr lang="en-US" altLang="zh-CN" b="0" i="1" smtClean="0">
                        <a:latin typeface="Cambria Math" panose="02040503050406030204" pitchFamily="18" charset="0"/>
                        <a:ea typeface="楷体" panose="02010609060101010101" pitchFamily="49" charset="-122"/>
                      </a:rPr>
                      <m:t>        </m:t>
                    </m:r>
                    <m:d>
                      <m:dPr>
                        <m:ctrlPr>
                          <a:rPr lang="en-US" altLang="zh-CN" b="0" i="1" smtClean="0">
                            <a:latin typeface="Cambria Math" panose="02040503050406030204" pitchFamily="18" charset="0"/>
                            <a:ea typeface="楷体" panose="02010609060101010101" pitchFamily="49" charset="-122"/>
                          </a:rPr>
                        </m:ctrlPr>
                      </m:dPr>
                      <m:e>
                        <m:r>
                          <a:rPr lang="en-US" altLang="zh-CN" b="0" i="1" smtClean="0">
                            <a:latin typeface="Cambria Math" panose="02040503050406030204" pitchFamily="18" charset="0"/>
                            <a:ea typeface="楷体" panose="02010609060101010101" pitchFamily="49" charset="-122"/>
                          </a:rPr>
                          <m:t>𝑖</m:t>
                        </m:r>
                        <m:r>
                          <a:rPr lang="en-US" altLang="zh-CN" b="0" i="1" smtClean="0">
                            <a:latin typeface="Cambria Math" panose="02040503050406030204" pitchFamily="18" charset="0"/>
                            <a:ea typeface="楷体" panose="02010609060101010101" pitchFamily="49" charset="-122"/>
                          </a:rPr>
                          <m:t>=1,2,…</m:t>
                        </m:r>
                      </m:e>
                    </m:d>
                  </m:oMath>
                </a14:m>
                <a:endParaRPr lang="en-US" altLang="zh-CN" b="0"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当且仅当该系统具有以下性质时</a:t>
                </a:r>
                <a:endParaRPr lang="en-US" altLang="zh-CN" dirty="0" smtClean="0">
                  <a:latin typeface="楷体" panose="02010609060101010101" pitchFamily="49" charset="-122"/>
                  <a:ea typeface="楷体" panose="02010609060101010101" pitchFamily="49" charset="-122"/>
                </a:endParaRPr>
              </a:p>
              <a:p>
                <a:pPr/>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𝑦</m:t>
                          </m:r>
                        </m:e>
                        <m:sub>
                          <m:r>
                            <a:rPr lang="en-US" altLang="zh-CN" b="0" i="1" smtClean="0">
                              <a:latin typeface="Cambria Math" panose="02040503050406030204" pitchFamily="18" charset="0"/>
                              <a:ea typeface="楷体" panose="02010609060101010101" pitchFamily="49" charset="-122"/>
                            </a:rPr>
                            <m:t>1</m:t>
                          </m:r>
                        </m:sub>
                      </m:sSub>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𝑡</m:t>
                          </m:r>
                        </m:e>
                      </m:d>
                      <m:r>
                        <a:rPr lang="en-US" altLang="zh-CN" i="1">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𝑦</m:t>
                          </m:r>
                        </m:e>
                        <m:sub>
                          <m:r>
                            <a:rPr lang="en-US" altLang="zh-CN" b="0" i="1" smtClean="0">
                              <a:latin typeface="Cambria Math" panose="02040503050406030204" pitchFamily="18" charset="0"/>
                              <a:ea typeface="楷体" panose="02010609060101010101" pitchFamily="49" charset="-122"/>
                            </a:rPr>
                            <m:t>2</m:t>
                          </m:r>
                        </m:sub>
                      </m:sSub>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𝑡</m:t>
                          </m:r>
                        </m:e>
                      </m:d>
                      <m:r>
                        <a:rPr lang="en-US" altLang="zh-CN" i="1">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𝑓</m:t>
                      </m:r>
                      <m:d>
                        <m:dPr>
                          <m:begChr m:val="["/>
                          <m:endChr m:val="]"/>
                          <m:ctrlPr>
                            <a:rPr lang="en-US" altLang="zh-CN" b="0" i="1" smtClean="0">
                              <a:latin typeface="Cambria Math" panose="02040503050406030204" pitchFamily="18" charset="0"/>
                              <a:ea typeface="楷体" panose="02010609060101010101" pitchFamily="49" charset="-122"/>
                            </a:rPr>
                          </m:ctrlPr>
                        </m:dPr>
                        <m:e>
                          <m:sSub>
                            <m:sSubPr>
                              <m:ctrlPr>
                                <a:rPr lang="en-US" altLang="zh-CN" b="0" i="1" smtClean="0">
                                  <a:latin typeface="Cambria Math" panose="02040503050406030204" pitchFamily="18" charset="0"/>
                                  <a:ea typeface="楷体" panose="02010609060101010101" pitchFamily="49" charset="-122"/>
                                </a:rPr>
                              </m:ctrlPr>
                            </m:sSubPr>
                            <m:e>
                              <m:r>
                                <a:rPr lang="en-US" altLang="zh-CN" b="0" i="1" smtClean="0">
                                  <a:latin typeface="Cambria Math" panose="02040503050406030204" pitchFamily="18" charset="0"/>
                                  <a:ea typeface="楷体" panose="02010609060101010101" pitchFamily="49" charset="-122"/>
                                </a:rPr>
                                <m:t>𝑎</m:t>
                              </m:r>
                            </m:e>
                            <m:sub>
                              <m:r>
                                <a:rPr lang="en-US" altLang="zh-CN" b="0" i="1" smtClean="0">
                                  <a:latin typeface="Cambria Math" panose="02040503050406030204" pitchFamily="18" charset="0"/>
                                  <a:ea typeface="楷体" panose="02010609060101010101" pitchFamily="49" charset="-122"/>
                                </a:rPr>
                                <m:t>1</m:t>
                              </m:r>
                            </m:sub>
                          </m:sSub>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𝑢</m:t>
                              </m:r>
                            </m:e>
                            <m:sub>
                              <m:r>
                                <a:rPr lang="en-US" altLang="zh-CN" b="0" i="1" smtClean="0">
                                  <a:latin typeface="Cambria Math" panose="02040503050406030204" pitchFamily="18" charset="0"/>
                                  <a:ea typeface="楷体" panose="02010609060101010101" pitchFamily="49" charset="-122"/>
                                </a:rPr>
                                <m:t>1</m:t>
                              </m:r>
                            </m:sub>
                          </m:sSub>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𝑡</m:t>
                              </m:r>
                            </m:e>
                          </m:d>
                          <m:r>
                            <a:rPr lang="en-US" altLang="zh-CN" b="0" i="1" smtClean="0">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𝑎</m:t>
                              </m:r>
                            </m:e>
                            <m:sub>
                              <m:r>
                                <a:rPr lang="en-US" altLang="zh-CN" b="0" i="1" smtClean="0">
                                  <a:latin typeface="Cambria Math" panose="02040503050406030204" pitchFamily="18" charset="0"/>
                                  <a:ea typeface="楷体" panose="02010609060101010101" pitchFamily="49" charset="-122"/>
                                </a:rPr>
                                <m:t>2</m:t>
                              </m:r>
                            </m:sub>
                          </m:sSub>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𝑢</m:t>
                              </m:r>
                            </m:e>
                            <m:sub>
                              <m:r>
                                <a:rPr lang="en-US" altLang="zh-CN" b="0" i="1" smtClean="0">
                                  <a:latin typeface="Cambria Math" panose="02040503050406030204" pitchFamily="18" charset="0"/>
                                  <a:ea typeface="楷体" panose="02010609060101010101" pitchFamily="49" charset="-122"/>
                                </a:rPr>
                                <m:t>2</m:t>
                              </m:r>
                            </m:sub>
                          </m:sSub>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𝑡</m:t>
                              </m:r>
                            </m:e>
                          </m:d>
                        </m:e>
                      </m:d>
                      <m:r>
                        <a:rPr lang="en-US" altLang="zh-CN" b="0" i="1" smtClean="0">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𝑎</m:t>
                          </m:r>
                        </m:e>
                        <m:sub>
                          <m:r>
                            <a:rPr lang="en-US" altLang="zh-CN" i="1">
                              <a:latin typeface="Cambria Math" panose="02040503050406030204" pitchFamily="18" charset="0"/>
                              <a:ea typeface="楷体" panose="02010609060101010101" pitchFamily="49" charset="-122"/>
                            </a:rPr>
                            <m:t>1</m:t>
                          </m:r>
                        </m:sub>
                      </m:sSub>
                      <m:r>
                        <a:rPr lang="en-US" altLang="zh-CN" i="1">
                          <a:latin typeface="Cambria Math" panose="02040503050406030204" pitchFamily="18" charset="0"/>
                          <a:ea typeface="楷体" panose="02010609060101010101" pitchFamily="49" charset="-122"/>
                        </a:rPr>
                        <m:t>𝑓</m:t>
                      </m:r>
                      <m:d>
                        <m:dPr>
                          <m:begChr m:val="["/>
                          <m:endChr m:val="]"/>
                          <m:ctrlPr>
                            <a:rPr lang="en-US" altLang="zh-CN" i="1">
                              <a:latin typeface="Cambria Math" panose="02040503050406030204" pitchFamily="18" charset="0"/>
                              <a:ea typeface="楷体" panose="02010609060101010101" pitchFamily="49" charset="-122"/>
                            </a:rPr>
                          </m:ctrlPr>
                        </m:dPr>
                        <m:e>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𝑢</m:t>
                              </m:r>
                            </m:e>
                            <m:sub>
                              <m:r>
                                <a:rPr lang="en-US" altLang="zh-CN" i="1">
                                  <a:latin typeface="Cambria Math" panose="02040503050406030204" pitchFamily="18" charset="0"/>
                                  <a:ea typeface="楷体" panose="02010609060101010101" pitchFamily="49" charset="-122"/>
                                </a:rPr>
                                <m:t>1</m:t>
                              </m:r>
                            </m:sub>
                          </m:sSub>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𝑡</m:t>
                              </m:r>
                            </m:e>
                          </m:d>
                          <m:r>
                            <a:rPr lang="en-US" altLang="zh-CN" b="0" i="1" smtClean="0">
                              <a:latin typeface="Cambria Math" panose="02040503050406030204" pitchFamily="18" charset="0"/>
                              <a:ea typeface="楷体" panose="02010609060101010101" pitchFamily="49" charset="-122"/>
                            </a:rPr>
                            <m:t>]</m:t>
                          </m:r>
                          <m:r>
                            <a:rPr lang="en-US" altLang="zh-CN" i="1">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𝑎</m:t>
                              </m:r>
                            </m:e>
                            <m:sub>
                              <m:r>
                                <a:rPr lang="en-US" altLang="zh-CN" i="1">
                                  <a:latin typeface="Cambria Math" panose="02040503050406030204" pitchFamily="18" charset="0"/>
                                  <a:ea typeface="楷体" panose="02010609060101010101" pitchFamily="49" charset="-122"/>
                                </a:rPr>
                                <m:t>2</m:t>
                              </m:r>
                            </m:sub>
                          </m:sSub>
                          <m:r>
                            <a:rPr lang="en-US" altLang="zh-CN" b="0" i="1" smtClean="0">
                              <a:latin typeface="Cambria Math" panose="02040503050406030204" pitchFamily="18" charset="0"/>
                              <a:ea typeface="楷体" panose="02010609060101010101" pitchFamily="49" charset="-122"/>
                            </a:rPr>
                            <m:t>𝑓</m:t>
                          </m:r>
                          <m:r>
                            <a:rPr lang="en-US" altLang="zh-CN" b="0" i="1" smtClean="0">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𝑢</m:t>
                              </m:r>
                            </m:e>
                            <m:sub>
                              <m:r>
                                <a:rPr lang="en-US" altLang="zh-CN" i="1">
                                  <a:latin typeface="Cambria Math" panose="02040503050406030204" pitchFamily="18" charset="0"/>
                                  <a:ea typeface="楷体" panose="02010609060101010101" pitchFamily="49" charset="-122"/>
                                </a:rPr>
                                <m:t>2</m:t>
                              </m:r>
                            </m:sub>
                          </m:sSub>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𝑡</m:t>
                              </m:r>
                            </m:e>
                          </m:d>
                        </m:e>
                      </m:d>
                    </m:oMath>
                  </m:oMathPara>
                </a14:m>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则该系统是线性的。</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线性系统满足叠加原理（叠加原理包含两个特性：可加性和齐次性（比例性））。</a:t>
                </a:r>
                <a:endParaRPr lang="en-US" altLang="zh-CN" dirty="0" smtClean="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、特性：线性、位移不变性</a:t>
                </a:r>
                <a:endParaRPr lang="en-US" altLang="zh-CN" dirty="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、移不变系统</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对于任意一个系统，若给定输入</a:t>
                </a:r>
                <a14:m>
                  <m:oMath xmlns:m="http://schemas.openxmlformats.org/officeDocument/2006/math">
                    <m:r>
                      <a:rPr lang="en-US" altLang="zh-CN" i="1" dirty="0">
                        <a:latin typeface="Cambria Math" panose="02040503050406030204" pitchFamily="18" charset="0"/>
                        <a:ea typeface="楷体" panose="02010609060101010101" pitchFamily="49" charset="-122"/>
                      </a:rPr>
                      <m:t>𝑢</m:t>
                    </m:r>
                    <m:r>
                      <a:rPr lang="en-US" altLang="zh-CN" i="1">
                        <a:latin typeface="Cambria Math" panose="02040503050406030204" pitchFamily="18" charset="0"/>
                        <a:ea typeface="楷体" panose="02010609060101010101" pitchFamily="49" charset="-122"/>
                      </a:rPr>
                      <m:t>(</m:t>
                    </m:r>
                    <m:r>
                      <a:rPr lang="en-US" altLang="zh-CN" i="1">
                        <a:latin typeface="Cambria Math" panose="02040503050406030204" pitchFamily="18" charset="0"/>
                        <a:ea typeface="楷体" panose="02010609060101010101" pitchFamily="49" charset="-122"/>
                      </a:rPr>
                      <m:t>𝑡</m:t>
                    </m:r>
                    <m:r>
                      <a:rPr lang="en-US" altLang="zh-CN" i="1">
                        <a:latin typeface="Cambria Math" panose="02040503050406030204" pitchFamily="18" charset="0"/>
                        <a:ea typeface="楷体" panose="02010609060101010101" pitchFamily="49" charset="-122"/>
                      </a:rPr>
                      <m:t>)</m:t>
                    </m:r>
                  </m:oMath>
                </a14:m>
                <a:r>
                  <a:rPr lang="zh-CN" altLang="en-US" dirty="0">
                    <a:latin typeface="楷体" panose="02010609060101010101" pitchFamily="49" charset="-122"/>
                    <a:ea typeface="楷体" panose="02010609060101010101" pitchFamily="49" charset="-122"/>
                  </a:rPr>
                  <a:t>，产生输出</a:t>
                </a:r>
                <a14:m>
                  <m:oMath xmlns:m="http://schemas.openxmlformats.org/officeDocument/2006/math">
                    <m:r>
                      <a:rPr lang="en-US" altLang="zh-CN" b="0" i="1" smtClean="0">
                        <a:latin typeface="Cambria Math" panose="02040503050406030204" pitchFamily="18" charset="0"/>
                        <a:ea typeface="楷体" panose="02010609060101010101" pitchFamily="49" charset="-122"/>
                      </a:rPr>
                      <m:t>𝑦</m:t>
                    </m:r>
                    <m:r>
                      <a:rPr lang="en-US" altLang="zh-CN" i="1">
                        <a:latin typeface="Cambria Math" panose="02040503050406030204" pitchFamily="18" charset="0"/>
                        <a:ea typeface="楷体" panose="02010609060101010101" pitchFamily="49" charset="-122"/>
                      </a:rPr>
                      <m:t>(</m:t>
                    </m:r>
                    <m:r>
                      <a:rPr lang="en-US" altLang="zh-CN" i="1">
                        <a:latin typeface="Cambria Math" panose="02040503050406030204" pitchFamily="18" charset="0"/>
                        <a:ea typeface="楷体" panose="02010609060101010101" pitchFamily="49" charset="-122"/>
                      </a:rPr>
                      <m:t>𝑡</m:t>
                    </m:r>
                    <m:r>
                      <a:rPr lang="en-US" altLang="zh-CN" i="1">
                        <a:latin typeface="Cambria Math" panose="02040503050406030204" pitchFamily="18" charset="0"/>
                        <a:ea typeface="楷体" panose="02010609060101010101" pitchFamily="49" charset="-122"/>
                      </a:rPr>
                      <m:t>)</m:t>
                    </m:r>
                  </m:oMath>
                </a14:m>
                <a:r>
                  <a:rPr lang="zh-CN" altLang="en-US" dirty="0" smtClean="0">
                    <a:latin typeface="楷体" panose="02010609060101010101" pitchFamily="49" charset="-122"/>
                    <a:ea typeface="楷体" panose="02010609060101010101" pitchFamily="49" charset="-122"/>
                  </a:rPr>
                  <a:t>，即</a:t>
                </a:r>
                <a14:m>
                  <m:oMath xmlns:m="http://schemas.openxmlformats.org/officeDocument/2006/math">
                    <m:r>
                      <a:rPr lang="en-US" altLang="zh-CN" b="0" i="1" smtClean="0">
                        <a:latin typeface="Cambria Math" panose="02040503050406030204" pitchFamily="18" charset="0"/>
                        <a:ea typeface="楷体" panose="02010609060101010101" pitchFamily="49" charset="-122"/>
                      </a:rPr>
                      <m:t>𝑦</m:t>
                    </m:r>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𝑡</m:t>
                        </m:r>
                      </m:e>
                    </m:d>
                    <m:r>
                      <a:rPr lang="en-US" altLang="zh-CN" i="1">
                        <a:latin typeface="Cambria Math" panose="02040503050406030204" pitchFamily="18" charset="0"/>
                        <a:ea typeface="楷体" panose="02010609060101010101" pitchFamily="49" charset="-122"/>
                      </a:rPr>
                      <m:t>=</m:t>
                    </m:r>
                    <m:r>
                      <a:rPr lang="en-US" altLang="zh-CN" i="1">
                        <a:latin typeface="Cambria Math" panose="02040503050406030204" pitchFamily="18" charset="0"/>
                        <a:ea typeface="楷体" panose="02010609060101010101" pitchFamily="49" charset="-122"/>
                      </a:rPr>
                      <m:t>𝑓</m:t>
                    </m:r>
                    <m:d>
                      <m:dPr>
                        <m:begChr m:val="["/>
                        <m:endChr m:val="]"/>
                        <m:ctrlPr>
                          <a:rPr lang="en-US" altLang="zh-CN" i="1">
                            <a:latin typeface="Cambria Math" panose="02040503050406030204" pitchFamily="18" charset="0"/>
                            <a:ea typeface="楷体" panose="02010609060101010101" pitchFamily="49" charset="-122"/>
                          </a:rPr>
                        </m:ctrlPr>
                      </m:dPr>
                      <m:e>
                        <m:r>
                          <a:rPr lang="en-US" altLang="zh-CN" b="0" i="1" smtClean="0">
                            <a:latin typeface="Cambria Math" panose="02040503050406030204" pitchFamily="18" charset="0"/>
                            <a:ea typeface="楷体" panose="02010609060101010101" pitchFamily="49" charset="-122"/>
                          </a:rPr>
                          <m:t>𝑢</m:t>
                        </m:r>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𝑡</m:t>
                            </m:r>
                          </m:e>
                        </m:d>
                      </m:e>
                    </m:d>
                  </m:oMath>
                </a14:m>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将输入信号自变量</a:t>
                </a:r>
                <a:r>
                  <a:rPr lang="en-US" altLang="zh-CN" dirty="0" smtClean="0">
                    <a:latin typeface="楷体" panose="02010609060101010101" pitchFamily="49" charset="-122"/>
                    <a:ea typeface="楷体" panose="02010609060101010101" pitchFamily="49" charset="-122"/>
                  </a:rPr>
                  <a:t>t</a:t>
                </a:r>
                <a:r>
                  <a:rPr lang="zh-CN" altLang="en-US" dirty="0" smtClean="0">
                    <a:latin typeface="楷体" panose="02010609060101010101" pitchFamily="49" charset="-122"/>
                    <a:ea typeface="楷体" panose="02010609060101010101" pitchFamily="49" charset="-122"/>
                  </a:rPr>
                  <a:t>沿坐标轴平移</a:t>
                </a:r>
                <a:r>
                  <a:rPr lang="en-US" altLang="zh-CN" dirty="0" smtClean="0">
                    <a:latin typeface="楷体" panose="02010609060101010101" pitchFamily="49" charset="-122"/>
                    <a:ea typeface="楷体" panose="02010609060101010101" pitchFamily="49" charset="-122"/>
                  </a:rPr>
                  <a:t>T</a:t>
                </a:r>
                <a:r>
                  <a:rPr lang="zh-CN" altLang="en-US" dirty="0" smtClean="0">
                    <a:latin typeface="楷体" panose="02010609060101010101" pitchFamily="49" charset="-122"/>
                    <a:ea typeface="楷体" panose="02010609060101010101" pitchFamily="49" charset="-122"/>
                  </a:rPr>
                  <a:t>时刻，若满足以下条件</a:t>
                </a:r>
                <a:endParaRPr lang="en-US" altLang="zh-CN" dirty="0" smtClean="0">
                  <a:latin typeface="楷体" panose="02010609060101010101" pitchFamily="49" charset="-122"/>
                  <a:ea typeface="楷体" panose="02010609060101010101" pitchFamily="49" charset="-122"/>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楷体" panose="02010609060101010101" pitchFamily="49" charset="-122"/>
                        </a:rPr>
                        <m:t>𝑓</m:t>
                      </m:r>
                      <m:d>
                        <m:dPr>
                          <m:begChr m:val="["/>
                          <m:endChr m:val="]"/>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𝑢</m:t>
                          </m:r>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𝑡</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𝑇</m:t>
                              </m:r>
                            </m:e>
                          </m:d>
                        </m:e>
                      </m:d>
                      <m:r>
                        <a:rPr lang="en-US" altLang="zh-CN" b="0" i="1" smtClean="0">
                          <a:latin typeface="Cambria Math" panose="02040503050406030204" pitchFamily="18" charset="0"/>
                          <a:ea typeface="楷体" panose="02010609060101010101" pitchFamily="49" charset="-122"/>
                        </a:rPr>
                        <m:t>=</m:t>
                      </m:r>
                      <m:r>
                        <a:rPr lang="en-US" altLang="zh-CN" i="1">
                          <a:latin typeface="Cambria Math" panose="02040503050406030204" pitchFamily="18" charset="0"/>
                          <a:ea typeface="楷体" panose="02010609060101010101" pitchFamily="49" charset="-122"/>
                        </a:rPr>
                        <m:t>𝑦</m:t>
                      </m:r>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𝑡</m:t>
                          </m:r>
                          <m:r>
                            <a:rPr lang="en-US" altLang="zh-CN" i="1">
                              <a:latin typeface="Cambria Math" panose="02040503050406030204" pitchFamily="18" charset="0"/>
                              <a:ea typeface="楷体" panose="02010609060101010101" pitchFamily="49" charset="-122"/>
                            </a:rPr>
                            <m:t>−</m:t>
                          </m:r>
                          <m:r>
                            <a:rPr lang="en-US" altLang="zh-CN" i="1">
                              <a:latin typeface="Cambria Math" panose="02040503050406030204" pitchFamily="18" charset="0"/>
                              <a:ea typeface="楷体" panose="02010609060101010101" pitchFamily="49" charset="-122"/>
                            </a:rPr>
                            <m:t>𝑇</m:t>
                          </m:r>
                        </m:e>
                      </m:d>
                    </m:oMath>
                  </m:oMathPara>
                </a14:m>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即输出信号的函数形式不变，仅仅是输出信号的自变量平移了同样的长度</a:t>
                </a:r>
                <a:r>
                  <a:rPr lang="en-US" altLang="zh-CN" dirty="0" smtClean="0">
                    <a:latin typeface="楷体" panose="02010609060101010101" pitchFamily="49" charset="-122"/>
                    <a:ea typeface="楷体" panose="02010609060101010101" pitchFamily="49" charset="-122"/>
                  </a:rPr>
                  <a:t>T</a:t>
                </a:r>
                <a:r>
                  <a:rPr lang="zh-CN" altLang="en-US" dirty="0" smtClean="0">
                    <a:latin typeface="楷体" panose="02010609060101010101" pitchFamily="49" charset="-122"/>
                    <a:ea typeface="楷体" panose="02010609060101010101" pitchFamily="49" charset="-122"/>
                  </a:rPr>
                  <a:t>，则称该系统具有移不变性，或称为移不变系统。</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移不变系统是指，系统对输入</a:t>
                </a:r>
                <a14:m>
                  <m:oMath xmlns:m="http://schemas.openxmlformats.org/officeDocument/2006/math">
                    <m:r>
                      <a:rPr lang="en-US" altLang="zh-CN" i="1" dirty="0">
                        <a:latin typeface="Cambria Math" panose="02040503050406030204" pitchFamily="18" charset="0"/>
                        <a:ea typeface="楷体" panose="02010609060101010101" pitchFamily="49" charset="-122"/>
                      </a:rPr>
                      <m:t>𝑢</m:t>
                    </m:r>
                    <m:r>
                      <a:rPr lang="en-US" altLang="zh-CN" i="1">
                        <a:latin typeface="Cambria Math" panose="02040503050406030204" pitchFamily="18" charset="0"/>
                        <a:ea typeface="楷体" panose="02010609060101010101" pitchFamily="49" charset="-122"/>
                      </a:rPr>
                      <m:t>(</m:t>
                    </m:r>
                    <m:r>
                      <a:rPr lang="en-US" altLang="zh-CN" i="1">
                        <a:latin typeface="Cambria Math" panose="02040503050406030204" pitchFamily="18" charset="0"/>
                        <a:ea typeface="楷体" panose="02010609060101010101" pitchFamily="49" charset="-122"/>
                      </a:rPr>
                      <m:t>𝑡</m:t>
                    </m:r>
                    <m:r>
                      <a:rPr lang="en-US" altLang="zh-CN" i="1">
                        <a:latin typeface="Cambria Math" panose="02040503050406030204" pitchFamily="18" charset="0"/>
                        <a:ea typeface="楷体" panose="02010609060101010101" pitchFamily="49" charset="-122"/>
                      </a:rPr>
                      <m:t>)</m:t>
                    </m:r>
                  </m:oMath>
                </a14:m>
                <a:r>
                  <a:rPr lang="zh-CN" altLang="en-US" dirty="0">
                    <a:latin typeface="楷体" panose="02010609060101010101" pitchFamily="49" charset="-122"/>
                    <a:ea typeface="楷体" panose="02010609060101010101" pitchFamily="49" charset="-122"/>
                  </a:rPr>
                  <a:t>产生输出</a:t>
                </a:r>
                <a14:m>
                  <m:oMath xmlns:m="http://schemas.openxmlformats.org/officeDocument/2006/math">
                    <m:r>
                      <a:rPr lang="en-US" altLang="zh-CN" i="1">
                        <a:latin typeface="Cambria Math" panose="02040503050406030204" pitchFamily="18" charset="0"/>
                        <a:ea typeface="楷体" panose="02010609060101010101" pitchFamily="49" charset="-122"/>
                      </a:rPr>
                      <m:t>𝑦</m:t>
                    </m:r>
                    <m:r>
                      <a:rPr lang="en-US" altLang="zh-CN" i="1">
                        <a:latin typeface="Cambria Math" panose="02040503050406030204" pitchFamily="18" charset="0"/>
                        <a:ea typeface="楷体" panose="02010609060101010101" pitchFamily="49" charset="-122"/>
                      </a:rPr>
                      <m:t>(</m:t>
                    </m:r>
                    <m:r>
                      <a:rPr lang="en-US" altLang="zh-CN" i="1">
                        <a:latin typeface="Cambria Math" panose="02040503050406030204" pitchFamily="18" charset="0"/>
                        <a:ea typeface="楷体" panose="02010609060101010101" pitchFamily="49" charset="-122"/>
                      </a:rPr>
                      <m:t>𝑡</m:t>
                    </m:r>
                    <m:r>
                      <a:rPr lang="en-US" altLang="zh-CN" i="1">
                        <a:latin typeface="Cambria Math" panose="02040503050406030204" pitchFamily="18" charset="0"/>
                        <a:ea typeface="楷体" panose="02010609060101010101" pitchFamily="49" charset="-122"/>
                      </a:rPr>
                      <m:t>)</m:t>
                    </m:r>
                  </m:oMath>
                </a14:m>
                <a:r>
                  <a:rPr lang="zh-CN" altLang="en-US" dirty="0" smtClean="0">
                    <a:latin typeface="楷体" panose="02010609060101010101" pitchFamily="49" charset="-122"/>
                    <a:ea typeface="楷体" panose="02010609060101010101" pitchFamily="49" charset="-122"/>
                  </a:rPr>
                  <a:t>，若输入为</a:t>
                </a:r>
                <a14:m>
                  <m:oMath xmlns:m="http://schemas.openxmlformats.org/officeDocument/2006/math">
                    <m:r>
                      <a:rPr lang="en-US" altLang="zh-CN" i="1">
                        <a:latin typeface="Cambria Math" panose="02040503050406030204" pitchFamily="18" charset="0"/>
                        <a:ea typeface="楷体" panose="02010609060101010101" pitchFamily="49" charset="-122"/>
                      </a:rPr>
                      <m:t>𝑢</m:t>
                    </m:r>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𝑡</m:t>
                        </m:r>
                        <m:r>
                          <a:rPr lang="en-US" altLang="zh-CN" i="1">
                            <a:latin typeface="Cambria Math" panose="02040503050406030204" pitchFamily="18" charset="0"/>
                            <a:ea typeface="楷体" panose="02010609060101010101" pitchFamily="49" charset="-122"/>
                          </a:rPr>
                          <m:t>−</m:t>
                        </m:r>
                        <m:r>
                          <a:rPr lang="en-US" altLang="zh-CN" i="1">
                            <a:latin typeface="Cambria Math" panose="02040503050406030204" pitchFamily="18" charset="0"/>
                            <a:ea typeface="楷体" panose="02010609060101010101" pitchFamily="49" charset="-122"/>
                          </a:rPr>
                          <m:t>𝑇</m:t>
                        </m:r>
                      </m:e>
                    </m:d>
                  </m:oMath>
                </a14:m>
                <a:r>
                  <a:rPr lang="zh-CN" altLang="en-US" dirty="0" smtClean="0">
                    <a:latin typeface="楷体" panose="02010609060101010101" pitchFamily="49" charset="-122"/>
                    <a:ea typeface="楷体" panose="02010609060101010101" pitchFamily="49" charset="-122"/>
                  </a:rPr>
                  <a:t>，则对应输出为</a:t>
                </a:r>
                <a14:m>
                  <m:oMath xmlns:m="http://schemas.openxmlformats.org/officeDocument/2006/math">
                    <m:r>
                      <a:rPr lang="en-US" altLang="zh-CN" i="1">
                        <a:latin typeface="Cambria Math" panose="02040503050406030204" pitchFamily="18" charset="0"/>
                        <a:ea typeface="楷体" panose="02010609060101010101" pitchFamily="49" charset="-122"/>
                      </a:rPr>
                      <m:t>𝑦</m:t>
                    </m:r>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𝑡</m:t>
                        </m:r>
                        <m:r>
                          <a:rPr lang="en-US" altLang="zh-CN" i="1">
                            <a:latin typeface="Cambria Math" panose="02040503050406030204" pitchFamily="18" charset="0"/>
                            <a:ea typeface="楷体" panose="02010609060101010101" pitchFamily="49" charset="-122"/>
                          </a:rPr>
                          <m:t>−</m:t>
                        </m:r>
                        <m:r>
                          <a:rPr lang="en-US" altLang="zh-CN" i="1">
                            <a:latin typeface="Cambria Math" panose="02040503050406030204" pitchFamily="18" charset="0"/>
                            <a:ea typeface="楷体" panose="02010609060101010101" pitchFamily="49" charset="-122"/>
                          </a:rPr>
                          <m:t>𝑇</m:t>
                        </m:r>
                      </m:e>
                    </m:d>
                  </m:oMath>
                </a14:m>
                <a:r>
                  <a:rPr lang="zh-CN" altLang="en-US" dirty="0" smtClean="0">
                    <a:latin typeface="楷体" panose="02010609060101010101" pitchFamily="49" charset="-122"/>
                    <a:ea typeface="楷体" panose="02010609060101010101" pitchFamily="49" charset="-122"/>
                  </a:rPr>
                  <a:t>。也就是说输入延时任意时刻</a:t>
                </a:r>
                <a:r>
                  <a:rPr lang="en-US" altLang="zh-CN" dirty="0" smtClean="0">
                    <a:latin typeface="楷体" panose="02010609060101010101" pitchFamily="49" charset="-122"/>
                    <a:ea typeface="楷体" panose="02010609060101010101" pitchFamily="49" charset="-122"/>
                  </a:rPr>
                  <a:t>T</a:t>
                </a:r>
                <a:r>
                  <a:rPr lang="zh-CN" altLang="en-US" dirty="0" smtClean="0">
                    <a:latin typeface="楷体" panose="02010609060101010101" pitchFamily="49" charset="-122"/>
                    <a:ea typeface="楷体" panose="02010609060101010101" pitchFamily="49" charset="-122"/>
                  </a:rPr>
                  <a:t>，输出也延时同样时刻</a:t>
                </a:r>
                <a:r>
                  <a:rPr lang="en-US" altLang="zh-CN" dirty="0" smtClean="0">
                    <a:latin typeface="楷体" panose="02010609060101010101" pitchFamily="49" charset="-122"/>
                    <a:ea typeface="楷体" panose="02010609060101010101" pitchFamily="49" charset="-122"/>
                  </a:rPr>
                  <a:t>T</a:t>
                </a:r>
                <a:r>
                  <a:rPr lang="zh-CN" altLang="en-US" dirty="0" smtClean="0">
                    <a:latin typeface="楷体" panose="02010609060101010101" pitchFamily="49" charset="-122"/>
                    <a:ea typeface="楷体" panose="02010609060101010101" pitchFamily="49" charset="-122"/>
                  </a:rPr>
                  <a:t>，而幅值却保持不变。若线性系统满足移不变特性，则称为线性移不变系统。</a:t>
                </a:r>
                <a:endParaRPr lang="en-US" altLang="zh-CN" dirty="0" smtClean="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、图像处理系统的主要成分是电路和光学系统。</a:t>
                </a:r>
              </a:p>
              <a:p>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979055" y="877002"/>
                <a:ext cx="9947564" cy="6186309"/>
              </a:xfrm>
              <a:prstGeom prst="rect">
                <a:avLst/>
              </a:prstGeom>
              <a:blipFill>
                <a:blip r:embed="rId2"/>
                <a:stretch>
                  <a:fillRect l="-552" t="-591"/>
                </a:stretch>
              </a:blipFill>
            </p:spPr>
            <p:txBody>
              <a:bodyPr/>
              <a:lstStyle/>
              <a:p>
                <a:r>
                  <a:rPr lang="zh-CN" altLang="en-US">
                    <a:noFill/>
                  </a:rPr>
                  <a:t> </a:t>
                </a:r>
              </a:p>
            </p:txBody>
          </p:sp>
        </mc:Fallback>
      </mc:AlternateContent>
      <p:grpSp>
        <p:nvGrpSpPr>
          <p:cNvPr id="6" name="组合 5"/>
          <p:cNvGrpSpPr/>
          <p:nvPr/>
        </p:nvGrpSpPr>
        <p:grpSpPr>
          <a:xfrm>
            <a:off x="7214454" y="745117"/>
            <a:ext cx="3712165" cy="1277114"/>
            <a:chOff x="7214454" y="1178168"/>
            <a:chExt cx="3712165" cy="1518912"/>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4454" y="1178168"/>
              <a:ext cx="3712165" cy="145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8547393" y="2435470"/>
              <a:ext cx="1046285" cy="261610"/>
            </a:xfrm>
            <a:prstGeom prst="rect">
              <a:avLst/>
            </a:prstGeom>
            <a:noFill/>
          </p:spPr>
          <p:txBody>
            <a:bodyPr wrap="square" rtlCol="0">
              <a:spAutoFit/>
            </a:bodyPr>
            <a:lstStyle/>
            <a:p>
              <a:r>
                <a:rPr lang="zh-CN" altLang="en-US" sz="1100" dirty="0" smtClean="0"/>
                <a:t>应用系统模型</a:t>
              </a:r>
              <a:endParaRPr lang="zh-CN" altLang="en-US" sz="1100" dirty="0"/>
            </a:p>
          </p:txBody>
        </p:sp>
      </p:grpSp>
    </p:spTree>
    <p:extLst>
      <p:ext uri="{BB962C8B-B14F-4D97-AF65-F5344CB8AC3E}">
        <p14:creationId xmlns:p14="http://schemas.microsoft.com/office/powerpoint/2010/main" val="15314391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1600" y="764931"/>
            <a:ext cx="9689123" cy="646331"/>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六、</a:t>
            </a:r>
            <a:r>
              <a:rPr lang="en-US" altLang="zh-CN" dirty="0" smtClean="0">
                <a:latin typeface="楷体" panose="02010609060101010101" pitchFamily="49" charset="-122"/>
                <a:ea typeface="楷体" panose="02010609060101010101" pitchFamily="49" charset="-122"/>
              </a:rPr>
              <a:t>Canny</a:t>
            </a:r>
            <a:r>
              <a:rPr lang="zh-CN" altLang="en-US" dirty="0" smtClean="0">
                <a:latin typeface="楷体" panose="02010609060101010101" pitchFamily="49" charset="-122"/>
                <a:ea typeface="楷体" panose="02010609060101010101" pitchFamily="49" charset="-122"/>
              </a:rPr>
              <a:t>算子</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）过程、步骤</a:t>
            </a:r>
            <a:endParaRPr lang="zh-CN" altLang="en-US" dirty="0">
              <a:latin typeface="楷体" panose="02010609060101010101" pitchFamily="49" charset="-122"/>
              <a:ea typeface="楷体" panose="02010609060101010101" pitchFamily="49" charset="-122"/>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617" y="1411262"/>
            <a:ext cx="6614733" cy="3459780"/>
          </a:xfrm>
          <a:prstGeom prst="rect">
            <a:avLst/>
          </a:prstGeom>
        </p:spPr>
      </p:pic>
      <p:sp>
        <p:nvSpPr>
          <p:cNvPr id="4" name="矩形 3"/>
          <p:cNvSpPr/>
          <p:nvPr/>
        </p:nvSpPr>
        <p:spPr>
          <a:xfrm>
            <a:off x="1371600" y="5020380"/>
            <a:ext cx="9689123" cy="1477328"/>
          </a:xfrm>
          <a:prstGeom prst="rect">
            <a:avLst/>
          </a:prstGeom>
        </p:spPr>
        <p:txBody>
          <a:bodyPr wrap="square">
            <a:spAutoFit/>
          </a:bodyPr>
          <a:lstStyle/>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）双</a:t>
            </a:r>
            <a:r>
              <a:rPr lang="zh-CN" altLang="en-US" dirty="0">
                <a:latin typeface="楷体" panose="02010609060101010101" pitchFamily="49" charset="-122"/>
                <a:ea typeface="楷体" panose="02010609060101010101" pitchFamily="49" charset="-122"/>
              </a:rPr>
              <a:t>阈值</a:t>
            </a:r>
            <a:r>
              <a:rPr lang="zh-CN" altLang="en-US" dirty="0" smtClean="0">
                <a:latin typeface="楷体" panose="02010609060101010101" pitchFamily="49" charset="-122"/>
                <a:ea typeface="楷体" panose="02010609060101010101" pitchFamily="49" charset="-122"/>
              </a:rPr>
              <a:t>检测</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对经过非极大值抑制后的图像作用两个阈值</a:t>
            </a:r>
            <a:r>
              <a:rPr lang="en-US" altLang="zh-CN" dirty="0" smtClean="0">
                <a:latin typeface="楷体" panose="02010609060101010101" pitchFamily="49" charset="-122"/>
                <a:ea typeface="楷体" panose="02010609060101010101" pitchFamily="49" charset="-122"/>
              </a:rPr>
              <a:t>th1</a:t>
            </a:r>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th2</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th1=</a:t>
            </a:r>
            <a:r>
              <a:rPr lang="en-US" altLang="zh-CN" b="1" dirty="0">
                <a:solidFill>
                  <a:srgbClr val="0070C0"/>
                </a:solidFill>
                <a:latin typeface="楷体" panose="02010609060101010101" pitchFamily="49" charset="-122"/>
                <a:ea typeface="楷体" panose="02010609060101010101" pitchFamily="49" charset="-122"/>
              </a:rPr>
              <a:t>0.4</a:t>
            </a:r>
            <a:r>
              <a:rPr lang="en-US" altLang="zh-CN" dirty="0">
                <a:latin typeface="楷体" panose="02010609060101010101" pitchFamily="49" charset="-122"/>
                <a:ea typeface="楷体" panose="02010609060101010101" pitchFamily="49" charset="-122"/>
              </a:rPr>
              <a:t>th2,</a:t>
            </a:r>
            <a:r>
              <a:rPr lang="zh-CN" altLang="en-US" dirty="0">
                <a:latin typeface="楷体" panose="02010609060101010101" pitchFamily="49" charset="-122"/>
                <a:ea typeface="楷体" panose="02010609060101010101" pitchFamily="49" charset="-122"/>
              </a:rPr>
              <a:t>两个阈值作用后得到两个图像</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，较大阈值检测出的图像</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去除了大部分噪声，但是也损失了有用的边缘信息。</a:t>
            </a:r>
          </a:p>
          <a:p>
            <a:r>
              <a:rPr lang="zh-CN" altLang="en-US" dirty="0">
                <a:latin typeface="楷体" panose="02010609060101010101" pitchFamily="49" charset="-122"/>
                <a:ea typeface="楷体" panose="02010609060101010101" pitchFamily="49" charset="-122"/>
              </a:rPr>
              <a:t>较小阈值检测得到的图像</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则保留着较多的边缘信息，以此为基础，补充图像</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中的丢失的信息，连接图像边缘</a:t>
            </a:r>
            <a:r>
              <a:rPr lang="zh-CN" altLang="en-US" dirty="0" smtClean="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4955" y="3483471"/>
            <a:ext cx="4477045" cy="1800823"/>
          </a:xfrm>
          <a:prstGeom prst="rect">
            <a:avLst/>
          </a:prstGeom>
        </p:spPr>
      </p:pic>
    </p:spTree>
    <p:extLst>
      <p:ext uri="{BB962C8B-B14F-4D97-AF65-F5344CB8AC3E}">
        <p14:creationId xmlns:p14="http://schemas.microsoft.com/office/powerpoint/2010/main" val="29211955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54015" y="764931"/>
            <a:ext cx="9785839" cy="1200329"/>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）算子三大准则</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①好的检测性能：检测出的边缘信息的漏检率最小，误检率最小，评判参数</a:t>
            </a:r>
            <a:r>
              <a:rPr lang="zh-CN" altLang="en-US" b="1" dirty="0">
                <a:solidFill>
                  <a:srgbClr val="0070C0"/>
                </a:solidFill>
                <a:latin typeface="楷体" panose="02010609060101010101" pitchFamily="49" charset="-122"/>
                <a:ea typeface="楷体" panose="02010609060101010101" pitchFamily="49" charset="-122"/>
              </a:rPr>
              <a:t>信噪比</a:t>
            </a:r>
            <a:r>
              <a:rPr lang="en-US" altLang="zh-CN" b="1" dirty="0">
                <a:solidFill>
                  <a:srgbClr val="0070C0"/>
                </a:solidFill>
                <a:latin typeface="楷体" panose="02010609060101010101" pitchFamily="49" charset="-122"/>
                <a:ea typeface="楷体" panose="02010609060101010101" pitchFamily="49" charset="-122"/>
              </a:rPr>
              <a:t>SNR</a:t>
            </a:r>
            <a:r>
              <a:rPr lang="zh-CN" altLang="en-US" b="1" dirty="0">
                <a:solidFill>
                  <a:srgbClr val="0070C0"/>
                </a:solidFill>
                <a:latin typeface="楷体" panose="02010609060101010101" pitchFamily="49" charset="-122"/>
                <a:ea typeface="楷体" panose="02010609060101010101" pitchFamily="49" charset="-122"/>
              </a:rPr>
              <a:t>越大越好</a:t>
            </a:r>
          </a:p>
          <a:p>
            <a:r>
              <a:rPr lang="zh-CN" altLang="en-US" dirty="0">
                <a:latin typeface="楷体" panose="02010609060101010101" pitchFamily="49" charset="-122"/>
                <a:ea typeface="楷体" panose="02010609060101010101" pitchFamily="49" charset="-122"/>
              </a:rPr>
              <a:t>②高的定位</a:t>
            </a:r>
            <a:r>
              <a:rPr lang="zh-CN" altLang="en-US" dirty="0" smtClean="0">
                <a:latin typeface="楷体" panose="02010609060101010101" pitchFamily="49" charset="-122"/>
                <a:ea typeface="楷体" panose="02010609060101010101" pitchFamily="49" charset="-122"/>
              </a:rPr>
              <a:t>精度：定位精度越大越好</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③边缘响应次数</a:t>
            </a:r>
            <a:r>
              <a:rPr lang="zh-CN" altLang="en-US" dirty="0" smtClean="0">
                <a:latin typeface="楷体" panose="02010609060101010101" pitchFamily="49" charset="-122"/>
                <a:ea typeface="楷体" panose="02010609060101010101" pitchFamily="49" charset="-122"/>
              </a:rPr>
              <a:t>最少</a:t>
            </a:r>
            <a:endParaRPr lang="zh-CN" altLang="en-US" dirty="0">
              <a:latin typeface="楷体" panose="02010609060101010101" pitchFamily="49" charset="-122"/>
              <a:ea typeface="楷体" panose="02010609060101010101" pitchFamily="49" charset="-122"/>
            </a:endParaRPr>
          </a:p>
        </p:txBody>
      </p:sp>
      <p:sp>
        <p:nvSpPr>
          <p:cNvPr id="3" name="文本框 2"/>
          <p:cNvSpPr txBox="1"/>
          <p:nvPr/>
        </p:nvSpPr>
        <p:spPr>
          <a:xfrm>
            <a:off x="1354015" y="2497015"/>
            <a:ext cx="9495692" cy="2308324"/>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七、轮廓跟踪与提取</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、二值图像轮廓</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采用逐点掏空目标物体的内部点的方法获取二值图像轮廓。如果原图像中有一点为黑，且它的</a:t>
            </a:r>
            <a:r>
              <a:rPr lang="en-US" altLang="zh-CN" dirty="0" smtClean="0">
                <a:latin typeface="楷体" panose="02010609060101010101" pitchFamily="49" charset="-122"/>
                <a:ea typeface="楷体" panose="02010609060101010101" pitchFamily="49" charset="-122"/>
              </a:rPr>
              <a:t>8</a:t>
            </a:r>
            <a:r>
              <a:rPr lang="zh-CN" altLang="en-US" dirty="0" smtClean="0">
                <a:latin typeface="楷体" panose="02010609060101010101" pitchFamily="49" charset="-122"/>
                <a:ea typeface="楷体" panose="02010609060101010101" pitchFamily="49" charset="-122"/>
              </a:rPr>
              <a:t>个邻点的像素点都为黑，说明该点是内部点，将该点删除，即置该点的像素值为</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。对图像中所有像素点执行同样的操作便可完成图像轮廓的提取。</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八、图像匹配</a:t>
            </a:r>
            <a:endParaRPr lang="en-US" altLang="zh-CN" dirty="0" smtClean="0">
              <a:latin typeface="楷体" panose="02010609060101010101" pitchFamily="49" charset="-122"/>
              <a:ea typeface="楷体" panose="02010609060101010101" pitchFamily="49" charset="-122"/>
            </a:endParaRPr>
          </a:p>
          <a:p>
            <a:r>
              <a:rPr lang="zh-CN" altLang="en-US" smtClean="0">
                <a:latin typeface="楷体" panose="02010609060101010101" pitchFamily="49" charset="-122"/>
                <a:ea typeface="楷体" panose="02010609060101010101" pitchFamily="49" charset="-122"/>
              </a:rPr>
              <a:t>模板匹配、直方图匹配、形状匹配</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049867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78169" y="720969"/>
            <a:ext cx="9847385" cy="5909310"/>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作业：（</a:t>
            </a:r>
            <a:r>
              <a:rPr lang="en-US" altLang="zh-CN" smtClean="0">
                <a:latin typeface="楷体" panose="02010609060101010101" pitchFamily="49" charset="-122"/>
                <a:ea typeface="楷体" panose="02010609060101010101" pitchFamily="49" charset="-122"/>
              </a:rPr>
              <a:t>P310</a:t>
            </a:r>
            <a:r>
              <a:rPr lang="zh-CN" altLang="en-US"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r>
              <a:rPr lang="zh-CN" altLang="en-US" b="1" dirty="0" smtClean="0">
                <a:latin typeface="楷体" panose="02010609060101010101" pitchFamily="49" charset="-122"/>
                <a:ea typeface="楷体" panose="02010609060101010101" pitchFamily="49" charset="-122"/>
              </a:rPr>
              <a:t>（</a:t>
            </a:r>
            <a:r>
              <a:rPr lang="en-US" altLang="zh-CN" b="1" dirty="0" smtClean="0">
                <a:latin typeface="楷体" panose="02010609060101010101" pitchFamily="49" charset="-122"/>
                <a:ea typeface="楷体" panose="02010609060101010101" pitchFamily="49" charset="-122"/>
              </a:rPr>
              <a:t>2</a:t>
            </a:r>
            <a:r>
              <a:rPr lang="zh-CN" altLang="en-US" b="1" dirty="0" smtClean="0">
                <a:latin typeface="楷体" panose="02010609060101010101" pitchFamily="49" charset="-122"/>
                <a:ea typeface="楷体" panose="02010609060101010101" pitchFamily="49" charset="-122"/>
              </a:rPr>
              <a:t>）试简述灰度阈值分割法的基本原理。</a:t>
            </a:r>
            <a:endParaRPr lang="en-US" altLang="zh-CN" b="1"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把图像灰度分成不同的</a:t>
            </a:r>
            <a:r>
              <a:rPr lang="zh-CN" altLang="en-US" dirty="0" smtClean="0">
                <a:latin typeface="楷体" panose="02010609060101010101" pitchFamily="49" charset="-122"/>
                <a:ea typeface="楷体" panose="02010609060101010101" pitchFamily="49" charset="-122"/>
              </a:rPr>
              <a:t>等级</a:t>
            </a:r>
            <a:r>
              <a:rPr lang="en-US" altLang="zh-CN" dirty="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然后</a:t>
            </a:r>
            <a:r>
              <a:rPr lang="zh-CN" altLang="en-US" dirty="0">
                <a:latin typeface="楷体" panose="02010609060101010101" pitchFamily="49" charset="-122"/>
                <a:ea typeface="楷体" panose="02010609060101010101" pitchFamily="49" charset="-122"/>
              </a:rPr>
              <a:t>用设置灰度门限（阈值）的方法确定有意义的区域或分割物体的边界。常用的阈值化处理就是图像的二值化</a:t>
            </a:r>
            <a:r>
              <a:rPr lang="zh-CN" altLang="en-US" dirty="0" smtClean="0">
                <a:latin typeface="楷体" panose="02010609060101010101" pitchFamily="49" charset="-122"/>
                <a:ea typeface="楷体" panose="02010609060101010101" pitchFamily="49" charset="-122"/>
              </a:rPr>
              <a:t>处理</a:t>
            </a:r>
            <a:r>
              <a:rPr lang="en-US" altLang="zh-CN" dirty="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即</a:t>
            </a:r>
            <a:r>
              <a:rPr lang="zh-CN" altLang="en-US" dirty="0">
                <a:latin typeface="楷体" panose="02010609060101010101" pitchFamily="49" charset="-122"/>
                <a:ea typeface="楷体" panose="02010609060101010101" pitchFamily="49" charset="-122"/>
              </a:rPr>
              <a:t>选择一阈值，将图像转换为黑白二值图像， 用于图像分割及边缘跟踪等预处理。</a:t>
            </a:r>
            <a:endParaRPr lang="en-US" altLang="zh-CN" dirty="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zh-CN" altLang="en-US" b="1" dirty="0" smtClean="0">
                <a:latin typeface="楷体" panose="02010609060101010101" pitchFamily="49" charset="-122"/>
                <a:ea typeface="楷体" panose="02010609060101010101" pitchFamily="49" charset="-122"/>
              </a:rPr>
              <a:t>（</a:t>
            </a:r>
            <a:r>
              <a:rPr lang="en-US" altLang="zh-CN" b="1" dirty="0" smtClean="0">
                <a:latin typeface="楷体" panose="02010609060101010101" pitchFamily="49" charset="-122"/>
                <a:ea typeface="楷体" panose="02010609060101010101" pitchFamily="49" charset="-122"/>
              </a:rPr>
              <a:t>5</a:t>
            </a:r>
            <a:r>
              <a:rPr lang="zh-CN" altLang="en-US" b="1" dirty="0" smtClean="0">
                <a:latin typeface="楷体" panose="02010609060101010101" pitchFamily="49" charset="-122"/>
                <a:ea typeface="楷体" panose="02010609060101010101" pitchFamily="49" charset="-122"/>
              </a:rPr>
              <a:t>）什么是图像的边缘？常见的边缘信号有哪几种类型？</a:t>
            </a:r>
            <a:endParaRPr lang="en-US" altLang="zh-CN" b="1"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图像边缘是指图像中灰度有显著变化的像素点的集合，从信号研究的频域角度而言，这些像素点信息属于高频信号区域；图像边缘往往都是闭合的连线</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①</a:t>
            </a:r>
            <a:r>
              <a:rPr lang="zh-CN" altLang="en-US" dirty="0" smtClean="0">
                <a:latin typeface="楷体" panose="02010609060101010101" pitchFamily="49" charset="-122"/>
                <a:ea typeface="楷体" panose="02010609060101010101" pitchFamily="49" charset="-122"/>
              </a:rPr>
              <a:t>空间曲面上的不连续点；</a:t>
            </a:r>
            <a:r>
              <a:rPr lang="en-US" altLang="zh-CN" dirty="0" smtClean="0">
                <a:latin typeface="楷体" panose="02010609060101010101" pitchFamily="49" charset="-122"/>
                <a:ea typeface="楷体" panose="02010609060101010101" pitchFamily="49" charset="-122"/>
              </a:rPr>
              <a:t>②</a:t>
            </a:r>
            <a:r>
              <a:rPr lang="zh-CN" altLang="en-US" dirty="0" smtClean="0">
                <a:latin typeface="楷体" panose="02010609060101010101" pitchFamily="49" charset="-122"/>
                <a:ea typeface="楷体" panose="02010609060101010101" pitchFamily="49" charset="-122"/>
              </a:rPr>
              <a:t>物体与背景的分界线；</a:t>
            </a:r>
            <a:r>
              <a:rPr lang="en-US" altLang="zh-CN" dirty="0" smtClean="0">
                <a:latin typeface="楷体" panose="02010609060101010101" pitchFamily="49" charset="-122"/>
                <a:ea typeface="楷体" panose="02010609060101010101" pitchFamily="49" charset="-122"/>
              </a:rPr>
              <a:t>③</a:t>
            </a:r>
            <a:r>
              <a:rPr lang="zh-CN" altLang="en-US" dirty="0" smtClean="0">
                <a:latin typeface="楷体" panose="02010609060101010101" pitchFamily="49" charset="-122"/>
                <a:ea typeface="楷体" panose="02010609060101010101" pitchFamily="49" charset="-122"/>
              </a:rPr>
              <a:t>不同材料组成的边缘线；</a:t>
            </a:r>
            <a:r>
              <a:rPr lang="en-US" altLang="zh-CN" dirty="0" smtClean="0">
                <a:latin typeface="楷体" panose="02010609060101010101" pitchFamily="49" charset="-122"/>
                <a:ea typeface="楷体" panose="02010609060101010101" pitchFamily="49" charset="-122"/>
              </a:rPr>
              <a:t>④</a:t>
            </a:r>
            <a:r>
              <a:rPr lang="zh-CN" altLang="en-US" dirty="0" smtClean="0">
                <a:latin typeface="楷体" panose="02010609060101010101" pitchFamily="49" charset="-122"/>
                <a:ea typeface="楷体" panose="02010609060101010101" pitchFamily="49" charset="-122"/>
              </a:rPr>
              <a:t>阴影引起的边缘。</a:t>
            </a:r>
            <a:endParaRPr lang="en-US" altLang="zh-CN" dirty="0" smtClean="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zh-CN" altLang="en-US" b="1" dirty="0" smtClean="0">
                <a:latin typeface="楷体" panose="02010609060101010101" pitchFamily="49" charset="-122"/>
                <a:ea typeface="楷体" panose="02010609060101010101" pitchFamily="49" charset="-122"/>
              </a:rPr>
              <a:t>（</a:t>
            </a:r>
            <a:r>
              <a:rPr lang="en-US" altLang="zh-CN" b="1" dirty="0" smtClean="0">
                <a:latin typeface="楷体" panose="02010609060101010101" pitchFamily="49" charset="-122"/>
                <a:ea typeface="楷体" panose="02010609060101010101" pitchFamily="49" charset="-122"/>
              </a:rPr>
              <a:t>6</a:t>
            </a:r>
            <a:r>
              <a:rPr lang="zh-CN" altLang="en-US" b="1" dirty="0" smtClean="0">
                <a:latin typeface="楷体" panose="02010609060101010101" pitchFamily="49" charset="-122"/>
                <a:ea typeface="楷体" panose="02010609060101010101" pitchFamily="49" charset="-122"/>
              </a:rPr>
              <a:t>）常用的基于梯度的边缘检测算子有哪些？根据算子的运算规律分析拉普拉斯边缘检测算子与其他导数梯度算子相比有何不同？</a:t>
            </a:r>
            <a:endParaRPr lang="en-US" altLang="zh-CN" b="1" dirty="0" smtClean="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Roberts</a:t>
            </a:r>
            <a:r>
              <a:rPr lang="zh-CN" altLang="en-US" dirty="0" smtClean="0">
                <a:latin typeface="楷体" panose="02010609060101010101" pitchFamily="49" charset="-122"/>
                <a:ea typeface="楷体" panose="02010609060101010101" pitchFamily="49" charset="-122"/>
              </a:rPr>
              <a:t>算子、</a:t>
            </a:r>
            <a:r>
              <a:rPr lang="en-US" altLang="zh-CN" dirty="0">
                <a:latin typeface="楷体" panose="02010609060101010101" pitchFamily="49" charset="-122"/>
                <a:ea typeface="楷体" panose="02010609060101010101" pitchFamily="49" charset="-122"/>
              </a:rPr>
              <a:t>Sobel</a:t>
            </a:r>
            <a:r>
              <a:rPr lang="zh-CN" altLang="en-US" dirty="0" smtClean="0">
                <a:latin typeface="楷体" panose="02010609060101010101" pitchFamily="49" charset="-122"/>
                <a:ea typeface="楷体" panose="02010609060101010101" pitchFamily="49" charset="-122"/>
              </a:rPr>
              <a:t>算子、</a:t>
            </a:r>
            <a:r>
              <a:rPr lang="en-US" altLang="zh-CN" dirty="0">
                <a:latin typeface="楷体" panose="02010609060101010101" pitchFamily="49" charset="-122"/>
                <a:ea typeface="楷体" panose="02010609060101010101" pitchFamily="49" charset="-122"/>
              </a:rPr>
              <a:t>Prewitt</a:t>
            </a:r>
            <a:r>
              <a:rPr lang="zh-CN" altLang="en-US" dirty="0" smtClean="0">
                <a:latin typeface="楷体" panose="02010609060101010101" pitchFamily="49" charset="-122"/>
                <a:ea typeface="楷体" panose="02010609060101010101" pitchFamily="49" charset="-122"/>
              </a:rPr>
              <a:t>算子、</a:t>
            </a:r>
            <a:r>
              <a:rPr lang="en-US" altLang="zh-CN" dirty="0">
                <a:latin typeface="楷体" panose="02010609060101010101" pitchFamily="49" charset="-122"/>
                <a:ea typeface="楷体" panose="02010609060101010101" pitchFamily="49" charset="-122"/>
              </a:rPr>
              <a:t>Laplace</a:t>
            </a:r>
            <a:r>
              <a:rPr lang="zh-CN" altLang="en-US" dirty="0" smtClean="0">
                <a:latin typeface="楷体" panose="02010609060101010101" pitchFamily="49" charset="-122"/>
                <a:ea typeface="楷体" panose="02010609060101010101" pitchFamily="49" charset="-122"/>
              </a:rPr>
              <a:t>算子等。</a:t>
            </a:r>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拉普拉斯边缘检测</a:t>
            </a:r>
            <a:r>
              <a:rPr lang="zh-CN" altLang="en-US" dirty="0" smtClean="0">
                <a:latin typeface="楷体" panose="02010609060101010101" pitchFamily="49" charset="-122"/>
                <a:ea typeface="楷体" panose="02010609060101010101" pitchFamily="49" charset="-122"/>
              </a:rPr>
              <a:t>算子是二阶导数算子，其它</a:t>
            </a:r>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个为一阶导数算子。</a:t>
            </a:r>
            <a:endParaRPr lang="en-US" altLang="zh-CN" dirty="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zh-CN" altLang="en-US" b="1" dirty="0" smtClean="0">
                <a:latin typeface="楷体" panose="02010609060101010101" pitchFamily="49" charset="-122"/>
                <a:ea typeface="楷体" panose="02010609060101010101" pitchFamily="49" charset="-122"/>
              </a:rPr>
              <a:t>（</a:t>
            </a:r>
            <a:r>
              <a:rPr lang="en-US" altLang="zh-CN" b="1" dirty="0" smtClean="0">
                <a:latin typeface="楷体" panose="02010609060101010101" pitchFamily="49" charset="-122"/>
                <a:ea typeface="楷体" panose="02010609060101010101" pitchFamily="49" charset="-122"/>
              </a:rPr>
              <a:t>7</a:t>
            </a:r>
            <a:r>
              <a:rPr lang="zh-CN" altLang="en-US" b="1" dirty="0" smtClean="0">
                <a:latin typeface="楷体" panose="02010609060101010101" pitchFamily="49" charset="-122"/>
                <a:ea typeface="楷体" panose="02010609060101010101" pitchFamily="49" charset="-122"/>
              </a:rPr>
              <a:t>）常用的二阶梯度算子有哪些？二阶梯度算子有何特点？</a:t>
            </a:r>
            <a:endParaRPr lang="en-US" altLang="zh-CN" b="1"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Laplace</a:t>
            </a:r>
            <a:r>
              <a:rPr lang="zh-CN" altLang="en-US" dirty="0">
                <a:latin typeface="楷体" panose="02010609060101010101" pitchFamily="49" charset="-122"/>
                <a:ea typeface="楷体" panose="02010609060101010101" pitchFamily="49" charset="-122"/>
              </a:rPr>
              <a:t>算子。二阶微分在亮的一边是负的，在暗的</a:t>
            </a:r>
            <a:r>
              <a:rPr lang="zh-CN" altLang="en-US" dirty="0" smtClean="0">
                <a:latin typeface="楷体" panose="02010609060101010101" pitchFamily="49" charset="-122"/>
                <a:ea typeface="楷体" panose="02010609060101010101" pitchFamily="49" charset="-122"/>
              </a:rPr>
              <a:t>一边是正的</a:t>
            </a:r>
            <a:r>
              <a:rPr lang="zh-CN" altLang="en-US" dirty="0">
                <a:latin typeface="楷体" panose="02010609060101010101" pitchFamily="49" charset="-122"/>
                <a:ea typeface="楷体" panose="02010609060101010101" pitchFamily="49" charset="-122"/>
              </a:rPr>
              <a:t>。常数部分为零。</a:t>
            </a:r>
          </a:p>
          <a:p>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1865034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4030" y="654958"/>
            <a:ext cx="9964615" cy="2616101"/>
          </a:xfrm>
          <a:prstGeom prst="rect">
            <a:avLst/>
          </a:prstGeom>
        </p:spPr>
        <p:txBody>
          <a:bodyPr wrap="square">
            <a:spAutoFit/>
          </a:bodyPr>
          <a:lstStyle/>
          <a:p>
            <a:pPr lvl="0"/>
            <a:r>
              <a:rPr lang="zh-CN" altLang="en-US" b="1" dirty="0">
                <a:solidFill>
                  <a:prstClr val="black"/>
                </a:solidFill>
                <a:latin typeface="楷体" panose="02010609060101010101" pitchFamily="49" charset="-122"/>
                <a:ea typeface="楷体" panose="02010609060101010101" pitchFamily="49" charset="-122"/>
              </a:rPr>
              <a:t>（</a:t>
            </a:r>
            <a:r>
              <a:rPr lang="en-US" altLang="zh-CN" b="1" dirty="0">
                <a:solidFill>
                  <a:prstClr val="black"/>
                </a:solidFill>
                <a:latin typeface="楷体" panose="02010609060101010101" pitchFamily="49" charset="-122"/>
                <a:ea typeface="楷体" panose="02010609060101010101" pitchFamily="49" charset="-122"/>
              </a:rPr>
              <a:t>12</a:t>
            </a:r>
            <a:r>
              <a:rPr lang="zh-CN" altLang="en-US" b="1" dirty="0">
                <a:solidFill>
                  <a:prstClr val="black"/>
                </a:solidFill>
                <a:latin typeface="楷体" panose="02010609060101010101" pitchFamily="49" charset="-122"/>
                <a:ea typeface="楷体" panose="02010609060101010101" pitchFamily="49" charset="-122"/>
              </a:rPr>
              <a:t>）分析在数字图像处理技术中，如何实现轮廓跟踪</a:t>
            </a:r>
            <a:r>
              <a:rPr lang="zh-CN" altLang="en-US" b="1" dirty="0" smtClean="0">
                <a:solidFill>
                  <a:prstClr val="black"/>
                </a:solidFill>
                <a:latin typeface="楷体" panose="02010609060101010101" pitchFamily="49" charset="-122"/>
                <a:ea typeface="楷体" panose="02010609060101010101" pitchFamily="49" charset="-122"/>
              </a:rPr>
              <a:t>？</a:t>
            </a:r>
            <a:endParaRPr lang="en-US" altLang="zh-CN" b="1" dirty="0" smtClean="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寻找第一个边界点；计算搜索方向；找出所有边界点；轮廓提取。</a:t>
            </a:r>
            <a:endParaRPr lang="en-US" altLang="zh-CN" dirty="0" smtClean="0">
              <a:solidFill>
                <a:prstClr val="black"/>
              </a:solidFill>
              <a:latin typeface="楷体" panose="02010609060101010101" pitchFamily="49" charset="-122"/>
              <a:ea typeface="楷体" panose="02010609060101010101" pitchFamily="49" charset="-122"/>
            </a:endParaRPr>
          </a:p>
          <a:p>
            <a:pPr lvl="0"/>
            <a:endParaRPr lang="en-US" altLang="zh-CN" dirty="0">
              <a:solidFill>
                <a:prstClr val="black"/>
              </a:solidFill>
              <a:latin typeface="楷体" panose="02010609060101010101" pitchFamily="49" charset="-122"/>
              <a:ea typeface="楷体" panose="02010609060101010101" pitchFamily="49" charset="-122"/>
            </a:endParaRPr>
          </a:p>
          <a:p>
            <a:pPr lvl="0"/>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14</a:t>
            </a:r>
            <a:r>
              <a:rPr lang="zh-CN" altLang="en-US" dirty="0">
                <a:solidFill>
                  <a:prstClr val="black"/>
                </a:solidFill>
                <a:latin typeface="楷体" panose="02010609060101010101" pitchFamily="49" charset="-122"/>
                <a:ea typeface="楷体" panose="02010609060101010101" pitchFamily="49" charset="-122"/>
              </a:rPr>
              <a:t>）数字图像处理技术中常用的直方图匹配有哪几种方法？各有何特点</a:t>
            </a:r>
            <a:r>
              <a:rPr lang="zh-CN" altLang="en-US" dirty="0" smtClean="0">
                <a:solidFill>
                  <a:prstClr val="black"/>
                </a:solidFill>
                <a:latin typeface="楷体" panose="02010609060101010101" pitchFamily="49" charset="-122"/>
                <a:ea typeface="楷体" panose="02010609060101010101" pitchFamily="49" charset="-122"/>
              </a:rPr>
              <a:t>？</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直方图相交法：计算量太大</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a:solidFill>
                  <a:prstClr val="black"/>
                </a:solidFill>
                <a:latin typeface="楷体" panose="02010609060101010101" pitchFamily="49" charset="-122"/>
                <a:ea typeface="楷体" panose="02010609060101010101" pitchFamily="49" charset="-122"/>
              </a:rPr>
              <a:t>欧几里</a:t>
            </a:r>
            <a:r>
              <a:rPr lang="zh-CN" altLang="en-US" dirty="0" smtClean="0">
                <a:solidFill>
                  <a:prstClr val="black"/>
                </a:solidFill>
                <a:latin typeface="楷体" panose="02010609060101010101" pitchFamily="49" charset="-122"/>
                <a:ea typeface="楷体" panose="02010609060101010101" pitchFamily="49" charset="-122"/>
              </a:rPr>
              <a:t>得距离法：太简略</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参考颜色法：（上面两个方法）折中</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zh-CN" altLang="en-US" dirty="0" smtClean="0">
                <a:solidFill>
                  <a:prstClr val="black"/>
                </a:solidFill>
                <a:latin typeface="楷体" panose="02010609060101010101" pitchFamily="49" charset="-122"/>
                <a:ea typeface="楷体" panose="02010609060101010101" pitchFamily="49" charset="-122"/>
              </a:rPr>
              <a:t>中心距法：</a:t>
            </a:r>
            <a:endParaRPr lang="en-US" altLang="zh-CN" dirty="0" smtClean="0">
              <a:solidFill>
                <a:prstClr val="black"/>
              </a:solidFill>
              <a:latin typeface="楷体" panose="02010609060101010101" pitchFamily="49" charset="-122"/>
              <a:ea typeface="楷体" panose="02010609060101010101" pitchFamily="49" charset="-122"/>
            </a:endParaRPr>
          </a:p>
          <a:p>
            <a:pPr lvl="0"/>
            <a:r>
              <a:rPr lang="en-US" altLang="zh-CN" dirty="0" smtClean="0">
                <a:solidFill>
                  <a:prstClr val="black"/>
                </a:solidFill>
                <a:latin typeface="楷体" panose="02010609060101010101" pitchFamily="49" charset="-122"/>
                <a:ea typeface="楷体" panose="02010609060101010101" pitchFamily="49" charset="-122"/>
              </a:rPr>
              <a:t>X</a:t>
            </a:r>
            <a:r>
              <a:rPr lang="en-US" altLang="zh-CN" baseline="30000" dirty="0" smtClean="0">
                <a:solidFill>
                  <a:prstClr val="black"/>
                </a:solidFill>
                <a:latin typeface="楷体" panose="02010609060101010101" pitchFamily="49" charset="-122"/>
                <a:ea typeface="楷体" panose="02010609060101010101" pitchFamily="49" charset="-122"/>
              </a:rPr>
              <a:t>2</a:t>
            </a:r>
            <a:r>
              <a:rPr lang="zh-CN" altLang="en-US" dirty="0" smtClean="0">
                <a:solidFill>
                  <a:prstClr val="black"/>
                </a:solidFill>
                <a:latin typeface="楷体" panose="02010609060101010101" pitchFamily="49" charset="-122"/>
                <a:ea typeface="楷体" panose="02010609060101010101" pitchFamily="49" charset="-122"/>
              </a:rPr>
              <a:t>直方图匹配：具有更好的识别率</a:t>
            </a:r>
            <a:endParaRPr lang="zh-CN" altLang="en-US" dirty="0">
              <a:solidFill>
                <a:prstClr val="black"/>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8248141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227993" y="667040"/>
                <a:ext cx="9885484" cy="6198300"/>
              </a:xfrm>
              <a:prstGeom prst="rect">
                <a:avLst/>
              </a:prstGeom>
            </p:spPr>
            <p:txBody>
              <a:bodyPr wrap="square">
                <a:spAutoFit/>
              </a:bodyPr>
              <a:lstStyle/>
              <a:p>
                <a:r>
                  <a:rPr lang="zh-CN" altLang="en-US" dirty="0" smtClean="0">
                    <a:latin typeface="楷体" panose="02010609060101010101" pitchFamily="49" charset="-122"/>
                    <a:ea typeface="楷体" panose="02010609060101010101" pitchFamily="49" charset="-122"/>
                  </a:rPr>
                  <a:t>二、</a:t>
                </a:r>
                <a:r>
                  <a:rPr lang="zh-CN" altLang="en-US" b="1" dirty="0">
                    <a:solidFill>
                      <a:srgbClr val="0070C0"/>
                    </a:solidFill>
                    <a:latin typeface="楷体" panose="02010609060101010101" pitchFamily="49" charset="-122"/>
                    <a:ea typeface="楷体" panose="02010609060101010101" pitchFamily="49" charset="-122"/>
                  </a:rPr>
                  <a:t>调谐信号</a:t>
                </a:r>
                <a:r>
                  <a:rPr lang="zh-CN" altLang="en-US" dirty="0" smtClean="0">
                    <a:latin typeface="楷体" panose="02010609060101010101" pitchFamily="49" charset="-122"/>
                    <a:ea typeface="楷体" panose="02010609060101010101" pitchFamily="49" charset="-122"/>
                  </a:rPr>
                  <a:t>分析</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、调谐信号： </a:t>
                </a:r>
                <a14:m>
                  <m:oMath xmlns:m="http://schemas.openxmlformats.org/officeDocument/2006/math">
                    <m:r>
                      <a:rPr lang="en-US" altLang="zh-CN" b="0" i="1" smtClean="0">
                        <a:solidFill>
                          <a:srgbClr val="0070C0"/>
                        </a:solidFill>
                        <a:latin typeface="Cambria Math" panose="02040503050406030204" pitchFamily="18" charset="0"/>
                        <a:ea typeface="楷体" panose="02010609060101010101" pitchFamily="49" charset="-122"/>
                      </a:rPr>
                      <m:t>𝑢</m:t>
                    </m:r>
                    <m:d>
                      <m:dPr>
                        <m:ctrlPr>
                          <a:rPr lang="en-US" altLang="zh-CN" b="0" i="1" smtClean="0">
                            <a:solidFill>
                              <a:srgbClr val="0070C0"/>
                            </a:solidFill>
                            <a:latin typeface="Cambria Math" panose="02040503050406030204" pitchFamily="18" charset="0"/>
                            <a:ea typeface="楷体" panose="02010609060101010101" pitchFamily="49" charset="-122"/>
                          </a:rPr>
                        </m:ctrlPr>
                      </m:dPr>
                      <m:e>
                        <m:r>
                          <a:rPr lang="en-US" altLang="zh-CN" b="0" i="1" smtClean="0">
                            <a:solidFill>
                              <a:srgbClr val="0070C0"/>
                            </a:solidFill>
                            <a:latin typeface="Cambria Math" panose="02040503050406030204" pitchFamily="18" charset="0"/>
                            <a:ea typeface="楷体" panose="02010609060101010101" pitchFamily="49" charset="-122"/>
                          </a:rPr>
                          <m:t>𝑡</m:t>
                        </m:r>
                      </m:e>
                    </m:d>
                    <m:r>
                      <a:rPr lang="en-US" altLang="zh-CN" b="0" i="1" smtClean="0">
                        <a:solidFill>
                          <a:srgbClr val="0070C0"/>
                        </a:solidFill>
                        <a:latin typeface="Cambria Math" panose="02040503050406030204" pitchFamily="18" charset="0"/>
                        <a:ea typeface="楷体" panose="02010609060101010101" pitchFamily="49" charset="-122"/>
                      </a:rPr>
                      <m:t>=</m:t>
                    </m:r>
                    <m:func>
                      <m:funcPr>
                        <m:ctrlPr>
                          <a:rPr lang="en-US" altLang="zh-CN" b="0" i="1" smtClean="0">
                            <a:solidFill>
                              <a:srgbClr val="0070C0"/>
                            </a:solidFill>
                            <a:latin typeface="Cambria Math" panose="02040503050406030204" pitchFamily="18" charset="0"/>
                            <a:ea typeface="楷体" panose="02010609060101010101" pitchFamily="49" charset="-122"/>
                          </a:rPr>
                        </m:ctrlPr>
                      </m:funcPr>
                      <m:fName>
                        <m:r>
                          <m:rPr>
                            <m:sty m:val="p"/>
                          </m:rPr>
                          <a:rPr lang="en-US" altLang="zh-CN" b="0" i="0" smtClean="0">
                            <a:solidFill>
                              <a:srgbClr val="0070C0"/>
                            </a:solidFill>
                            <a:latin typeface="Cambria Math" panose="02040503050406030204" pitchFamily="18" charset="0"/>
                            <a:ea typeface="楷体" panose="02010609060101010101" pitchFamily="49" charset="-122"/>
                          </a:rPr>
                          <m:t>cos</m:t>
                        </m:r>
                      </m:fName>
                      <m:e>
                        <m:d>
                          <m:dPr>
                            <m:ctrlPr>
                              <a:rPr lang="en-US" altLang="zh-CN" b="0" i="1" smtClean="0">
                                <a:solidFill>
                                  <a:srgbClr val="0070C0"/>
                                </a:solidFill>
                                <a:latin typeface="Cambria Math" panose="02040503050406030204" pitchFamily="18" charset="0"/>
                                <a:ea typeface="楷体" panose="02010609060101010101" pitchFamily="49" charset="-122"/>
                              </a:rPr>
                            </m:ctrlPr>
                          </m:dPr>
                          <m:e>
                            <m:r>
                              <a:rPr lang="zh-CN" altLang="en-US" b="0" i="1" smtClean="0">
                                <a:solidFill>
                                  <a:srgbClr val="0070C0"/>
                                </a:solidFill>
                                <a:latin typeface="Cambria Math" panose="02040503050406030204" pitchFamily="18" charset="0"/>
                                <a:ea typeface="楷体" panose="02010609060101010101" pitchFamily="49" charset="-122"/>
                              </a:rPr>
                              <m:t>𝜔</m:t>
                            </m:r>
                            <m:r>
                              <a:rPr lang="en-US" altLang="zh-CN" b="0" i="1" smtClean="0">
                                <a:solidFill>
                                  <a:srgbClr val="0070C0"/>
                                </a:solidFill>
                                <a:latin typeface="Cambria Math" panose="02040503050406030204" pitchFamily="18" charset="0"/>
                                <a:ea typeface="楷体" panose="02010609060101010101" pitchFamily="49" charset="-122"/>
                              </a:rPr>
                              <m:t>𝑡</m:t>
                            </m:r>
                          </m:e>
                        </m:d>
                      </m:e>
                    </m:func>
                    <m:r>
                      <a:rPr lang="en-US" altLang="zh-CN" b="0" i="1" smtClean="0">
                        <a:solidFill>
                          <a:srgbClr val="0070C0"/>
                        </a:solidFill>
                        <a:latin typeface="Cambria Math" panose="02040503050406030204" pitchFamily="18" charset="0"/>
                        <a:ea typeface="楷体" panose="02010609060101010101" pitchFamily="49" charset="-122"/>
                      </a:rPr>
                      <m:t>+</m:t>
                    </m:r>
                    <m:r>
                      <a:rPr lang="en-US" altLang="zh-CN" b="0" i="1" smtClean="0">
                        <a:solidFill>
                          <a:srgbClr val="0070C0"/>
                        </a:solidFill>
                        <a:latin typeface="Cambria Math" panose="02040503050406030204" pitchFamily="18" charset="0"/>
                        <a:ea typeface="楷体" panose="02010609060101010101" pitchFamily="49" charset="-122"/>
                      </a:rPr>
                      <m:t>𝑗𝑠𝑖𝑛</m:t>
                    </m:r>
                    <m:d>
                      <m:dPr>
                        <m:ctrlPr>
                          <a:rPr lang="en-US" altLang="zh-CN" b="0" i="1" smtClean="0">
                            <a:solidFill>
                              <a:srgbClr val="0070C0"/>
                            </a:solidFill>
                            <a:latin typeface="Cambria Math" panose="02040503050406030204" pitchFamily="18" charset="0"/>
                            <a:ea typeface="楷体" panose="02010609060101010101" pitchFamily="49" charset="-122"/>
                          </a:rPr>
                        </m:ctrlPr>
                      </m:dPr>
                      <m:e>
                        <m:r>
                          <a:rPr lang="zh-CN" altLang="en-US" b="0" i="1" smtClean="0">
                            <a:solidFill>
                              <a:srgbClr val="0070C0"/>
                            </a:solidFill>
                            <a:latin typeface="Cambria Math" panose="02040503050406030204" pitchFamily="18" charset="0"/>
                            <a:ea typeface="楷体" panose="02010609060101010101" pitchFamily="49" charset="-122"/>
                          </a:rPr>
                          <m:t>𝜔</m:t>
                        </m:r>
                        <m:r>
                          <a:rPr lang="en-US" altLang="zh-CN" b="0" i="1" smtClean="0">
                            <a:solidFill>
                              <a:srgbClr val="0070C0"/>
                            </a:solidFill>
                            <a:latin typeface="Cambria Math" panose="02040503050406030204" pitchFamily="18" charset="0"/>
                            <a:ea typeface="楷体" panose="02010609060101010101" pitchFamily="49" charset="-122"/>
                          </a:rPr>
                          <m:t>𝑡</m:t>
                        </m:r>
                      </m:e>
                    </m:d>
                    <m:r>
                      <a:rPr lang="en-US" altLang="zh-CN" b="0" i="1" smtClean="0">
                        <a:solidFill>
                          <a:srgbClr val="0070C0"/>
                        </a:solidFill>
                        <a:latin typeface="Cambria Math" panose="02040503050406030204" pitchFamily="18" charset="0"/>
                        <a:ea typeface="楷体" panose="02010609060101010101" pitchFamily="49" charset="-122"/>
                      </a:rPr>
                      <m:t>=</m:t>
                    </m:r>
                    <m:sSup>
                      <m:sSupPr>
                        <m:ctrlPr>
                          <a:rPr lang="en-US" altLang="zh-CN" b="0" i="1" smtClean="0">
                            <a:solidFill>
                              <a:srgbClr val="0070C0"/>
                            </a:solidFill>
                            <a:latin typeface="Cambria Math" panose="02040503050406030204" pitchFamily="18" charset="0"/>
                            <a:ea typeface="楷体" panose="02010609060101010101" pitchFamily="49" charset="-122"/>
                          </a:rPr>
                        </m:ctrlPr>
                      </m:sSupPr>
                      <m:e>
                        <m:r>
                          <a:rPr lang="en-US" altLang="zh-CN" b="0" i="1" smtClean="0">
                            <a:solidFill>
                              <a:srgbClr val="0070C0"/>
                            </a:solidFill>
                            <a:latin typeface="Cambria Math" panose="02040503050406030204" pitchFamily="18" charset="0"/>
                            <a:ea typeface="楷体" panose="02010609060101010101" pitchFamily="49" charset="-122"/>
                          </a:rPr>
                          <m:t>𝑒</m:t>
                        </m:r>
                      </m:e>
                      <m:sup>
                        <m:r>
                          <a:rPr lang="en-US" altLang="zh-CN" b="0" i="1" smtClean="0">
                            <a:solidFill>
                              <a:srgbClr val="0070C0"/>
                            </a:solidFill>
                            <a:latin typeface="Cambria Math" panose="02040503050406030204" pitchFamily="18" charset="0"/>
                            <a:ea typeface="楷体" panose="02010609060101010101" pitchFamily="49" charset="-122"/>
                          </a:rPr>
                          <m:t>𝑗</m:t>
                        </m:r>
                        <m:r>
                          <a:rPr lang="zh-CN" altLang="en-US" b="0" i="1" smtClean="0">
                            <a:solidFill>
                              <a:srgbClr val="0070C0"/>
                            </a:solidFill>
                            <a:latin typeface="Cambria Math" panose="02040503050406030204" pitchFamily="18" charset="0"/>
                            <a:ea typeface="楷体" panose="02010609060101010101" pitchFamily="49" charset="-122"/>
                          </a:rPr>
                          <m:t>𝜔</m:t>
                        </m:r>
                        <m:r>
                          <a:rPr lang="en-US" altLang="zh-CN" b="0" i="1" smtClean="0">
                            <a:solidFill>
                              <a:srgbClr val="0070C0"/>
                            </a:solidFill>
                            <a:latin typeface="Cambria Math" panose="02040503050406030204" pitchFamily="18" charset="0"/>
                            <a:ea typeface="楷体" panose="02010609060101010101" pitchFamily="49" charset="-122"/>
                          </a:rPr>
                          <m:t>𝑡</m:t>
                        </m:r>
                      </m:sup>
                    </m:sSup>
                  </m:oMath>
                </a14:m>
                <a:r>
                  <a:rPr lang="zh-CN" altLang="en-US" dirty="0" smtClean="0">
                    <a:latin typeface="楷体" panose="02010609060101010101" pitchFamily="49" charset="-122"/>
                    <a:ea typeface="楷体" panose="02010609060101010101" pitchFamily="49" charset="-122"/>
                  </a:rPr>
                  <a:t>，其中</a:t>
                </a:r>
                <a14:m>
                  <m:oMath xmlns:m="http://schemas.openxmlformats.org/officeDocument/2006/math">
                    <m:sSup>
                      <m:sSupPr>
                        <m:ctrlPr>
                          <a:rPr lang="en-US" altLang="zh-CN" i="1" smtClean="0">
                            <a:latin typeface="Cambria Math" panose="02040503050406030204" pitchFamily="18" charset="0"/>
                            <a:ea typeface="楷体" panose="02010609060101010101" pitchFamily="49" charset="-122"/>
                          </a:rPr>
                        </m:ctrlPr>
                      </m:sSupPr>
                      <m:e>
                        <m:r>
                          <a:rPr lang="en-US" altLang="zh-CN" b="0" i="1" smtClean="0">
                            <a:latin typeface="Cambria Math" panose="02040503050406030204" pitchFamily="18" charset="0"/>
                            <a:ea typeface="楷体" panose="02010609060101010101" pitchFamily="49" charset="-122"/>
                          </a:rPr>
                          <m:t>𝑗</m:t>
                        </m:r>
                      </m:e>
                      <m:sup>
                        <m:r>
                          <a:rPr lang="en-US" altLang="zh-CN" b="0" i="1" smtClean="0">
                            <a:latin typeface="Cambria Math" panose="02040503050406030204" pitchFamily="18" charset="0"/>
                            <a:ea typeface="楷体" panose="02010609060101010101" pitchFamily="49" charset="-122"/>
                          </a:rPr>
                          <m:t>2</m:t>
                        </m:r>
                      </m:sup>
                    </m:sSup>
                    <m:r>
                      <a:rPr lang="en-US" altLang="zh-CN" b="0" i="1" smtClean="0">
                        <a:latin typeface="Cambria Math" panose="02040503050406030204" pitchFamily="18" charset="0"/>
                        <a:ea typeface="楷体" panose="02010609060101010101" pitchFamily="49" charset="-122"/>
                      </a:rPr>
                      <m:t>=−1</m:t>
                    </m:r>
                  </m:oMath>
                </a14:m>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pPr algn="just">
                  <a:spcAft>
                    <a:spcPts val="0"/>
                  </a:spcAft>
                </a:pPr>
                <a:r>
                  <a:rPr lang="zh-CN" altLang="zh-CN" kern="100" dirty="0">
                    <a:latin typeface="楷体" panose="02010609060101010101" pitchFamily="49" charset="-122"/>
                    <a:ea typeface="楷体" panose="02010609060101010101" pitchFamily="49" charset="-122"/>
                    <a:cs typeface="Times New Roman" panose="02020603050405020304" pitchFamily="18" charset="0"/>
                  </a:rPr>
                  <a:t>例题：</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已知</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cs typeface="Times New Roman" panose="02020603050405020304" pitchFamily="18" charset="0"/>
                          </a:rPr>
                          <m:t>1</m:t>
                        </m:r>
                      </m:sub>
                    </m:sSub>
                    <m:r>
                      <a:rPr lang="en-US" altLang="zh-CN" i="1" kern="100">
                        <a:latin typeface="Cambria Math" panose="02040503050406030204" pitchFamily="18" charset="0"/>
                        <a:cs typeface="Times New Roman" panose="02020603050405020304" pitchFamily="18" charset="0"/>
                      </a:rPr>
                      <m:t>=2</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𝑒</m:t>
                        </m:r>
                      </m:e>
                      <m:sup>
                        <m:r>
                          <a:rPr lang="en-US" altLang="zh-CN" i="1" kern="100">
                            <a:solidFill>
                              <a:srgbClr val="FF0000"/>
                            </a:solidFill>
                            <a:latin typeface="Cambria Math" panose="02040503050406030204" pitchFamily="18" charset="0"/>
                            <a:cs typeface="Times New Roman" panose="02020603050405020304" pitchFamily="18" charset="0"/>
                          </a:rPr>
                          <m:t>5</m:t>
                        </m:r>
                        <m:r>
                          <a:rPr lang="en-US" altLang="zh-CN" i="1" kern="100">
                            <a:solidFill>
                              <a:srgbClr val="FF0000"/>
                            </a:solidFill>
                            <a:latin typeface="Cambria Math" panose="02040503050406030204" pitchFamily="18" charset="0"/>
                            <a:cs typeface="Times New Roman" panose="02020603050405020304" pitchFamily="18" charset="0"/>
                          </a:rPr>
                          <m:t>𝑡</m:t>
                        </m:r>
                      </m:sup>
                    </m:sSup>
                    <m:r>
                      <a:rPr lang="zh-CN" altLang="zh-CN" i="1" kern="100">
                        <a:latin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cs typeface="Times New Roman" panose="02020603050405020304" pitchFamily="18" charset="0"/>
                          </a:rPr>
                          <m:t>2</m:t>
                        </m:r>
                      </m:sub>
                    </m:sSub>
                    <m:r>
                      <a:rPr lang="en-US" altLang="zh-CN" i="1" kern="100">
                        <a:latin typeface="Cambria Math" panose="02040503050406030204" pitchFamily="18" charset="0"/>
                        <a:cs typeface="Times New Roman" panose="02020603050405020304" pitchFamily="18" charset="0"/>
                      </a:rPr>
                      <m:t>=3</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𝑒</m:t>
                        </m:r>
                      </m:e>
                      <m:sup>
                        <m:r>
                          <a:rPr lang="en-US" altLang="zh-CN" i="1" kern="100">
                            <a:solidFill>
                              <a:srgbClr val="FF0000"/>
                            </a:solidFill>
                            <a:latin typeface="Cambria Math" panose="02040503050406030204" pitchFamily="18" charset="0"/>
                            <a:cs typeface="Times New Roman" panose="02020603050405020304" pitchFamily="18" charset="0"/>
                          </a:rPr>
                          <m:t>5</m:t>
                        </m:r>
                        <m:r>
                          <a:rPr lang="en-US" altLang="zh-CN" i="1" kern="100">
                            <a:solidFill>
                              <a:srgbClr val="FF0000"/>
                            </a:solidFill>
                            <a:latin typeface="Cambria Math" panose="02040503050406030204" pitchFamily="18" charset="0"/>
                            <a:cs typeface="Times New Roman" panose="02020603050405020304" pitchFamily="18" charset="0"/>
                          </a:rPr>
                          <m:t>𝑡</m:t>
                        </m:r>
                      </m:sup>
                    </m:sSup>
                    <m:r>
                      <a:rPr lang="zh-CN" altLang="zh-CN" i="1" kern="100">
                        <a:latin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cs typeface="Times New Roman" panose="02020603050405020304" pitchFamily="18" charset="0"/>
                          </a:rPr>
                          <m:t>3</m:t>
                        </m:r>
                      </m:sub>
                    </m:sSub>
                    <m:r>
                      <a:rPr lang="en-US" altLang="zh-CN" i="1" kern="100">
                        <a:latin typeface="Cambria Math" panose="02040503050406030204" pitchFamily="18" charset="0"/>
                        <a:cs typeface="Times New Roman" panose="02020603050405020304" pitchFamily="18" charset="0"/>
                      </a:rPr>
                      <m:t>=8</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𝑒</m:t>
                        </m:r>
                      </m:e>
                      <m:sup>
                        <m:r>
                          <a:rPr lang="en-US" altLang="zh-CN" i="1" kern="100">
                            <a:latin typeface="Cambria Math" panose="02040503050406030204" pitchFamily="18" charset="0"/>
                            <a:cs typeface="Times New Roman" panose="02020603050405020304" pitchFamily="18" charset="0"/>
                          </a:rPr>
                          <m:t>10</m:t>
                        </m:r>
                        <m:r>
                          <a:rPr lang="en-US" altLang="zh-CN" i="1" kern="100">
                            <a:latin typeface="Cambria Math" panose="02040503050406030204" pitchFamily="18" charset="0"/>
                            <a:cs typeface="Times New Roman" panose="02020603050405020304" pitchFamily="18" charset="0"/>
                          </a:rPr>
                          <m:t>𝑡</m:t>
                        </m:r>
                      </m:sup>
                    </m:sSup>
                    <m:r>
                      <a:rPr lang="zh-CN" altLang="en-US" i="1" kern="100">
                        <a:latin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𝑦</m:t>
                        </m:r>
                      </m:e>
                      <m:sub>
                        <m:r>
                          <a:rPr lang="en-US" altLang="zh-CN" i="1" kern="100">
                            <a:latin typeface="Cambria Math" panose="02040503050406030204" pitchFamily="18" charset="0"/>
                            <a:cs typeface="Times New Roman" panose="02020603050405020304" pitchFamily="18" charset="0"/>
                          </a:rPr>
                          <m:t>1</m:t>
                        </m:r>
                      </m:sub>
                    </m:sSub>
                    <m:r>
                      <a:rPr lang="en-US" altLang="zh-CN" i="1" kern="100">
                        <a:latin typeface="Cambria Math" panose="02040503050406030204" pitchFamily="18" charset="0"/>
                        <a:cs typeface="Times New Roman" panose="02020603050405020304" pitchFamily="18" charset="0"/>
                      </a:rPr>
                      <m:t>=10</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𝑒</m:t>
                        </m:r>
                      </m:e>
                      <m:sup>
                        <m:r>
                          <a:rPr lang="en-US" altLang="zh-CN" i="1" kern="100">
                            <a:latin typeface="Cambria Math" panose="02040503050406030204" pitchFamily="18" charset="0"/>
                            <a:cs typeface="Times New Roman" panose="02020603050405020304" pitchFamily="18" charset="0"/>
                          </a:rPr>
                          <m:t>5</m:t>
                        </m:r>
                        <m:r>
                          <a:rPr lang="en-US" altLang="zh-CN" i="1" kern="100">
                            <a:latin typeface="Cambria Math" panose="02040503050406030204" pitchFamily="18" charset="0"/>
                            <a:cs typeface="Times New Roman" panose="02020603050405020304" pitchFamily="18" charset="0"/>
                          </a:rPr>
                          <m:t>𝑡</m:t>
                        </m:r>
                      </m:sup>
                    </m:sSup>
                    <m:r>
                      <a:rPr lang="zh-CN" altLang="zh-CN" kern="100">
                        <a:latin typeface="Cambria Math" panose="02040503050406030204" pitchFamily="18" charset="0"/>
                        <a:cs typeface="Times New Roman" panose="02020603050405020304" pitchFamily="18" charset="0"/>
                      </a:rPr>
                      <m:t>，则</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𝑦</m:t>
                        </m:r>
                      </m:e>
                      <m:sub>
                        <m:r>
                          <a:rPr lang="en-US" altLang="zh-CN" i="1" kern="100">
                            <a:latin typeface="Cambria Math" panose="02040503050406030204" pitchFamily="18" charset="0"/>
                            <a:cs typeface="Times New Roman" panose="02020603050405020304" pitchFamily="18" charset="0"/>
                          </a:rPr>
                          <m:t>2</m:t>
                        </m:r>
                      </m:sub>
                    </m:sSub>
                    <m:r>
                      <a:rPr lang="en-US" altLang="zh-CN" i="1" kern="100">
                        <a:latin typeface="Cambria Math" panose="02040503050406030204" pitchFamily="18" charset="0"/>
                        <a:cs typeface="Times New Roman" panose="02020603050405020304" pitchFamily="18" charset="0"/>
                      </a:rPr>
                      <m:t>=15</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𝑒</m:t>
                        </m:r>
                      </m:e>
                      <m:sup>
                        <m:r>
                          <a:rPr lang="en-US" altLang="zh-CN" i="1" kern="100">
                            <a:latin typeface="Cambria Math" panose="02040503050406030204" pitchFamily="18" charset="0"/>
                            <a:cs typeface="Times New Roman" panose="02020603050405020304" pitchFamily="18" charset="0"/>
                          </a:rPr>
                          <m:t>5</m:t>
                        </m:r>
                        <m:r>
                          <a:rPr lang="en-US" altLang="zh-CN" i="1" kern="100">
                            <a:latin typeface="Cambria Math" panose="02040503050406030204" pitchFamily="18" charset="0"/>
                            <a:cs typeface="Times New Roman" panose="02020603050405020304" pitchFamily="18" charset="0"/>
                          </a:rPr>
                          <m:t>𝑡</m:t>
                        </m:r>
                      </m:sup>
                    </m:sSup>
                    <m:r>
                      <a:rPr lang="zh-CN" altLang="zh-CN" i="1" kern="100">
                        <a:latin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𝑦</m:t>
                        </m:r>
                      </m:e>
                      <m:sub>
                        <m:r>
                          <a:rPr lang="en-US" altLang="zh-CN" i="1" kern="100">
                            <a:latin typeface="Cambria Math" panose="02040503050406030204" pitchFamily="18" charset="0"/>
                            <a:cs typeface="Times New Roman" panose="02020603050405020304" pitchFamily="18" charset="0"/>
                          </a:rPr>
                          <m:t>3</m:t>
                        </m:r>
                      </m:sub>
                    </m:sSub>
                    <m:r>
                      <a:rPr lang="en-US" altLang="zh-CN" i="1"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m:t>
                    </m:r>
                  </m:oMath>
                </a14:m>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因</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cs typeface="Times New Roman" panose="02020603050405020304" pitchFamily="18" charset="0"/>
                          </a:rPr>
                          <m:t>3</m:t>
                        </m:r>
                      </m:sub>
                    </m:sSub>
                  </m:oMath>
                </a14:m>
                <a:r>
                  <a:rPr lang="zh-CN" altLang="en-US" kern="100" dirty="0">
                    <a:latin typeface="楷体" panose="02010609060101010101" pitchFamily="49" charset="-122"/>
                    <a:ea typeface="楷体" panose="02010609060101010101" pitchFamily="49" charset="-122"/>
                    <a:cs typeface="Times New Roman" panose="02020603050405020304" pitchFamily="18" charset="0"/>
                  </a:rPr>
                  <a:t>的频率与</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cs typeface="Times New Roman" panose="02020603050405020304" pitchFamily="18" charset="0"/>
                          </a:rPr>
                          <m:t>1</m:t>
                        </m:r>
                      </m:sub>
                    </m:sSub>
                  </m:oMath>
                </a14:m>
                <a:r>
                  <a:rPr lang="zh-CN" altLang="en-US" kern="100" dirty="0">
                    <a:latin typeface="楷体" panose="02010609060101010101" pitchFamily="49" charset="-122"/>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cs typeface="Times New Roman" panose="02020603050405020304" pitchFamily="18" charset="0"/>
                          </a:rPr>
                          <m:t>2</m:t>
                        </m:r>
                      </m:sub>
                    </m:sSub>
                  </m:oMath>
                </a14:m>
                <a:r>
                  <a:rPr lang="zh-CN" altLang="en-US" kern="100" dirty="0">
                    <a:latin typeface="楷体" panose="02010609060101010101" pitchFamily="49" charset="-122"/>
                    <a:ea typeface="楷体" panose="02010609060101010101" pitchFamily="49" charset="-122"/>
                    <a:cs typeface="Times New Roman" panose="02020603050405020304" pitchFamily="18" charset="0"/>
                  </a:rPr>
                  <a:t>的不同，所以无法求出</a:t>
                </a:r>
                <a:endParaRPr lang="zh-CN" altLang="zh-CN" kern="100" dirty="0">
                  <a:latin typeface="楷体" panose="02010609060101010101" pitchFamily="49" charset="-122"/>
                  <a:ea typeface="楷体" panose="02010609060101010101" pitchFamily="49" charset="-122"/>
                  <a:cs typeface="Times New Roman" panose="02020603050405020304" pitchFamily="18" charset="0"/>
                </a:endParaRPr>
              </a:p>
              <a:p>
                <a:r>
                  <a:rPr lang="zh-CN" altLang="en-US" dirty="0" smtClean="0">
                    <a:solidFill>
                      <a:srgbClr val="0070C0"/>
                    </a:solidFill>
                    <a:latin typeface="楷体" panose="02010609060101010101" pitchFamily="49" charset="-122"/>
                    <a:ea typeface="楷体" panose="02010609060101010101" pitchFamily="49" charset="-122"/>
                  </a:rPr>
                  <a:t>调谐信号输入总产生同样频率的调谐信号输出。</a:t>
                </a:r>
                <a:endParaRPr lang="en-US" altLang="zh-CN" dirty="0" smtClean="0">
                  <a:solidFill>
                    <a:srgbClr val="0070C0"/>
                  </a:solidFill>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三、</a:t>
                </a:r>
                <a:r>
                  <a:rPr lang="zh-CN" altLang="en-US" dirty="0">
                    <a:latin typeface="楷体" panose="02010609060101010101" pitchFamily="49" charset="-122"/>
                    <a:ea typeface="楷体" panose="02010609060101010101" pitchFamily="49" charset="-122"/>
                  </a:rPr>
                  <a:t>系统传递函数</a:t>
                </a:r>
                <a:endParaRPr lang="en-US" altLang="zh-CN" dirty="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、对于线性移不变系统，</a:t>
                </a:r>
                <a14:m>
                  <m:oMath xmlns:m="http://schemas.openxmlformats.org/officeDocument/2006/math">
                    <m:r>
                      <a:rPr lang="en-US" altLang="zh-CN" b="0" i="1" smtClean="0">
                        <a:latin typeface="Cambria Math" panose="02040503050406030204" pitchFamily="18" charset="0"/>
                        <a:ea typeface="楷体" panose="02010609060101010101" pitchFamily="49" charset="-122"/>
                      </a:rPr>
                      <m:t>𝑦</m:t>
                    </m:r>
                    <m:d>
                      <m:dPr>
                        <m:ctrlPr>
                          <a:rPr lang="en-US" altLang="zh-CN" b="0" i="1" smtClean="0">
                            <a:latin typeface="Cambria Math" panose="02040503050406030204" pitchFamily="18" charset="0"/>
                            <a:ea typeface="楷体" panose="02010609060101010101" pitchFamily="49" charset="-122"/>
                          </a:rPr>
                        </m:ctrlPr>
                      </m:dPr>
                      <m:e>
                        <m:r>
                          <a:rPr lang="en-US" altLang="zh-CN" b="0" i="1" smtClean="0">
                            <a:latin typeface="Cambria Math" panose="02040503050406030204" pitchFamily="18" charset="0"/>
                            <a:ea typeface="楷体" panose="02010609060101010101" pitchFamily="49" charset="-122"/>
                          </a:rPr>
                          <m:t>𝑡</m:t>
                        </m:r>
                      </m:e>
                    </m:d>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𝐻</m:t>
                    </m:r>
                    <m:d>
                      <m:dPr>
                        <m:ctrlPr>
                          <a:rPr lang="en-US" altLang="zh-CN" b="0" i="1" smtClean="0">
                            <a:latin typeface="Cambria Math" panose="02040503050406030204" pitchFamily="18" charset="0"/>
                            <a:ea typeface="楷体" panose="02010609060101010101" pitchFamily="49" charset="-122"/>
                          </a:rPr>
                        </m:ctrlPr>
                      </m:dPr>
                      <m:e>
                        <m:r>
                          <a:rPr lang="zh-CN" altLang="en-US" b="0" i="1" smtClean="0">
                            <a:latin typeface="Cambria Math" panose="02040503050406030204" pitchFamily="18" charset="0"/>
                            <a:ea typeface="楷体" panose="02010609060101010101" pitchFamily="49" charset="-122"/>
                          </a:rPr>
                          <m:t>𝜔</m:t>
                        </m:r>
                      </m:e>
                    </m:d>
                    <m:r>
                      <a:rPr lang="en-US" altLang="zh-CN" b="0" i="1" smtClean="0">
                        <a:latin typeface="Cambria Math" panose="02040503050406030204" pitchFamily="18" charset="0"/>
                        <a:ea typeface="楷体" panose="02010609060101010101" pitchFamily="49" charset="-122"/>
                      </a:rPr>
                      <m:t>𝑢</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𝑡</m:t>
                    </m:r>
                    <m:r>
                      <a:rPr lang="en-US" altLang="zh-CN" b="0" i="1" smtClean="0">
                        <a:latin typeface="Cambria Math" panose="02040503050406030204" pitchFamily="18" charset="0"/>
                        <a:ea typeface="楷体" panose="02010609060101010101" pitchFamily="49" charset="-122"/>
                      </a:rPr>
                      <m:t>)</m:t>
                    </m:r>
                  </m:oMath>
                </a14:m>
                <a:r>
                  <a:rPr lang="zh-CN" altLang="en-US" dirty="0" smtClean="0">
                    <a:latin typeface="楷体" panose="02010609060101010101" pitchFamily="49" charset="-122"/>
                    <a:ea typeface="楷体" panose="02010609060101010101" pitchFamily="49" charset="-122"/>
                  </a:rPr>
                  <a:t>描述了输入信号与输出信号之间的关系，其中</a:t>
                </a:r>
                <a14:m>
                  <m:oMath xmlns:m="http://schemas.openxmlformats.org/officeDocument/2006/math">
                    <m:r>
                      <a:rPr lang="en-US" altLang="zh-CN" i="1">
                        <a:latin typeface="Cambria Math" panose="02040503050406030204" pitchFamily="18" charset="0"/>
                        <a:ea typeface="楷体" panose="02010609060101010101" pitchFamily="49" charset="-122"/>
                      </a:rPr>
                      <m:t>𝐻</m:t>
                    </m:r>
                    <m:d>
                      <m:dPr>
                        <m:ctrlPr>
                          <a:rPr lang="en-US" altLang="zh-CN" i="1">
                            <a:latin typeface="Cambria Math" panose="02040503050406030204" pitchFamily="18" charset="0"/>
                            <a:ea typeface="楷体" panose="02010609060101010101" pitchFamily="49" charset="-122"/>
                          </a:rPr>
                        </m:ctrlPr>
                      </m:dPr>
                      <m:e>
                        <m:r>
                          <a:rPr lang="zh-CN" altLang="en-US" i="1">
                            <a:latin typeface="Cambria Math" panose="02040503050406030204" pitchFamily="18" charset="0"/>
                            <a:ea typeface="楷体" panose="02010609060101010101" pitchFamily="49" charset="-122"/>
                          </a:rPr>
                          <m:t>𝜔</m:t>
                        </m:r>
                      </m:e>
                    </m:d>
                  </m:oMath>
                </a14:m>
                <a:r>
                  <a:rPr lang="zh-CN" altLang="en-US" dirty="0" smtClean="0">
                    <a:latin typeface="楷体" panose="02010609060101010101" pitchFamily="49" charset="-122"/>
                    <a:ea typeface="楷体" panose="02010609060101010101" pitchFamily="49" charset="-122"/>
                  </a:rPr>
                  <a:t>称为系统的传递函数。传递函数包含了所表示的系统的全部特征。</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a:t>
                </a:r>
                <a:r>
                  <a:rPr lang="zh-CN" altLang="en-US" dirty="0">
                    <a:solidFill>
                      <a:srgbClr val="0070C0"/>
                    </a:solidFill>
                    <a:latin typeface="楷体" panose="02010609060101010101" pitchFamily="49" charset="-122"/>
                    <a:ea typeface="楷体" panose="02010609060101010101" pitchFamily="49" charset="-122"/>
                  </a:rPr>
                  <a:t>线性移不变系统的性质</a:t>
                </a:r>
                <a:endParaRPr lang="en-US" altLang="zh-CN" dirty="0">
                  <a:solidFill>
                    <a:srgbClr val="0070C0"/>
                  </a:solidFill>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）调谐输入产生同频率的调谐输出；</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2</a:t>
                </a:r>
                <a:r>
                  <a:rPr lang="zh-CN" altLang="en-US" dirty="0" smtClean="0">
                    <a:latin typeface="楷体" panose="02010609060101010101" pitchFamily="49" charset="-122"/>
                    <a:ea typeface="楷体" panose="02010609060101010101" pitchFamily="49" charset="-122"/>
                  </a:rPr>
                  <a:t>）系统的传递函数是一个仅依赖于频率的复函数，它包含了系统的全部特征信息；</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）传递函数对调谐输入信号仅产生幅值的缩放和相位的平移。</a:t>
                </a:r>
                <a:endParaRPr lang="en-US" altLang="zh-CN" dirty="0" smtClean="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四、</a:t>
                </a:r>
                <a:r>
                  <a:rPr lang="zh-CN" altLang="en-US" b="1" dirty="0">
                    <a:solidFill>
                      <a:srgbClr val="0070C0"/>
                    </a:solidFill>
                    <a:latin typeface="楷体" panose="02010609060101010101" pitchFamily="49" charset="-122"/>
                    <a:ea typeface="楷体" panose="02010609060101010101" pitchFamily="49" charset="-122"/>
                  </a:rPr>
                  <a:t>卷积和滤波</a:t>
                </a:r>
                <a:endParaRPr lang="en-US" altLang="zh-CN" b="1" dirty="0">
                  <a:solidFill>
                    <a:srgbClr val="0070C0"/>
                  </a:solidFill>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1</a:t>
                </a:r>
                <a:r>
                  <a:rPr lang="zh-CN" altLang="en-US" dirty="0" smtClean="0">
                    <a:latin typeface="楷体" panose="02010609060101010101" pitchFamily="49" charset="-122"/>
                    <a:ea typeface="楷体" panose="02010609060101010101" pitchFamily="49" charset="-122"/>
                  </a:rPr>
                  <a:t>、卷积：连续（交换律、结合律、分配律、求导）、离散</a:t>
                </a:r>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、滤波：卷积运算在信号处理和图像处理学科上</a:t>
                </a:r>
                <a:r>
                  <a:rPr lang="zh-CN" altLang="en-US" dirty="0" smtClean="0">
                    <a:latin typeface="楷体" panose="02010609060101010101" pitchFamily="49" charset="-122"/>
                    <a:ea typeface="楷体" panose="02010609060101010101" pitchFamily="49" charset="-122"/>
                  </a:rPr>
                  <a:t>通常称为滤波。</a:t>
                </a:r>
                <a:endParaRPr lang="en-US" altLang="zh-CN" dirty="0" smtClean="0">
                  <a:latin typeface="楷体" panose="02010609060101010101" pitchFamily="49" charset="-122"/>
                  <a:ea typeface="楷体" panose="02010609060101010101" pitchFamily="49" charset="-122"/>
                </a:endParaRPr>
              </a:p>
              <a:p>
                <a:endParaRPr lang="en-US" altLang="zh-CN" dirty="0" smtClean="0">
                  <a:latin typeface="楷体" panose="02010609060101010101" pitchFamily="49" charset="-122"/>
                  <a:ea typeface="楷体" panose="02010609060101010101" pitchFamily="49" charset="-122"/>
                </a:endParaRPr>
              </a:p>
              <a:p>
                <a:r>
                  <a:rPr lang="en-US" altLang="zh-CN" dirty="0" smtClean="0">
                    <a:latin typeface="楷体" panose="02010609060101010101" pitchFamily="49" charset="-122"/>
                    <a:ea typeface="楷体" panose="02010609060101010101" pitchFamily="49" charset="-122"/>
                  </a:rPr>
                  <a:t>3</a:t>
                </a:r>
                <a:r>
                  <a:rPr lang="zh-CN" altLang="en-US" dirty="0" smtClean="0">
                    <a:latin typeface="楷体" panose="02010609060101010101" pitchFamily="49" charset="-122"/>
                    <a:ea typeface="楷体" panose="02010609060101010101" pitchFamily="49" charset="-122"/>
                  </a:rPr>
                  <a:t>、线性</a:t>
                </a:r>
                <a:r>
                  <a:rPr lang="zh-CN" altLang="en-US" dirty="0">
                    <a:latin typeface="楷体" panose="02010609060101010101" pitchFamily="49" charset="-122"/>
                    <a:ea typeface="楷体" panose="02010609060101010101" pitchFamily="49" charset="-122"/>
                  </a:rPr>
                  <a:t>移不变系统输入和输出之间的关系，除了可以用传递函数来描述之外，还可以采用卷积的方法来表示</a:t>
                </a:r>
                <a:r>
                  <a:rPr lang="zh-CN" altLang="en-US" dirty="0" smtClean="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1227993" y="667040"/>
                <a:ext cx="9885484" cy="6198300"/>
              </a:xfrm>
              <a:prstGeom prst="rect">
                <a:avLst/>
              </a:prstGeom>
              <a:blipFill>
                <a:blip r:embed="rId2"/>
                <a:stretch>
                  <a:fillRect l="-493" t="-492" b="-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0678253"/>
      </p:ext>
    </p:extLst>
  </p:cSld>
  <p:clrMapOvr>
    <a:masterClrMapping/>
  </p:clrMapOvr>
</p:sld>
</file>

<file path=ppt/theme/theme1.xml><?xml version="1.0" encoding="utf-8"?>
<a:theme xmlns:a="http://schemas.openxmlformats.org/drawingml/2006/main" name="水滴">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4800</TotalTime>
  <Words>11349</Words>
  <Application>Microsoft Office PowerPoint</Application>
  <PresentationFormat>宽屏</PresentationFormat>
  <Paragraphs>1685</Paragraphs>
  <Slides>83</Slides>
  <Notes>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83</vt:i4>
      </vt:variant>
    </vt:vector>
  </HeadingPairs>
  <TitlesOfParts>
    <vt:vector size="97" baseType="lpstr">
      <vt:lpstr>Tw Cen MT</vt:lpstr>
      <vt:lpstr>等线</vt:lpstr>
      <vt:lpstr>华文彩云</vt:lpstr>
      <vt:lpstr>华文行楷</vt:lpstr>
      <vt:lpstr>华文楷体</vt:lpstr>
      <vt:lpstr>楷体</vt:lpstr>
      <vt:lpstr>隶书</vt:lpstr>
      <vt:lpstr>宋体</vt:lpstr>
      <vt:lpstr>Arial</vt:lpstr>
      <vt:lpstr>Cambria Math</vt:lpstr>
      <vt:lpstr>Times New Roman</vt:lpstr>
      <vt:lpstr>水滴</vt:lpstr>
      <vt:lpstr>公式</vt:lpstr>
      <vt:lpstr>Equation</vt:lpstr>
      <vt:lpstr>数字图像处理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数字图像处理</dc:title>
  <dc:creator>panxiaozhen</dc:creator>
  <cp:lastModifiedBy>韦 丹妮</cp:lastModifiedBy>
  <cp:revision>476</cp:revision>
  <dcterms:created xsi:type="dcterms:W3CDTF">2018-09-13T15:19:38Z</dcterms:created>
  <dcterms:modified xsi:type="dcterms:W3CDTF">2019-10-30T17:56:47Z</dcterms:modified>
</cp:coreProperties>
</file>